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68" r:id="rId2"/>
    <p:sldId id="260" r:id="rId3"/>
    <p:sldId id="261" r:id="rId4"/>
    <p:sldId id="262" r:id="rId5"/>
    <p:sldId id="266" r:id="rId6"/>
    <p:sldId id="256" r:id="rId7"/>
    <p:sldId id="270" r:id="rId8"/>
    <p:sldId id="257" r:id="rId9"/>
    <p:sldId id="376" r:id="rId10"/>
    <p:sldId id="411" r:id="rId11"/>
    <p:sldId id="403" r:id="rId12"/>
    <p:sldId id="258" r:id="rId13"/>
    <p:sldId id="327" r:id="rId14"/>
    <p:sldId id="267" r:id="rId15"/>
    <p:sldId id="415" r:id="rId16"/>
    <p:sldId id="325" r:id="rId17"/>
    <p:sldId id="377" r:id="rId18"/>
    <p:sldId id="408" r:id="rId19"/>
    <p:sldId id="320" r:id="rId20"/>
    <p:sldId id="409" r:id="rId21"/>
    <p:sldId id="382" r:id="rId22"/>
    <p:sldId id="321" r:id="rId23"/>
    <p:sldId id="322" r:id="rId24"/>
    <p:sldId id="416" r:id="rId25"/>
    <p:sldId id="383" r:id="rId26"/>
    <p:sldId id="324" r:id="rId27"/>
    <p:sldId id="412" r:id="rId28"/>
    <p:sldId id="410" r:id="rId29"/>
    <p:sldId id="285" r:id="rId30"/>
    <p:sldId id="390" r:id="rId31"/>
    <p:sldId id="385" r:id="rId32"/>
    <p:sldId id="387" r:id="rId33"/>
    <p:sldId id="287" r:id="rId34"/>
    <p:sldId id="291" r:id="rId35"/>
    <p:sldId id="391" r:id="rId36"/>
    <p:sldId id="284" r:id="rId37"/>
    <p:sldId id="289" r:id="rId38"/>
    <p:sldId id="294" r:id="rId39"/>
    <p:sldId id="405" r:id="rId40"/>
    <p:sldId id="296" r:id="rId41"/>
    <p:sldId id="299" r:id="rId42"/>
    <p:sldId id="300" r:id="rId43"/>
    <p:sldId id="313" r:id="rId44"/>
    <p:sldId id="302" r:id="rId45"/>
    <p:sldId id="303" r:id="rId46"/>
    <p:sldId id="304" r:id="rId47"/>
    <p:sldId id="307" r:id="rId48"/>
    <p:sldId id="393" r:id="rId49"/>
    <p:sldId id="309" r:id="rId50"/>
    <p:sldId id="310" r:id="rId51"/>
    <p:sldId id="329" r:id="rId52"/>
    <p:sldId id="331" r:id="rId53"/>
    <p:sldId id="332" r:id="rId54"/>
    <p:sldId id="333" r:id="rId55"/>
    <p:sldId id="334" r:id="rId56"/>
    <p:sldId id="335" r:id="rId57"/>
    <p:sldId id="336" r:id="rId58"/>
    <p:sldId id="337" r:id="rId59"/>
    <p:sldId id="338" r:id="rId60"/>
    <p:sldId id="339" r:id="rId61"/>
    <p:sldId id="340" r:id="rId62"/>
    <p:sldId id="342" r:id="rId63"/>
    <p:sldId id="396" r:id="rId64"/>
    <p:sldId id="397" r:id="rId65"/>
    <p:sldId id="407" r:id="rId66"/>
    <p:sldId id="398" r:id="rId67"/>
    <p:sldId id="399" r:id="rId68"/>
    <p:sldId id="347" r:id="rId69"/>
    <p:sldId id="401" r:id="rId70"/>
    <p:sldId id="417"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F987F-5F33-4F19-903A-2FA3534DB1D8}" v="1" dt="2024-10-08T09:50:52.944"/>
    <p1510:client id="{4A90B488-7015-4521-88BE-88A02C908E17}" v="355" dt="2024-10-08T13:56:37.193"/>
    <p1510:client id="{C0A6EB07-B341-4CFC-BD85-EB5CF6E743D9}" v="193" dt="2024-10-08T14:54:51.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94624"/>
  </p:normalViewPr>
  <p:slideViewPr>
    <p:cSldViewPr snapToGrid="0" showGuides="1">
      <p:cViewPr varScale="1">
        <p:scale>
          <a:sx n="84" d="100"/>
          <a:sy n="84" d="100"/>
        </p:scale>
        <p:origin x="200"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4A90B488-7015-4521-88BE-88A02C908E17}"/>
    <pc:docChg chg="delSld modSld">
      <pc:chgData name="John Griffiths" userId="55ce029b995a3368" providerId="Windows Live" clId="Web-{4A90B488-7015-4521-88BE-88A02C908E17}" dt="2024-10-08T13:56:37.193" v="313" actId="1076"/>
      <pc:docMkLst>
        <pc:docMk/>
      </pc:docMkLst>
      <pc:sldChg chg="addSp delSp modSp">
        <pc:chgData name="John Griffiths" userId="55ce029b995a3368" providerId="Windows Live" clId="Web-{4A90B488-7015-4521-88BE-88A02C908E17}" dt="2024-10-08T13:35:44.134" v="56" actId="20577"/>
        <pc:sldMkLst>
          <pc:docMk/>
          <pc:sldMk cId="3246907120" sldId="256"/>
        </pc:sldMkLst>
        <pc:spChg chg="del">
          <ac:chgData name="John Griffiths" userId="55ce029b995a3368" providerId="Windows Live" clId="Web-{4A90B488-7015-4521-88BE-88A02C908E17}" dt="2024-10-08T13:35:29.165" v="47"/>
          <ac:spMkLst>
            <pc:docMk/>
            <pc:sldMk cId="3246907120" sldId="256"/>
            <ac:spMk id="4" creationId="{00EFE3D8-988D-184B-BB10-916F3A830921}"/>
          </ac:spMkLst>
        </pc:spChg>
        <pc:spChg chg="add mod">
          <ac:chgData name="John Griffiths" userId="55ce029b995a3368" providerId="Windows Live" clId="Web-{4A90B488-7015-4521-88BE-88A02C908E17}" dt="2024-10-08T13:35:44.134" v="56" actId="20577"/>
          <ac:spMkLst>
            <pc:docMk/>
            <pc:sldMk cId="3246907120" sldId="256"/>
            <ac:spMk id="76" creationId="{E9CE7061-8779-4E9A-AA25-8F3FD4070BC1}"/>
          </ac:spMkLst>
        </pc:spChg>
      </pc:sldChg>
      <pc:sldChg chg="addSp delSp modSp">
        <pc:chgData name="John Griffiths" userId="55ce029b995a3368" providerId="Windows Live" clId="Web-{4A90B488-7015-4521-88BE-88A02C908E17}" dt="2024-10-08T13:36:27.964" v="96" actId="20577"/>
        <pc:sldMkLst>
          <pc:docMk/>
          <pc:sldMk cId="1212653657" sldId="257"/>
        </pc:sldMkLst>
        <pc:spChg chg="del">
          <ac:chgData name="John Griffiths" userId="55ce029b995a3368" providerId="Windows Live" clId="Web-{4A90B488-7015-4521-88BE-88A02C908E17}" dt="2024-10-08T13:36:15.010" v="79"/>
          <ac:spMkLst>
            <pc:docMk/>
            <pc:sldMk cId="1212653657" sldId="257"/>
            <ac:spMk id="4" creationId="{00EFE3D8-988D-184B-BB10-916F3A830921}"/>
          </ac:spMkLst>
        </pc:spChg>
        <pc:spChg chg="add mod">
          <ac:chgData name="John Griffiths" userId="55ce029b995a3368" providerId="Windows Live" clId="Web-{4A90B488-7015-4521-88BE-88A02C908E17}" dt="2024-10-08T13:36:27.964" v="96" actId="20577"/>
          <ac:spMkLst>
            <pc:docMk/>
            <pc:sldMk cId="1212653657" sldId="257"/>
            <ac:spMk id="9" creationId="{FB1F73CE-E554-5324-0530-AE71851665E6}"/>
          </ac:spMkLst>
        </pc:spChg>
      </pc:sldChg>
      <pc:sldChg chg="modSp">
        <pc:chgData name="John Griffiths" userId="55ce029b995a3368" providerId="Windows Live" clId="Web-{4A90B488-7015-4521-88BE-88A02C908E17}" dt="2024-10-08T13:46:40.969" v="225" actId="20577"/>
        <pc:sldMkLst>
          <pc:docMk/>
          <pc:sldMk cId="1327613373" sldId="258"/>
        </pc:sldMkLst>
        <pc:spChg chg="mod">
          <ac:chgData name="John Griffiths" userId="55ce029b995a3368" providerId="Windows Live" clId="Web-{4A90B488-7015-4521-88BE-88A02C908E17}" dt="2024-10-08T13:46:40.969" v="225" actId="20577"/>
          <ac:spMkLst>
            <pc:docMk/>
            <pc:sldMk cId="1327613373" sldId="258"/>
            <ac:spMk id="4" creationId="{00EFE3D8-988D-184B-BB10-916F3A830921}"/>
          </ac:spMkLst>
        </pc:spChg>
      </pc:sldChg>
      <pc:sldChg chg="addSp delSp modSp">
        <pc:chgData name="John Griffiths" userId="55ce029b995a3368" providerId="Windows Live" clId="Web-{4A90B488-7015-4521-88BE-88A02C908E17}" dt="2024-10-08T13:34:08.959" v="19"/>
        <pc:sldMkLst>
          <pc:docMk/>
          <pc:sldMk cId="3756593702" sldId="261"/>
        </pc:sldMkLst>
        <pc:spChg chg="mod">
          <ac:chgData name="John Griffiths" userId="55ce029b995a3368" providerId="Windows Live" clId="Web-{4A90B488-7015-4521-88BE-88A02C908E17}" dt="2024-10-08T13:34:08.959" v="19"/>
          <ac:spMkLst>
            <pc:docMk/>
            <pc:sldMk cId="3756593702" sldId="261"/>
            <ac:spMk id="2" creationId="{7C32E1C6-1386-F049-B0B7-2002843DF078}"/>
          </ac:spMkLst>
        </pc:spChg>
        <pc:picChg chg="add mod">
          <ac:chgData name="John Griffiths" userId="55ce029b995a3368" providerId="Windows Live" clId="Web-{4A90B488-7015-4521-88BE-88A02C908E17}" dt="2024-10-08T13:31:48.470" v="3" actId="1076"/>
          <ac:picMkLst>
            <pc:docMk/>
            <pc:sldMk cId="3756593702" sldId="261"/>
            <ac:picMk id="3" creationId="{4B72A58A-BB07-FC5F-1D84-334EB1358341}"/>
          </ac:picMkLst>
        </pc:picChg>
        <pc:picChg chg="del">
          <ac:chgData name="John Griffiths" userId="55ce029b995a3368" providerId="Windows Live" clId="Web-{4A90B488-7015-4521-88BE-88A02C908E17}" dt="2024-10-08T13:31:41.376" v="0"/>
          <ac:picMkLst>
            <pc:docMk/>
            <pc:sldMk cId="3756593702" sldId="261"/>
            <ac:picMk id="5" creationId="{0631674D-AA13-93E3-719A-BE6F2DB4628F}"/>
          </ac:picMkLst>
        </pc:picChg>
      </pc:sldChg>
      <pc:sldChg chg="addSp delSp modSp">
        <pc:chgData name="John Griffiths" userId="55ce029b995a3368" providerId="Windows Live" clId="Web-{4A90B488-7015-4521-88BE-88A02C908E17}" dt="2024-10-08T13:35:01.336" v="44" actId="20577"/>
        <pc:sldMkLst>
          <pc:docMk/>
          <pc:sldMk cId="2799705465" sldId="262"/>
        </pc:sldMkLst>
        <pc:spChg chg="add mod">
          <ac:chgData name="John Griffiths" userId="55ce029b995a3368" providerId="Windows Live" clId="Web-{4A90B488-7015-4521-88BE-88A02C908E17}" dt="2024-10-08T13:35:01.336" v="44" actId="20577"/>
          <ac:spMkLst>
            <pc:docMk/>
            <pc:sldMk cId="2799705465" sldId="262"/>
            <ac:spMk id="3" creationId="{6606033D-A763-5793-DFA9-42BEB48F3227}"/>
          </ac:spMkLst>
        </pc:spChg>
        <pc:spChg chg="del">
          <ac:chgData name="John Griffiths" userId="55ce029b995a3368" providerId="Windows Live" clId="Web-{4A90B488-7015-4521-88BE-88A02C908E17}" dt="2024-10-08T13:34:44.304" v="24"/>
          <ac:spMkLst>
            <pc:docMk/>
            <pc:sldMk cId="2799705465" sldId="262"/>
            <ac:spMk id="4" creationId="{00EFE3D8-988D-184B-BB10-916F3A830921}"/>
          </ac:spMkLst>
        </pc:spChg>
      </pc:sldChg>
      <pc:sldChg chg="addSp delSp">
        <pc:chgData name="John Griffiths" userId="55ce029b995a3368" providerId="Windows Live" clId="Web-{4A90B488-7015-4521-88BE-88A02C908E17}" dt="2024-10-08T13:35:20.665" v="46"/>
        <pc:sldMkLst>
          <pc:docMk/>
          <pc:sldMk cId="2698646" sldId="266"/>
        </pc:sldMkLst>
        <pc:spChg chg="del">
          <ac:chgData name="John Griffiths" userId="55ce029b995a3368" providerId="Windows Live" clId="Web-{4A90B488-7015-4521-88BE-88A02C908E17}" dt="2024-10-08T13:35:19.243" v="45"/>
          <ac:spMkLst>
            <pc:docMk/>
            <pc:sldMk cId="2698646" sldId="266"/>
            <ac:spMk id="4" creationId="{00EFE3D8-988D-184B-BB10-916F3A830921}"/>
          </ac:spMkLst>
        </pc:spChg>
        <pc:spChg chg="add">
          <ac:chgData name="John Griffiths" userId="55ce029b995a3368" providerId="Windows Live" clId="Web-{4A90B488-7015-4521-88BE-88A02C908E17}" dt="2024-10-08T13:35:20.665" v="46"/>
          <ac:spMkLst>
            <pc:docMk/>
            <pc:sldMk cId="2698646" sldId="266"/>
            <ac:spMk id="5" creationId="{E6A3CA98-0474-89AF-33A1-6F866EEC9A4A}"/>
          </ac:spMkLst>
        </pc:spChg>
      </pc:sldChg>
      <pc:sldChg chg="modSp">
        <pc:chgData name="John Griffiths" userId="55ce029b995a3368" providerId="Windows Live" clId="Web-{4A90B488-7015-4521-88BE-88A02C908E17}" dt="2024-10-08T13:45:22.670" v="215" actId="1076"/>
        <pc:sldMkLst>
          <pc:docMk/>
          <pc:sldMk cId="2751022166" sldId="267"/>
        </pc:sldMkLst>
        <pc:spChg chg="mod">
          <ac:chgData name="John Griffiths" userId="55ce029b995a3368" providerId="Windows Live" clId="Web-{4A90B488-7015-4521-88BE-88A02C908E17}" dt="2024-10-08T13:45:22.670" v="215" actId="1076"/>
          <ac:spMkLst>
            <pc:docMk/>
            <pc:sldMk cId="2751022166" sldId="267"/>
            <ac:spMk id="4" creationId="{00EFE3D8-988D-184B-BB10-916F3A830921}"/>
          </ac:spMkLst>
        </pc:spChg>
      </pc:sldChg>
      <pc:sldChg chg="addSp delSp modSp">
        <pc:chgData name="John Griffiths" userId="55ce029b995a3368" providerId="Windows Live" clId="Web-{4A90B488-7015-4521-88BE-88A02C908E17}" dt="2024-10-08T13:36:07.229" v="78" actId="20577"/>
        <pc:sldMkLst>
          <pc:docMk/>
          <pc:sldMk cId="3641493204" sldId="270"/>
        </pc:sldMkLst>
        <pc:spChg chg="del">
          <ac:chgData name="John Griffiths" userId="55ce029b995a3368" providerId="Windows Live" clId="Web-{4A90B488-7015-4521-88BE-88A02C908E17}" dt="2024-10-08T13:35:53.166" v="57"/>
          <ac:spMkLst>
            <pc:docMk/>
            <pc:sldMk cId="3641493204" sldId="270"/>
            <ac:spMk id="4" creationId="{00EFE3D8-988D-184B-BB10-916F3A830921}"/>
          </ac:spMkLst>
        </pc:spChg>
        <pc:spChg chg="add mod">
          <ac:chgData name="John Griffiths" userId="55ce029b995a3368" providerId="Windows Live" clId="Web-{4A90B488-7015-4521-88BE-88A02C908E17}" dt="2024-10-08T13:36:07.229" v="78" actId="20577"/>
          <ac:spMkLst>
            <pc:docMk/>
            <pc:sldMk cId="3641493204" sldId="270"/>
            <ac:spMk id="6" creationId="{1E8E307A-109D-EEE9-AE6F-F23696CDD600}"/>
          </ac:spMkLst>
        </pc:spChg>
      </pc:sldChg>
      <pc:sldChg chg="modSp">
        <pc:chgData name="John Griffiths" userId="55ce029b995a3368" providerId="Windows Live" clId="Web-{4A90B488-7015-4521-88BE-88A02C908E17}" dt="2024-10-08T13:56:37.193" v="313" actId="1076"/>
        <pc:sldMkLst>
          <pc:docMk/>
          <pc:sldMk cId="0" sldId="284"/>
        </pc:sldMkLst>
        <pc:spChg chg="mod">
          <ac:chgData name="John Griffiths" userId="55ce029b995a3368" providerId="Windows Live" clId="Web-{4A90B488-7015-4521-88BE-88A02C908E17}" dt="2024-10-08T13:56:37.193" v="313" actId="1076"/>
          <ac:spMkLst>
            <pc:docMk/>
            <pc:sldMk cId="0" sldId="284"/>
            <ac:spMk id="17410" creationId="{00000000-0000-0000-0000-000000000000}"/>
          </ac:spMkLst>
        </pc:spChg>
      </pc:sldChg>
      <pc:sldChg chg="modSp">
        <pc:chgData name="John Griffiths" userId="55ce029b995a3368" providerId="Windows Live" clId="Web-{4A90B488-7015-4521-88BE-88A02C908E17}" dt="2024-10-08T13:54:12.125" v="284" actId="1076"/>
        <pc:sldMkLst>
          <pc:docMk/>
          <pc:sldMk cId="0" sldId="285"/>
        </pc:sldMkLst>
        <pc:spChg chg="mod">
          <ac:chgData name="John Griffiths" userId="55ce029b995a3368" providerId="Windows Live" clId="Web-{4A90B488-7015-4521-88BE-88A02C908E17}" dt="2024-10-08T13:54:12.125" v="284" actId="1076"/>
          <ac:spMkLst>
            <pc:docMk/>
            <pc:sldMk cId="0" sldId="285"/>
            <ac:spMk id="151576" creationId="{00000000-0000-0000-0000-000000000000}"/>
          </ac:spMkLst>
        </pc:spChg>
      </pc:sldChg>
      <pc:sldChg chg="modSp">
        <pc:chgData name="John Griffiths" userId="55ce029b995a3368" providerId="Windows Live" clId="Web-{4A90B488-7015-4521-88BE-88A02C908E17}" dt="2024-10-08T13:55:22.737" v="298"/>
        <pc:sldMkLst>
          <pc:docMk/>
          <pc:sldMk cId="0" sldId="287"/>
        </pc:sldMkLst>
        <pc:spChg chg="mod">
          <ac:chgData name="John Griffiths" userId="55ce029b995a3368" providerId="Windows Live" clId="Web-{4A90B488-7015-4521-88BE-88A02C908E17}" dt="2024-10-08T13:55:22.737" v="298"/>
          <ac:spMkLst>
            <pc:docMk/>
            <pc:sldMk cId="0" sldId="287"/>
            <ac:spMk id="2" creationId="{E79CC024-2650-E1C0-045A-CC5EF851425D}"/>
          </ac:spMkLst>
        </pc:spChg>
      </pc:sldChg>
      <pc:sldChg chg="modSp">
        <pc:chgData name="John Griffiths" userId="55ce029b995a3368" providerId="Windows Live" clId="Web-{4A90B488-7015-4521-88BE-88A02C908E17}" dt="2024-10-08T13:55:57.348" v="303" actId="1076"/>
        <pc:sldMkLst>
          <pc:docMk/>
          <pc:sldMk cId="0" sldId="291"/>
        </pc:sldMkLst>
        <pc:spChg chg="mod">
          <ac:chgData name="John Griffiths" userId="55ce029b995a3368" providerId="Windows Live" clId="Web-{4A90B488-7015-4521-88BE-88A02C908E17}" dt="2024-10-08T13:55:57.348" v="303" actId="1076"/>
          <ac:spMkLst>
            <pc:docMk/>
            <pc:sldMk cId="0" sldId="291"/>
            <ac:spMk id="10" creationId="{00000000-0000-0000-0000-000000000000}"/>
          </ac:spMkLst>
        </pc:spChg>
      </pc:sldChg>
      <pc:sldChg chg="modSp">
        <pc:chgData name="John Griffiths" userId="55ce029b995a3368" providerId="Windows Live" clId="Web-{4A90B488-7015-4521-88BE-88A02C908E17}" dt="2024-10-08T13:50:53.853" v="247" actId="14100"/>
        <pc:sldMkLst>
          <pc:docMk/>
          <pc:sldMk cId="4286062870" sldId="320"/>
        </pc:sldMkLst>
        <pc:spChg chg="mod">
          <ac:chgData name="John Griffiths" userId="55ce029b995a3368" providerId="Windows Live" clId="Web-{4A90B488-7015-4521-88BE-88A02C908E17}" dt="2024-10-08T13:50:53.853" v="247" actId="14100"/>
          <ac:spMkLst>
            <pc:docMk/>
            <pc:sldMk cId="4286062870" sldId="320"/>
            <ac:spMk id="8" creationId="{00000000-0000-0000-0000-000000000000}"/>
          </ac:spMkLst>
        </pc:spChg>
      </pc:sldChg>
      <pc:sldChg chg="modSp">
        <pc:chgData name="John Griffiths" userId="55ce029b995a3368" providerId="Windows Live" clId="Web-{4A90B488-7015-4521-88BE-88A02C908E17}" dt="2024-10-08T13:51:58.355" v="257" actId="1076"/>
        <pc:sldMkLst>
          <pc:docMk/>
          <pc:sldMk cId="2149019384" sldId="321"/>
        </pc:sldMkLst>
        <pc:spChg chg="mod">
          <ac:chgData name="John Griffiths" userId="55ce029b995a3368" providerId="Windows Live" clId="Web-{4A90B488-7015-4521-88BE-88A02C908E17}" dt="2024-10-08T13:51:58.355" v="257" actId="1076"/>
          <ac:spMkLst>
            <pc:docMk/>
            <pc:sldMk cId="2149019384" sldId="321"/>
            <ac:spMk id="8" creationId="{00000000-0000-0000-0000-000000000000}"/>
          </ac:spMkLst>
        </pc:spChg>
      </pc:sldChg>
      <pc:sldChg chg="modSp">
        <pc:chgData name="John Griffiths" userId="55ce029b995a3368" providerId="Windows Live" clId="Web-{4A90B488-7015-4521-88BE-88A02C908E17}" dt="2024-10-08T13:52:23.325" v="261" actId="1076"/>
        <pc:sldMkLst>
          <pc:docMk/>
          <pc:sldMk cId="1128832567" sldId="322"/>
        </pc:sldMkLst>
        <pc:spChg chg="mod">
          <ac:chgData name="John Griffiths" userId="55ce029b995a3368" providerId="Windows Live" clId="Web-{4A90B488-7015-4521-88BE-88A02C908E17}" dt="2024-10-08T13:52:23.325" v="261" actId="1076"/>
          <ac:spMkLst>
            <pc:docMk/>
            <pc:sldMk cId="1128832567" sldId="322"/>
            <ac:spMk id="8" creationId="{00000000-0000-0000-0000-000000000000}"/>
          </ac:spMkLst>
        </pc:spChg>
      </pc:sldChg>
      <pc:sldChg chg="modSp">
        <pc:chgData name="John Griffiths" userId="55ce029b995a3368" providerId="Windows Live" clId="Web-{4A90B488-7015-4521-88BE-88A02C908E17}" dt="2024-10-08T13:53:13.936" v="272" actId="1076"/>
        <pc:sldMkLst>
          <pc:docMk/>
          <pc:sldMk cId="91874087" sldId="324"/>
        </pc:sldMkLst>
        <pc:spChg chg="mod">
          <ac:chgData name="John Griffiths" userId="55ce029b995a3368" providerId="Windows Live" clId="Web-{4A90B488-7015-4521-88BE-88A02C908E17}" dt="2024-10-08T13:53:13.936" v="272" actId="1076"/>
          <ac:spMkLst>
            <pc:docMk/>
            <pc:sldMk cId="91874087" sldId="324"/>
            <ac:spMk id="8" creationId="{00000000-0000-0000-0000-000000000000}"/>
          </ac:spMkLst>
        </pc:spChg>
      </pc:sldChg>
      <pc:sldChg chg="addSp delSp">
        <pc:chgData name="John Griffiths" userId="55ce029b995a3368" providerId="Windows Live" clId="Web-{4A90B488-7015-4521-88BE-88A02C908E17}" dt="2024-10-08T13:47:38.971" v="230"/>
        <pc:sldMkLst>
          <pc:docMk/>
          <pc:sldMk cId="1380393943" sldId="325"/>
        </pc:sldMkLst>
        <pc:spChg chg="add">
          <ac:chgData name="John Griffiths" userId="55ce029b995a3368" providerId="Windows Live" clId="Web-{4A90B488-7015-4521-88BE-88A02C908E17}" dt="2024-10-08T13:47:38.971" v="230"/>
          <ac:spMkLst>
            <pc:docMk/>
            <pc:sldMk cId="1380393943" sldId="325"/>
            <ac:spMk id="3" creationId="{1F1441B5-E667-73D8-190F-0E47BEC9959A}"/>
          </ac:spMkLst>
        </pc:spChg>
        <pc:spChg chg="del">
          <ac:chgData name="John Griffiths" userId="55ce029b995a3368" providerId="Windows Live" clId="Web-{4A90B488-7015-4521-88BE-88A02C908E17}" dt="2024-10-08T13:47:37.956" v="229"/>
          <ac:spMkLst>
            <pc:docMk/>
            <pc:sldMk cId="1380393943" sldId="325"/>
            <ac:spMk id="8" creationId="{F9410720-BB05-9A0D-B0FC-F8B8B595C662}"/>
          </ac:spMkLst>
        </pc:spChg>
      </pc:sldChg>
      <pc:sldChg chg="delSp modSp">
        <pc:chgData name="John Griffiths" userId="55ce029b995a3368" providerId="Windows Live" clId="Web-{4A90B488-7015-4521-88BE-88A02C908E17}" dt="2024-10-08T13:45:04.513" v="210"/>
        <pc:sldMkLst>
          <pc:docMk/>
          <pc:sldMk cId="3793833898" sldId="327"/>
        </pc:sldMkLst>
        <pc:spChg chg="mod">
          <ac:chgData name="John Griffiths" userId="55ce029b995a3368" providerId="Windows Live" clId="Web-{4A90B488-7015-4521-88BE-88A02C908E17}" dt="2024-10-08T13:45:04.513" v="210"/>
          <ac:spMkLst>
            <pc:docMk/>
            <pc:sldMk cId="3793833898" sldId="327"/>
            <ac:spMk id="4" creationId="{AA5F6D8C-00E5-2D38-FC44-8F8100697072}"/>
          </ac:spMkLst>
        </pc:spChg>
        <pc:spChg chg="del">
          <ac:chgData name="John Griffiths" userId="55ce029b995a3368" providerId="Windows Live" clId="Web-{4A90B488-7015-4521-88BE-88A02C908E17}" dt="2024-10-08T13:44:38.762" v="205"/>
          <ac:spMkLst>
            <pc:docMk/>
            <pc:sldMk cId="3793833898" sldId="327"/>
            <ac:spMk id="7" creationId="{B560DF92-BDBC-876B-D3AF-F44BEE1BBD00}"/>
          </ac:spMkLst>
        </pc:spChg>
      </pc:sldChg>
      <pc:sldChg chg="modSp">
        <pc:chgData name="John Griffiths" userId="55ce029b995a3368" providerId="Windows Live" clId="Web-{4A90B488-7015-4521-88BE-88A02C908E17}" dt="2024-10-08T13:50:03.820" v="239" actId="1076"/>
        <pc:sldMkLst>
          <pc:docMk/>
          <pc:sldMk cId="3962953513" sldId="336"/>
        </pc:sldMkLst>
        <pc:spChg chg="mod">
          <ac:chgData name="John Griffiths" userId="55ce029b995a3368" providerId="Windows Live" clId="Web-{4A90B488-7015-4521-88BE-88A02C908E17}" dt="2024-10-08T13:50:03.820" v="239" actId="1076"/>
          <ac:spMkLst>
            <pc:docMk/>
            <pc:sldMk cId="3962953513" sldId="336"/>
            <ac:spMk id="6146" creationId="{00000000-0000-0000-0000-000000000000}"/>
          </ac:spMkLst>
        </pc:spChg>
      </pc:sldChg>
      <pc:sldChg chg="addSp delSp modSp">
        <pc:chgData name="John Griffiths" userId="55ce029b995a3368" providerId="Windows Live" clId="Web-{4A90B488-7015-4521-88BE-88A02C908E17}" dt="2024-10-08T13:42:46.524" v="195" actId="20577"/>
        <pc:sldMkLst>
          <pc:docMk/>
          <pc:sldMk cId="1145093869" sldId="338"/>
        </pc:sldMkLst>
        <pc:spChg chg="add mod">
          <ac:chgData name="John Griffiths" userId="55ce029b995a3368" providerId="Windows Live" clId="Web-{4A90B488-7015-4521-88BE-88A02C908E17}" dt="2024-10-08T13:42:46.524" v="195" actId="20577"/>
          <ac:spMkLst>
            <pc:docMk/>
            <pc:sldMk cId="1145093869" sldId="338"/>
            <ac:spMk id="3" creationId="{802CF140-4879-ADDD-B0FB-BE56C3CD7512}"/>
          </ac:spMkLst>
        </pc:spChg>
        <pc:spChg chg="del">
          <ac:chgData name="John Griffiths" userId="55ce029b995a3368" providerId="Windows Live" clId="Web-{4A90B488-7015-4521-88BE-88A02C908E17}" dt="2024-10-08T13:42:31.836" v="188"/>
          <ac:spMkLst>
            <pc:docMk/>
            <pc:sldMk cId="1145093869" sldId="338"/>
            <ac:spMk id="1141763" creationId="{00000000-0000-0000-0000-000000000000}"/>
          </ac:spMkLst>
        </pc:spChg>
      </pc:sldChg>
      <pc:sldChg chg="addSp delSp modSp">
        <pc:chgData name="John Griffiths" userId="55ce029b995a3368" providerId="Windows Live" clId="Web-{4A90B488-7015-4521-88BE-88A02C908E17}" dt="2024-10-08T13:42:22.539" v="187" actId="20577"/>
        <pc:sldMkLst>
          <pc:docMk/>
          <pc:sldMk cId="623160885" sldId="339"/>
        </pc:sldMkLst>
        <pc:spChg chg="add mod">
          <ac:chgData name="John Griffiths" userId="55ce029b995a3368" providerId="Windows Live" clId="Web-{4A90B488-7015-4521-88BE-88A02C908E17}" dt="2024-10-08T13:42:22.539" v="187" actId="20577"/>
          <ac:spMkLst>
            <pc:docMk/>
            <pc:sldMk cId="623160885" sldId="339"/>
            <ac:spMk id="3" creationId="{7A548816-26E5-4572-0B89-5F143C34E148}"/>
          </ac:spMkLst>
        </pc:spChg>
        <pc:spChg chg="del">
          <ac:chgData name="John Griffiths" userId="55ce029b995a3368" providerId="Windows Live" clId="Web-{4A90B488-7015-4521-88BE-88A02C908E17}" dt="2024-10-08T13:42:07.257" v="175"/>
          <ac:spMkLst>
            <pc:docMk/>
            <pc:sldMk cId="623160885" sldId="339"/>
            <ac:spMk id="7170" creationId="{00000000-0000-0000-0000-000000000000}"/>
          </ac:spMkLst>
        </pc:spChg>
      </pc:sldChg>
      <pc:sldChg chg="addSp delSp modSp">
        <pc:chgData name="John Griffiths" userId="55ce029b995a3368" providerId="Windows Live" clId="Web-{4A90B488-7015-4521-88BE-88A02C908E17}" dt="2024-10-08T13:41:53.022" v="174" actId="20577"/>
        <pc:sldMkLst>
          <pc:docMk/>
          <pc:sldMk cId="779024161" sldId="340"/>
        </pc:sldMkLst>
        <pc:spChg chg="del">
          <ac:chgData name="John Griffiths" userId="55ce029b995a3368" providerId="Windows Live" clId="Web-{4A90B488-7015-4521-88BE-88A02C908E17}" dt="2024-10-08T13:41:45.615" v="168"/>
          <ac:spMkLst>
            <pc:docMk/>
            <pc:sldMk cId="779024161" sldId="340"/>
            <ac:spMk id="4" creationId="{00000000-0000-0000-0000-000000000000}"/>
          </ac:spMkLst>
        </pc:spChg>
        <pc:spChg chg="add mod">
          <ac:chgData name="John Griffiths" userId="55ce029b995a3368" providerId="Windows Live" clId="Web-{4A90B488-7015-4521-88BE-88A02C908E17}" dt="2024-10-08T13:41:53.022" v="174" actId="20577"/>
          <ac:spMkLst>
            <pc:docMk/>
            <pc:sldMk cId="779024161" sldId="340"/>
            <ac:spMk id="6" creationId="{8F18DBC6-2A45-8EEC-5F95-C44CB38DA2D7}"/>
          </ac:spMkLst>
        </pc:spChg>
      </pc:sldChg>
      <pc:sldChg chg="addSp delSp modSp">
        <pc:chgData name="John Griffiths" userId="55ce029b995a3368" providerId="Windows Live" clId="Web-{4A90B488-7015-4521-88BE-88A02C908E17}" dt="2024-10-08T13:41:39.709" v="167" actId="20577"/>
        <pc:sldMkLst>
          <pc:docMk/>
          <pc:sldMk cId="2992958949" sldId="342"/>
        </pc:sldMkLst>
        <pc:spChg chg="add mod">
          <ac:chgData name="John Griffiths" userId="55ce029b995a3368" providerId="Windows Live" clId="Web-{4A90B488-7015-4521-88BE-88A02C908E17}" dt="2024-10-08T13:41:39.709" v="167" actId="20577"/>
          <ac:spMkLst>
            <pc:docMk/>
            <pc:sldMk cId="2992958949" sldId="342"/>
            <ac:spMk id="3" creationId="{B46E4179-7392-503F-906A-D7E4ED744E70}"/>
          </ac:spMkLst>
        </pc:spChg>
        <pc:spChg chg="del">
          <ac:chgData name="John Griffiths" userId="55ce029b995a3368" providerId="Windows Live" clId="Web-{4A90B488-7015-4521-88BE-88A02C908E17}" dt="2024-10-08T13:41:19.911" v="159"/>
          <ac:spMkLst>
            <pc:docMk/>
            <pc:sldMk cId="2992958949" sldId="342"/>
            <ac:spMk id="1145858" creationId="{00000000-0000-0000-0000-000000000000}"/>
          </ac:spMkLst>
        </pc:spChg>
      </pc:sldChg>
      <pc:sldChg chg="addSp delSp modSp">
        <pc:chgData name="John Griffiths" userId="55ce029b995a3368" providerId="Windows Live" clId="Web-{4A90B488-7015-4521-88BE-88A02C908E17}" dt="2024-10-08T13:38:41.515" v="133" actId="1076"/>
        <pc:sldMkLst>
          <pc:docMk/>
          <pc:sldMk cId="3416843558" sldId="347"/>
        </pc:sldMkLst>
        <pc:spChg chg="add mod">
          <ac:chgData name="John Griffiths" userId="55ce029b995a3368" providerId="Windows Live" clId="Web-{4A90B488-7015-4521-88BE-88A02C908E17}" dt="2024-10-08T13:38:41.515" v="133" actId="1076"/>
          <ac:spMkLst>
            <pc:docMk/>
            <pc:sldMk cId="3416843558" sldId="347"/>
            <ac:spMk id="3" creationId="{CD439047-DFDF-00E6-54CA-63ADE22A188E}"/>
          </ac:spMkLst>
        </pc:spChg>
        <pc:spChg chg="del mod">
          <ac:chgData name="John Griffiths" userId="55ce029b995a3368" providerId="Windows Live" clId="Web-{4A90B488-7015-4521-88BE-88A02C908E17}" dt="2024-10-08T13:38:32.296" v="131"/>
          <ac:spMkLst>
            <pc:docMk/>
            <pc:sldMk cId="3416843558" sldId="347"/>
            <ac:spMk id="4" creationId="{D756D2C1-2098-A2E6-C00A-1DEE2FC0D755}"/>
          </ac:spMkLst>
        </pc:spChg>
      </pc:sldChg>
      <pc:sldChg chg="addSp modSp">
        <pc:chgData name="John Griffiths" userId="55ce029b995a3368" providerId="Windows Live" clId="Web-{4A90B488-7015-4521-88BE-88A02C908E17}" dt="2024-10-08T13:44:08.839" v="204"/>
        <pc:sldMkLst>
          <pc:docMk/>
          <pc:sldMk cId="0" sldId="376"/>
        </pc:sldMkLst>
        <pc:spChg chg="mod">
          <ac:chgData name="John Griffiths" userId="55ce029b995a3368" providerId="Windows Live" clId="Web-{4A90B488-7015-4521-88BE-88A02C908E17}" dt="2024-10-08T13:44:08.198" v="203" actId="1076"/>
          <ac:spMkLst>
            <pc:docMk/>
            <pc:sldMk cId="0" sldId="376"/>
            <ac:spMk id="3" creationId="{03F07840-6746-3A80-49D7-C2C7AFE064F5}"/>
          </ac:spMkLst>
        </pc:spChg>
        <pc:spChg chg="add">
          <ac:chgData name="John Griffiths" userId="55ce029b995a3368" providerId="Windows Live" clId="Web-{4A90B488-7015-4521-88BE-88A02C908E17}" dt="2024-10-08T13:44:08.839" v="204"/>
          <ac:spMkLst>
            <pc:docMk/>
            <pc:sldMk cId="0" sldId="376"/>
            <ac:spMk id="5" creationId="{51C142AB-AECB-CDD4-2E8E-78863A461AB4}"/>
          </ac:spMkLst>
        </pc:spChg>
      </pc:sldChg>
      <pc:sldChg chg="modSp">
        <pc:chgData name="John Griffiths" userId="55ce029b995a3368" providerId="Windows Live" clId="Web-{4A90B488-7015-4521-88BE-88A02C908E17}" dt="2024-10-08T13:48:21.582" v="236" actId="20577"/>
        <pc:sldMkLst>
          <pc:docMk/>
          <pc:sldMk cId="966381935" sldId="377"/>
        </pc:sldMkLst>
        <pc:spChg chg="mod">
          <ac:chgData name="John Griffiths" userId="55ce029b995a3368" providerId="Windows Live" clId="Web-{4A90B488-7015-4521-88BE-88A02C908E17}" dt="2024-10-08T13:48:21.582" v="236" actId="20577"/>
          <ac:spMkLst>
            <pc:docMk/>
            <pc:sldMk cId="966381935" sldId="377"/>
            <ac:spMk id="2" creationId="{00000000-0000-0000-0000-000000000000}"/>
          </ac:spMkLst>
        </pc:spChg>
      </pc:sldChg>
      <pc:sldChg chg="modSp">
        <pc:chgData name="John Griffiths" userId="55ce029b995a3368" providerId="Windows Live" clId="Web-{4A90B488-7015-4521-88BE-88A02C908E17}" dt="2024-10-08T13:51:38.433" v="253" actId="1076"/>
        <pc:sldMkLst>
          <pc:docMk/>
          <pc:sldMk cId="1126609580" sldId="382"/>
        </pc:sldMkLst>
        <pc:spChg chg="mod">
          <ac:chgData name="John Griffiths" userId="55ce029b995a3368" providerId="Windows Live" clId="Web-{4A90B488-7015-4521-88BE-88A02C908E17}" dt="2024-10-08T13:51:38.433" v="253" actId="1076"/>
          <ac:spMkLst>
            <pc:docMk/>
            <pc:sldMk cId="1126609580" sldId="382"/>
            <ac:spMk id="5" creationId="{EF2EE46D-3169-7D4B-6D10-F835F450BACA}"/>
          </ac:spMkLst>
        </pc:spChg>
      </pc:sldChg>
      <pc:sldChg chg="modSp">
        <pc:chgData name="John Griffiths" userId="55ce029b995a3368" providerId="Windows Live" clId="Web-{4A90B488-7015-4521-88BE-88A02C908E17}" dt="2024-10-08T13:52:52.841" v="267" actId="1076"/>
        <pc:sldMkLst>
          <pc:docMk/>
          <pc:sldMk cId="192548742" sldId="383"/>
        </pc:sldMkLst>
        <pc:spChg chg="mod">
          <ac:chgData name="John Griffiths" userId="55ce029b995a3368" providerId="Windows Live" clId="Web-{4A90B488-7015-4521-88BE-88A02C908E17}" dt="2024-10-08T13:52:52.841" v="267" actId="1076"/>
          <ac:spMkLst>
            <pc:docMk/>
            <pc:sldMk cId="192548742" sldId="383"/>
            <ac:spMk id="4" creationId="{6B45A502-5F4F-3CEC-5232-5BB6B70B1EBD}"/>
          </ac:spMkLst>
        </pc:spChg>
      </pc:sldChg>
      <pc:sldChg chg="modSp">
        <pc:chgData name="John Griffiths" userId="55ce029b995a3368" providerId="Windows Live" clId="Web-{4A90B488-7015-4521-88BE-88A02C908E17}" dt="2024-10-08T13:54:51.799" v="291" actId="1076"/>
        <pc:sldMkLst>
          <pc:docMk/>
          <pc:sldMk cId="0" sldId="385"/>
        </pc:sldMkLst>
        <pc:spChg chg="mod">
          <ac:chgData name="John Griffiths" userId="55ce029b995a3368" providerId="Windows Live" clId="Web-{4A90B488-7015-4521-88BE-88A02C908E17}" dt="2024-10-08T13:54:51.799" v="291" actId="1076"/>
          <ac:spMkLst>
            <pc:docMk/>
            <pc:sldMk cId="0" sldId="385"/>
            <ac:spMk id="11" creationId="{AAEA8680-C345-BC0C-E2AD-4472A29A6C4B}"/>
          </ac:spMkLst>
        </pc:spChg>
      </pc:sldChg>
      <pc:sldChg chg="modSp">
        <pc:chgData name="John Griffiths" userId="55ce029b995a3368" providerId="Windows Live" clId="Web-{4A90B488-7015-4521-88BE-88A02C908E17}" dt="2024-10-08T13:55:14.378" v="296" actId="1076"/>
        <pc:sldMkLst>
          <pc:docMk/>
          <pc:sldMk cId="0" sldId="387"/>
        </pc:sldMkLst>
        <pc:spChg chg="mod">
          <ac:chgData name="John Griffiths" userId="55ce029b995a3368" providerId="Windows Live" clId="Web-{4A90B488-7015-4521-88BE-88A02C908E17}" dt="2024-10-08T13:55:14.378" v="296" actId="1076"/>
          <ac:spMkLst>
            <pc:docMk/>
            <pc:sldMk cId="0" sldId="387"/>
            <ac:spMk id="13314" creationId="{00000000-0000-0000-0000-000000000000}"/>
          </ac:spMkLst>
        </pc:spChg>
      </pc:sldChg>
      <pc:sldChg chg="modSp">
        <pc:chgData name="John Griffiths" userId="55ce029b995a3368" providerId="Windows Live" clId="Web-{4A90B488-7015-4521-88BE-88A02C908E17}" dt="2024-10-08T13:54:28.220" v="286"/>
        <pc:sldMkLst>
          <pc:docMk/>
          <pc:sldMk cId="0" sldId="390"/>
        </pc:sldMkLst>
        <pc:spChg chg="mod">
          <ac:chgData name="John Griffiths" userId="55ce029b995a3368" providerId="Windows Live" clId="Web-{4A90B488-7015-4521-88BE-88A02C908E17}" dt="2024-10-08T13:54:28.220" v="286"/>
          <ac:spMkLst>
            <pc:docMk/>
            <pc:sldMk cId="0" sldId="390"/>
            <ac:spMk id="160773" creationId="{00000000-0000-0000-0000-000000000000}"/>
          </ac:spMkLst>
        </pc:spChg>
      </pc:sldChg>
      <pc:sldChg chg="modSp">
        <pc:chgData name="John Griffiths" userId="55ce029b995a3368" providerId="Windows Live" clId="Web-{4A90B488-7015-4521-88BE-88A02C908E17}" dt="2024-10-08T13:56:19.489" v="308"/>
        <pc:sldMkLst>
          <pc:docMk/>
          <pc:sldMk cId="0" sldId="391"/>
        </pc:sldMkLst>
        <pc:spChg chg="mod">
          <ac:chgData name="John Griffiths" userId="55ce029b995a3368" providerId="Windows Live" clId="Web-{4A90B488-7015-4521-88BE-88A02C908E17}" dt="2024-10-08T13:56:19.489" v="308"/>
          <ac:spMkLst>
            <pc:docMk/>
            <pc:sldMk cId="0" sldId="391"/>
            <ac:spMk id="16386" creationId="{00000000-0000-0000-0000-000000000000}"/>
          </ac:spMkLst>
        </pc:spChg>
      </pc:sldChg>
      <pc:sldChg chg="addSp delSp modSp">
        <pc:chgData name="John Griffiths" userId="55ce029b995a3368" providerId="Windows Live" clId="Web-{4A90B488-7015-4521-88BE-88A02C908E17}" dt="2024-10-08T13:41:08.849" v="158"/>
        <pc:sldMkLst>
          <pc:docMk/>
          <pc:sldMk cId="1181505689" sldId="396"/>
        </pc:sldMkLst>
        <pc:spChg chg="add mod">
          <ac:chgData name="John Griffiths" userId="55ce029b995a3368" providerId="Windows Live" clId="Web-{4A90B488-7015-4521-88BE-88A02C908E17}" dt="2024-10-08T13:41:05.723" v="157"/>
          <ac:spMkLst>
            <pc:docMk/>
            <pc:sldMk cId="1181505689" sldId="396"/>
            <ac:spMk id="4" creationId="{8F5990BD-4E7A-F5B4-FB1D-2C7898783C1A}"/>
          </ac:spMkLst>
        </pc:spChg>
        <pc:spChg chg="add">
          <ac:chgData name="John Griffiths" userId="55ce029b995a3368" providerId="Windows Live" clId="Web-{4A90B488-7015-4521-88BE-88A02C908E17}" dt="2024-10-08T13:41:08.849" v="158"/>
          <ac:spMkLst>
            <pc:docMk/>
            <pc:sldMk cId="1181505689" sldId="396"/>
            <ac:spMk id="7" creationId="{A84B14B7-0797-3991-9641-50B9F7EE70E7}"/>
          </ac:spMkLst>
        </pc:spChg>
        <pc:spChg chg="del">
          <ac:chgData name="John Griffiths" userId="55ce029b995a3368" providerId="Windows Live" clId="Web-{4A90B488-7015-4521-88BE-88A02C908E17}" dt="2024-10-08T13:41:05.723" v="157"/>
          <ac:spMkLst>
            <pc:docMk/>
            <pc:sldMk cId="1181505689" sldId="396"/>
            <ac:spMk id="3074" creationId="{00000000-0000-0000-0000-000000000000}"/>
          </ac:spMkLst>
        </pc:spChg>
      </pc:sldChg>
      <pc:sldChg chg="addSp delSp">
        <pc:chgData name="John Griffiths" userId="55ce029b995a3368" providerId="Windows Live" clId="Web-{4A90B488-7015-4521-88BE-88A02C908E17}" dt="2024-10-08T13:40:57.317" v="156"/>
        <pc:sldMkLst>
          <pc:docMk/>
          <pc:sldMk cId="3409781999" sldId="397"/>
        </pc:sldMkLst>
        <pc:spChg chg="del">
          <ac:chgData name="John Griffiths" userId="55ce029b995a3368" providerId="Windows Live" clId="Web-{4A90B488-7015-4521-88BE-88A02C908E17}" dt="2024-10-08T13:40:55.832" v="155"/>
          <ac:spMkLst>
            <pc:docMk/>
            <pc:sldMk cId="3409781999" sldId="397"/>
            <ac:spMk id="3" creationId="{D379B3F0-DC29-C57E-5BAC-086ADBDE456F}"/>
          </ac:spMkLst>
        </pc:spChg>
        <pc:spChg chg="add">
          <ac:chgData name="John Griffiths" userId="55ce029b995a3368" providerId="Windows Live" clId="Web-{4A90B488-7015-4521-88BE-88A02C908E17}" dt="2024-10-08T13:40:57.317" v="156"/>
          <ac:spMkLst>
            <pc:docMk/>
            <pc:sldMk cId="3409781999" sldId="397"/>
            <ac:spMk id="4" creationId="{48C57220-8C9C-BCC0-53DA-B9D8EB138866}"/>
          </ac:spMkLst>
        </pc:spChg>
      </pc:sldChg>
      <pc:sldChg chg="addSp delSp modSp">
        <pc:chgData name="John Griffiths" userId="55ce029b995a3368" providerId="Windows Live" clId="Web-{4A90B488-7015-4521-88BE-88A02C908E17}" dt="2024-10-08T13:39:38.627" v="143" actId="20577"/>
        <pc:sldMkLst>
          <pc:docMk/>
          <pc:sldMk cId="3970172810" sldId="398"/>
        </pc:sldMkLst>
        <pc:spChg chg="add del mod">
          <ac:chgData name="John Griffiths" userId="55ce029b995a3368" providerId="Windows Live" clId="Web-{4A90B488-7015-4521-88BE-88A02C908E17}" dt="2024-10-08T13:39:17.376" v="139"/>
          <ac:spMkLst>
            <pc:docMk/>
            <pc:sldMk cId="3970172810" sldId="398"/>
            <ac:spMk id="3" creationId="{4378E158-3E4C-182D-82C6-9C557EE9774A}"/>
          </ac:spMkLst>
        </pc:spChg>
        <pc:spChg chg="del">
          <ac:chgData name="John Griffiths" userId="55ce029b995a3368" providerId="Windows Live" clId="Web-{4A90B488-7015-4521-88BE-88A02C908E17}" dt="2024-10-08T13:39:00.501" v="134"/>
          <ac:spMkLst>
            <pc:docMk/>
            <pc:sldMk cId="3970172810" sldId="398"/>
            <ac:spMk id="4" creationId="{5296453B-C078-5764-301C-B19FA6E9717C}"/>
          </ac:spMkLst>
        </pc:spChg>
        <pc:spChg chg="add del mod">
          <ac:chgData name="John Griffiths" userId="55ce029b995a3368" providerId="Windows Live" clId="Web-{4A90B488-7015-4521-88BE-88A02C908E17}" dt="2024-10-08T13:39:09.344" v="138"/>
          <ac:spMkLst>
            <pc:docMk/>
            <pc:sldMk cId="3970172810" sldId="398"/>
            <ac:spMk id="6" creationId="{32008793-DF89-1E90-F95D-9A413FAAB461}"/>
          </ac:spMkLst>
        </pc:spChg>
        <pc:spChg chg="add mod">
          <ac:chgData name="John Griffiths" userId="55ce029b995a3368" providerId="Windows Live" clId="Web-{4A90B488-7015-4521-88BE-88A02C908E17}" dt="2024-10-08T13:39:38.627" v="143" actId="20577"/>
          <ac:spMkLst>
            <pc:docMk/>
            <pc:sldMk cId="3970172810" sldId="398"/>
            <ac:spMk id="9" creationId="{F8905C01-E9E2-DCEC-7A3A-3A5792FB3C71}"/>
          </ac:spMkLst>
        </pc:spChg>
      </pc:sldChg>
      <pc:sldChg chg="addSp delSp modSp">
        <pc:chgData name="John Griffiths" userId="55ce029b995a3368" providerId="Windows Live" clId="Web-{4A90B488-7015-4521-88BE-88A02C908E17}" dt="2024-10-08T13:37:37.248" v="117" actId="20577"/>
        <pc:sldMkLst>
          <pc:docMk/>
          <pc:sldMk cId="3851447111" sldId="401"/>
        </pc:sldMkLst>
        <pc:spChg chg="add mod">
          <ac:chgData name="John Griffiths" userId="55ce029b995a3368" providerId="Windows Live" clId="Web-{4A90B488-7015-4521-88BE-88A02C908E17}" dt="2024-10-08T13:37:37.248" v="117" actId="20577"/>
          <ac:spMkLst>
            <pc:docMk/>
            <pc:sldMk cId="3851447111" sldId="401"/>
            <ac:spMk id="3" creationId="{D05F7AC8-0010-58FB-4024-5F262DB393DF}"/>
          </ac:spMkLst>
        </pc:spChg>
        <pc:spChg chg="del">
          <ac:chgData name="John Griffiths" userId="55ce029b995a3368" providerId="Windows Live" clId="Web-{4A90B488-7015-4521-88BE-88A02C908E17}" dt="2024-10-08T13:37:15.966" v="97"/>
          <ac:spMkLst>
            <pc:docMk/>
            <pc:sldMk cId="3851447111" sldId="401"/>
            <ac:spMk id="1036293" creationId="{00000000-0000-0000-0000-000000000000}"/>
          </ac:spMkLst>
        </pc:spChg>
      </pc:sldChg>
      <pc:sldChg chg="addSp delSp modSp">
        <pc:chgData name="John Griffiths" userId="55ce029b995a3368" providerId="Windows Live" clId="Web-{4A90B488-7015-4521-88BE-88A02C908E17}" dt="2024-10-08T13:34:01.506" v="18"/>
        <pc:sldMkLst>
          <pc:docMk/>
          <pc:sldMk cId="3864267688" sldId="403"/>
        </pc:sldMkLst>
        <pc:spChg chg="mod">
          <ac:chgData name="John Griffiths" userId="55ce029b995a3368" providerId="Windows Live" clId="Web-{4A90B488-7015-4521-88BE-88A02C908E17}" dt="2024-10-08T13:34:01.506" v="18"/>
          <ac:spMkLst>
            <pc:docMk/>
            <pc:sldMk cId="3864267688" sldId="403"/>
            <ac:spMk id="2" creationId="{7C32E1C6-1386-F049-B0B7-2002843DF078}"/>
          </ac:spMkLst>
        </pc:spChg>
        <pc:picChg chg="add mod">
          <ac:chgData name="John Griffiths" userId="55ce029b995a3368" providerId="Windows Live" clId="Web-{4A90B488-7015-4521-88BE-88A02C908E17}" dt="2024-10-08T13:32:44.909" v="9" actId="14100"/>
          <ac:picMkLst>
            <pc:docMk/>
            <pc:sldMk cId="3864267688" sldId="403"/>
            <ac:picMk id="3" creationId="{E7286690-0B03-62EF-D986-9179BB29B0E0}"/>
          </ac:picMkLst>
        </pc:picChg>
        <pc:picChg chg="del">
          <ac:chgData name="John Griffiths" userId="55ce029b995a3368" providerId="Windows Live" clId="Web-{4A90B488-7015-4521-88BE-88A02C908E17}" dt="2024-10-08T13:32:34.784" v="5"/>
          <ac:picMkLst>
            <pc:docMk/>
            <pc:sldMk cId="3864267688" sldId="403"/>
            <ac:picMk id="7" creationId="{DF40499B-F8AF-B5AB-8F20-F6B8EF549A35}"/>
          </ac:picMkLst>
        </pc:picChg>
      </pc:sldChg>
      <pc:sldChg chg="addSp delSp modSp">
        <pc:chgData name="John Griffiths" userId="55ce029b995a3368" providerId="Windows Live" clId="Web-{4A90B488-7015-4521-88BE-88A02C908E17}" dt="2024-10-08T13:33:38.974" v="15"/>
        <pc:sldMkLst>
          <pc:docMk/>
          <pc:sldMk cId="180693368" sldId="405"/>
        </pc:sldMkLst>
        <pc:spChg chg="mod">
          <ac:chgData name="John Griffiths" userId="55ce029b995a3368" providerId="Windows Live" clId="Web-{4A90B488-7015-4521-88BE-88A02C908E17}" dt="2024-10-08T13:33:38.974" v="15"/>
          <ac:spMkLst>
            <pc:docMk/>
            <pc:sldMk cId="180693368" sldId="405"/>
            <ac:spMk id="2" creationId="{7C32E1C6-1386-F049-B0B7-2002843DF078}"/>
          </ac:spMkLst>
        </pc:spChg>
        <pc:picChg chg="add mod">
          <ac:chgData name="John Griffiths" userId="55ce029b995a3368" providerId="Windows Live" clId="Web-{4A90B488-7015-4521-88BE-88A02C908E17}" dt="2024-10-08T13:33:34.677" v="14" actId="1076"/>
          <ac:picMkLst>
            <pc:docMk/>
            <pc:sldMk cId="180693368" sldId="405"/>
            <ac:picMk id="3" creationId="{379BA5FC-572D-B0E3-A072-7B4745CB895A}"/>
          </ac:picMkLst>
        </pc:picChg>
        <pc:picChg chg="del">
          <ac:chgData name="John Griffiths" userId="55ce029b995a3368" providerId="Windows Live" clId="Web-{4A90B488-7015-4521-88BE-88A02C908E17}" dt="2024-10-08T13:33:09.395" v="11"/>
          <ac:picMkLst>
            <pc:docMk/>
            <pc:sldMk cId="180693368" sldId="405"/>
            <ac:picMk id="6" creationId="{ACCAEFBB-3C68-E147-AB06-2C37A6E6F425}"/>
          </ac:picMkLst>
        </pc:picChg>
      </pc:sldChg>
      <pc:sldChg chg="del">
        <pc:chgData name="John Griffiths" userId="55ce029b995a3368" providerId="Windows Live" clId="Web-{4A90B488-7015-4521-88BE-88A02C908E17}" dt="2024-10-08T13:33:49.505" v="16"/>
        <pc:sldMkLst>
          <pc:docMk/>
          <pc:sldMk cId="3013024835" sldId="406"/>
        </pc:sldMkLst>
      </pc:sldChg>
      <pc:sldChg chg="addSp delSp modSp">
        <pc:chgData name="John Griffiths" userId="55ce029b995a3368" providerId="Windows Live" clId="Web-{4A90B488-7015-4521-88BE-88A02C908E17}" dt="2024-10-08T13:40:24.066" v="154"/>
        <pc:sldMkLst>
          <pc:docMk/>
          <pc:sldMk cId="2363088095" sldId="407"/>
        </pc:sldMkLst>
        <pc:spChg chg="add mod">
          <ac:chgData name="John Griffiths" userId="55ce029b995a3368" providerId="Windows Live" clId="Web-{4A90B488-7015-4521-88BE-88A02C908E17}" dt="2024-10-08T13:40:05.081" v="152" actId="20577"/>
          <ac:spMkLst>
            <pc:docMk/>
            <pc:sldMk cId="2363088095" sldId="407"/>
            <ac:spMk id="3" creationId="{1B6BE76C-7DCB-9ED0-3D5A-F1A1899044DD}"/>
          </ac:spMkLst>
        </pc:spChg>
        <pc:spChg chg="del">
          <ac:chgData name="John Griffiths" userId="55ce029b995a3368" providerId="Windows Live" clId="Web-{4A90B488-7015-4521-88BE-88A02C908E17}" dt="2024-10-08T13:39:55.299" v="144"/>
          <ac:spMkLst>
            <pc:docMk/>
            <pc:sldMk cId="2363088095" sldId="407"/>
            <ac:spMk id="5" creationId="{E69BE605-6F57-CFA5-A3D0-7A86B2BAC624}"/>
          </ac:spMkLst>
        </pc:spChg>
        <pc:picChg chg="mod modCrop">
          <ac:chgData name="John Griffiths" userId="55ce029b995a3368" providerId="Windows Live" clId="Web-{4A90B488-7015-4521-88BE-88A02C908E17}" dt="2024-10-08T13:40:24.066" v="154"/>
          <ac:picMkLst>
            <pc:docMk/>
            <pc:sldMk cId="2363088095" sldId="407"/>
            <ac:picMk id="4" creationId="{34AEC149-0B2B-5A72-1AC1-C5029888E3B1}"/>
          </ac:picMkLst>
        </pc:picChg>
      </pc:sldChg>
      <pc:sldChg chg="modSp">
        <pc:chgData name="John Griffiths" userId="55ce029b995a3368" providerId="Windows Live" clId="Web-{4A90B488-7015-4521-88BE-88A02C908E17}" dt="2024-10-08T13:50:35.946" v="243" actId="14100"/>
        <pc:sldMkLst>
          <pc:docMk/>
          <pc:sldMk cId="4282535149" sldId="408"/>
        </pc:sldMkLst>
        <pc:spChg chg="mod">
          <ac:chgData name="John Griffiths" userId="55ce029b995a3368" providerId="Windows Live" clId="Web-{4A90B488-7015-4521-88BE-88A02C908E17}" dt="2024-10-08T13:50:35.946" v="243" actId="14100"/>
          <ac:spMkLst>
            <pc:docMk/>
            <pc:sldMk cId="4282535149" sldId="408"/>
            <ac:spMk id="26" creationId="{2EA3D89E-1525-8047-3BA9-EBEE61C0B9C1}"/>
          </ac:spMkLst>
        </pc:spChg>
      </pc:sldChg>
      <pc:sldChg chg="addSp delSp">
        <pc:chgData name="John Griffiths" userId="55ce029b995a3368" providerId="Windows Live" clId="Web-{4A90B488-7015-4521-88BE-88A02C908E17}" dt="2024-10-08T13:51:17.557" v="249"/>
        <pc:sldMkLst>
          <pc:docMk/>
          <pc:sldMk cId="546588910" sldId="409"/>
        </pc:sldMkLst>
        <pc:spChg chg="add">
          <ac:chgData name="John Griffiths" userId="55ce029b995a3368" providerId="Windows Live" clId="Web-{4A90B488-7015-4521-88BE-88A02C908E17}" dt="2024-10-08T13:51:17.557" v="249"/>
          <ac:spMkLst>
            <pc:docMk/>
            <pc:sldMk cId="546588910" sldId="409"/>
            <ac:spMk id="3" creationId="{98FC042A-DDC1-065C-ECAE-7FBDBEA15E9F}"/>
          </ac:spMkLst>
        </pc:spChg>
        <pc:spChg chg="del">
          <ac:chgData name="John Griffiths" userId="55ce029b995a3368" providerId="Windows Live" clId="Web-{4A90B488-7015-4521-88BE-88A02C908E17}" dt="2024-10-08T13:51:03.760" v="248"/>
          <ac:spMkLst>
            <pc:docMk/>
            <pc:sldMk cId="546588910" sldId="409"/>
            <ac:spMk id="9" creationId="{A987A3C0-5E96-DD58-99B4-39F832D2D6A9}"/>
          </ac:spMkLst>
        </pc:spChg>
      </pc:sldChg>
      <pc:sldChg chg="addSp delSp">
        <pc:chgData name="John Griffiths" userId="55ce029b995a3368" providerId="Windows Live" clId="Web-{4A90B488-7015-4521-88BE-88A02C908E17}" dt="2024-10-08T13:53:48.812" v="279"/>
        <pc:sldMkLst>
          <pc:docMk/>
          <pc:sldMk cId="3797436086" sldId="410"/>
        </pc:sldMkLst>
        <pc:spChg chg="del">
          <ac:chgData name="John Griffiths" userId="55ce029b995a3368" providerId="Windows Live" clId="Web-{4A90B488-7015-4521-88BE-88A02C908E17}" dt="2024-10-08T13:53:46.875" v="278"/>
          <ac:spMkLst>
            <pc:docMk/>
            <pc:sldMk cId="3797436086" sldId="410"/>
            <ac:spMk id="4" creationId="{64B5B521-D0EF-943F-C303-9C016DBA666E}"/>
          </ac:spMkLst>
        </pc:spChg>
        <pc:spChg chg="add">
          <ac:chgData name="John Griffiths" userId="55ce029b995a3368" providerId="Windows Live" clId="Web-{4A90B488-7015-4521-88BE-88A02C908E17}" dt="2024-10-08T13:53:48.812" v="279"/>
          <ac:spMkLst>
            <pc:docMk/>
            <pc:sldMk cId="3797436086" sldId="410"/>
            <ac:spMk id="5" creationId="{223A3D63-A43F-79E1-2D0D-ED97D2942DBE}"/>
          </ac:spMkLst>
        </pc:spChg>
      </pc:sldChg>
      <pc:sldChg chg="addSp delSp modSp">
        <pc:chgData name="John Griffiths" userId="55ce029b995a3368" providerId="Windows Live" clId="Web-{4A90B488-7015-4521-88BE-88A02C908E17}" dt="2024-10-08T13:43:59.261" v="202" actId="20577"/>
        <pc:sldMkLst>
          <pc:docMk/>
          <pc:sldMk cId="2228810063" sldId="411"/>
        </pc:sldMkLst>
        <pc:spChg chg="del">
          <ac:chgData name="John Griffiths" userId="55ce029b995a3368" providerId="Windows Live" clId="Web-{4A90B488-7015-4521-88BE-88A02C908E17}" dt="2024-10-08T13:43:40.432" v="196"/>
          <ac:spMkLst>
            <pc:docMk/>
            <pc:sldMk cId="2228810063" sldId="411"/>
            <ac:spMk id="4" creationId="{323A5657-053B-0B45-1B95-18E9849F1BEC}"/>
          </ac:spMkLst>
        </pc:spChg>
        <pc:spChg chg="add mod">
          <ac:chgData name="John Griffiths" userId="55ce029b995a3368" providerId="Windows Live" clId="Web-{4A90B488-7015-4521-88BE-88A02C908E17}" dt="2024-10-08T13:43:59.261" v="202" actId="20577"/>
          <ac:spMkLst>
            <pc:docMk/>
            <pc:sldMk cId="2228810063" sldId="411"/>
            <ac:spMk id="5" creationId="{DCC5D0F4-6D25-0226-977C-774A076FEF7F}"/>
          </ac:spMkLst>
        </pc:spChg>
      </pc:sldChg>
      <pc:sldChg chg="modSp">
        <pc:chgData name="John Griffiths" userId="55ce029b995a3368" providerId="Windows Live" clId="Web-{4A90B488-7015-4521-88BE-88A02C908E17}" dt="2024-10-08T13:53:39.999" v="277" actId="1076"/>
        <pc:sldMkLst>
          <pc:docMk/>
          <pc:sldMk cId="330975951" sldId="412"/>
        </pc:sldMkLst>
        <pc:spChg chg="mod">
          <ac:chgData name="John Griffiths" userId="55ce029b995a3368" providerId="Windows Live" clId="Web-{4A90B488-7015-4521-88BE-88A02C908E17}" dt="2024-10-08T13:53:39.999" v="277" actId="1076"/>
          <ac:spMkLst>
            <pc:docMk/>
            <pc:sldMk cId="330975951" sldId="412"/>
            <ac:spMk id="8" creationId="{00000000-0000-0000-0000-000000000000}"/>
          </ac:spMkLst>
        </pc:spChg>
      </pc:sldChg>
      <pc:sldChg chg="del">
        <pc:chgData name="John Griffiths" userId="55ce029b995a3368" providerId="Windows Live" clId="Web-{4A90B488-7015-4521-88BE-88A02C908E17}" dt="2024-10-08T13:33:50.865" v="17"/>
        <pc:sldMkLst>
          <pc:docMk/>
          <pc:sldMk cId="3172039892" sldId="413"/>
        </pc:sldMkLst>
      </pc:sldChg>
      <pc:sldChg chg="addSp delSp modSp">
        <pc:chgData name="John Griffiths" userId="55ce029b995a3368" providerId="Windows Live" clId="Web-{4A90B488-7015-4521-88BE-88A02C908E17}" dt="2024-10-08T13:47:30.002" v="228"/>
        <pc:sldMkLst>
          <pc:docMk/>
          <pc:sldMk cId="1392834659" sldId="415"/>
        </pc:sldMkLst>
        <pc:spChg chg="add">
          <ac:chgData name="John Griffiths" userId="55ce029b995a3368" providerId="Windows Live" clId="Web-{4A90B488-7015-4521-88BE-88A02C908E17}" dt="2024-10-08T13:47:30.002" v="228"/>
          <ac:spMkLst>
            <pc:docMk/>
            <pc:sldMk cId="1392834659" sldId="415"/>
            <ac:spMk id="3" creationId="{A7398F89-66CD-1C14-A932-2CD2AC953954}"/>
          </ac:spMkLst>
        </pc:spChg>
        <pc:spChg chg="del">
          <ac:chgData name="John Griffiths" userId="55ce029b995a3368" providerId="Windows Live" clId="Web-{4A90B488-7015-4521-88BE-88A02C908E17}" dt="2024-10-08T13:47:05.939" v="226"/>
          <ac:spMkLst>
            <pc:docMk/>
            <pc:sldMk cId="1392834659" sldId="415"/>
            <ac:spMk id="6" creationId="{DD0BB1A4-5FBF-8819-270C-4AE64D248492}"/>
          </ac:spMkLst>
        </pc:spChg>
        <pc:picChg chg="mod">
          <ac:chgData name="John Griffiths" userId="55ce029b995a3368" providerId="Windows Live" clId="Web-{4A90B488-7015-4521-88BE-88A02C908E17}" dt="2024-10-08T13:47:11.236" v="227" actId="1076"/>
          <ac:picMkLst>
            <pc:docMk/>
            <pc:sldMk cId="1392834659" sldId="415"/>
            <ac:picMk id="5" creationId="{17DABF53-BEED-79CF-710A-59C8D67ABBF6}"/>
          </ac:picMkLst>
        </pc:picChg>
      </pc:sldChg>
      <pc:sldChg chg="addSp delSp">
        <pc:chgData name="John Griffiths" userId="55ce029b995a3368" providerId="Windows Live" clId="Web-{4A90B488-7015-4521-88BE-88A02C908E17}" dt="2024-10-08T13:52:35.638" v="263"/>
        <pc:sldMkLst>
          <pc:docMk/>
          <pc:sldMk cId="2597022189" sldId="416"/>
        </pc:sldMkLst>
        <pc:spChg chg="add">
          <ac:chgData name="John Griffiths" userId="55ce029b995a3368" providerId="Windows Live" clId="Web-{4A90B488-7015-4521-88BE-88A02C908E17}" dt="2024-10-08T13:52:29.825" v="262"/>
          <ac:spMkLst>
            <pc:docMk/>
            <pc:sldMk cId="2597022189" sldId="416"/>
            <ac:spMk id="3" creationId="{B95D55F6-A388-DCA7-739E-B39D4DA92809}"/>
          </ac:spMkLst>
        </pc:spChg>
        <pc:spChg chg="del">
          <ac:chgData name="John Griffiths" userId="55ce029b995a3368" providerId="Windows Live" clId="Web-{4A90B488-7015-4521-88BE-88A02C908E17}" dt="2024-10-08T13:52:35.638" v="263"/>
          <ac:spMkLst>
            <pc:docMk/>
            <pc:sldMk cId="2597022189" sldId="416"/>
            <ac:spMk id="8" creationId="{16698F30-E6AB-A60D-8679-19728DEAC738}"/>
          </ac:spMkLst>
        </pc:spChg>
      </pc:sldChg>
    </pc:docChg>
  </pc:docChgLst>
  <pc:docChgLst>
    <pc:chgData name="John Griffiths" userId="55ce029b995a3368" providerId="Windows Live" clId="Web-{05DF987F-5F33-4F19-903A-2FA3534DB1D8}"/>
    <pc:docChg chg="modSld">
      <pc:chgData name="John Griffiths" userId="55ce029b995a3368" providerId="Windows Live" clId="Web-{05DF987F-5F33-4F19-903A-2FA3534DB1D8}" dt="2024-10-08T09:50:52.944" v="0"/>
      <pc:docMkLst>
        <pc:docMk/>
      </pc:docMkLst>
      <pc:sldChg chg="addSp">
        <pc:chgData name="John Griffiths" userId="55ce029b995a3368" providerId="Windows Live" clId="Web-{05DF987F-5F33-4F19-903A-2FA3534DB1D8}" dt="2024-10-08T09:50:52.944" v="0"/>
        <pc:sldMkLst>
          <pc:docMk/>
          <pc:sldMk cId="4120335544" sldId="268"/>
        </pc:sldMkLst>
        <pc:spChg chg="add">
          <ac:chgData name="John Griffiths" userId="55ce029b995a3368" providerId="Windows Live" clId="Web-{05DF987F-5F33-4F19-903A-2FA3534DB1D8}" dt="2024-10-08T09:50:52.944" v="0"/>
          <ac:spMkLst>
            <pc:docMk/>
            <pc:sldMk cId="4120335544" sldId="268"/>
            <ac:spMk id="2" creationId="{47FB3413-5A2E-FDC9-ECE7-17AB64D9B636}"/>
          </ac:spMkLst>
        </pc:spChg>
      </pc:sldChg>
    </pc:docChg>
  </pc:docChgLst>
  <pc:docChgLst>
    <pc:chgData name="John Griffiths" userId="55ce029b995a3368" providerId="Windows Live" clId="Web-{C0A6EB07-B341-4CFC-BD85-EB5CF6E743D9}"/>
    <pc:docChg chg="addSld modSld sldOrd">
      <pc:chgData name="John Griffiths" userId="55ce029b995a3368" providerId="Windows Live" clId="Web-{C0A6EB07-B341-4CFC-BD85-EB5CF6E743D9}" dt="2024-10-08T14:54:51.762" v="172" actId="14100"/>
      <pc:docMkLst>
        <pc:docMk/>
      </pc:docMkLst>
      <pc:sldChg chg="delSp">
        <pc:chgData name="John Griffiths" userId="55ce029b995a3368" providerId="Windows Live" clId="Web-{C0A6EB07-B341-4CFC-BD85-EB5CF6E743D9}" dt="2024-10-08T14:48:35.718" v="145"/>
        <pc:sldMkLst>
          <pc:docMk/>
          <pc:sldMk cId="0" sldId="287"/>
        </pc:sldMkLst>
        <pc:spChg chg="del">
          <ac:chgData name="John Griffiths" userId="55ce029b995a3368" providerId="Windows Live" clId="Web-{C0A6EB07-B341-4CFC-BD85-EB5CF6E743D9}" dt="2024-10-08T14:48:35.718" v="145"/>
          <ac:spMkLst>
            <pc:docMk/>
            <pc:sldMk cId="0" sldId="287"/>
            <ac:spMk id="17413" creationId="{00000000-0000-0000-0000-000000000000}"/>
          </ac:spMkLst>
        </pc:spChg>
        <pc:spChg chg="del">
          <ac:chgData name="John Griffiths" userId="55ce029b995a3368" providerId="Windows Live" clId="Web-{C0A6EB07-B341-4CFC-BD85-EB5CF6E743D9}" dt="2024-10-08T14:48:33.264" v="144"/>
          <ac:spMkLst>
            <pc:docMk/>
            <pc:sldMk cId="0" sldId="287"/>
            <ac:spMk id="17415" creationId="{00000000-0000-0000-0000-000000000000}"/>
          </ac:spMkLst>
        </pc:spChg>
        <pc:spChg chg="del">
          <ac:chgData name="John Griffiths" userId="55ce029b995a3368" providerId="Windows Live" clId="Web-{C0A6EB07-B341-4CFC-BD85-EB5CF6E743D9}" dt="2024-10-08T14:48:31.796" v="143"/>
          <ac:spMkLst>
            <pc:docMk/>
            <pc:sldMk cId="0" sldId="287"/>
            <ac:spMk id="17416" creationId="{00000000-0000-0000-0000-000000000000}"/>
          </ac:spMkLst>
        </pc:spChg>
      </pc:sldChg>
      <pc:sldChg chg="modSp">
        <pc:chgData name="John Griffiths" userId="55ce029b995a3368" providerId="Windows Live" clId="Web-{C0A6EB07-B341-4CFC-BD85-EB5CF6E743D9}" dt="2024-10-08T14:15:33.862" v="100" actId="20577"/>
        <pc:sldMkLst>
          <pc:docMk/>
          <pc:sldMk cId="0" sldId="289"/>
        </pc:sldMkLst>
        <pc:spChg chg="mod">
          <ac:chgData name="John Griffiths" userId="55ce029b995a3368" providerId="Windows Live" clId="Web-{C0A6EB07-B341-4CFC-BD85-EB5CF6E743D9}" dt="2024-10-08T14:15:15.721" v="94" actId="1076"/>
          <ac:spMkLst>
            <pc:docMk/>
            <pc:sldMk cId="0" sldId="289"/>
            <ac:spMk id="19458" creationId="{00000000-0000-0000-0000-000000000000}"/>
          </ac:spMkLst>
        </pc:spChg>
        <pc:spChg chg="mod">
          <ac:chgData name="John Griffiths" userId="55ce029b995a3368" providerId="Windows Live" clId="Web-{C0A6EB07-B341-4CFC-BD85-EB5CF6E743D9}" dt="2024-10-08T14:15:33.862" v="100" actId="20577"/>
          <ac:spMkLst>
            <pc:docMk/>
            <pc:sldMk cId="0" sldId="289"/>
            <ac:spMk id="168963" creationId="{00000000-0000-0000-0000-000000000000}"/>
          </ac:spMkLst>
        </pc:spChg>
      </pc:sldChg>
      <pc:sldChg chg="modSp">
        <pc:chgData name="John Griffiths" userId="55ce029b995a3368" providerId="Windows Live" clId="Web-{C0A6EB07-B341-4CFC-BD85-EB5CF6E743D9}" dt="2024-10-08T14:14:49.970" v="93"/>
        <pc:sldMkLst>
          <pc:docMk/>
          <pc:sldMk cId="0" sldId="294"/>
        </pc:sldMkLst>
        <pc:spChg chg="mod">
          <ac:chgData name="John Griffiths" userId="55ce029b995a3368" providerId="Windows Live" clId="Web-{C0A6EB07-B341-4CFC-BD85-EB5CF6E743D9}" dt="2024-10-08T14:14:49.970" v="93"/>
          <ac:spMkLst>
            <pc:docMk/>
            <pc:sldMk cId="0" sldId="294"/>
            <ac:spMk id="31746" creationId="{00000000-0000-0000-0000-000000000000}"/>
          </ac:spMkLst>
        </pc:spChg>
      </pc:sldChg>
      <pc:sldChg chg="modSp">
        <pc:chgData name="John Griffiths" userId="55ce029b995a3368" providerId="Windows Live" clId="Web-{C0A6EB07-B341-4CFC-BD85-EB5CF6E743D9}" dt="2024-10-08T14:14:29.391" v="88" actId="1076"/>
        <pc:sldMkLst>
          <pc:docMk/>
          <pc:sldMk cId="3804258348" sldId="296"/>
        </pc:sldMkLst>
        <pc:spChg chg="mod">
          <ac:chgData name="John Griffiths" userId="55ce029b995a3368" providerId="Windows Live" clId="Web-{C0A6EB07-B341-4CFC-BD85-EB5CF6E743D9}" dt="2024-10-08T14:14:29.391" v="88" actId="1076"/>
          <ac:spMkLst>
            <pc:docMk/>
            <pc:sldMk cId="3804258348" sldId="296"/>
            <ac:spMk id="1048578" creationId="{00000000-0000-0000-0000-000000000000}"/>
          </ac:spMkLst>
        </pc:spChg>
      </pc:sldChg>
      <pc:sldChg chg="modSp">
        <pc:chgData name="John Griffiths" userId="55ce029b995a3368" providerId="Windows Live" clId="Web-{C0A6EB07-B341-4CFC-BD85-EB5CF6E743D9}" dt="2024-10-08T14:14:10.336" v="84" actId="1076"/>
        <pc:sldMkLst>
          <pc:docMk/>
          <pc:sldMk cId="1668459500" sldId="299"/>
        </pc:sldMkLst>
        <pc:spChg chg="mod">
          <ac:chgData name="John Griffiths" userId="55ce029b995a3368" providerId="Windows Live" clId="Web-{C0A6EB07-B341-4CFC-BD85-EB5CF6E743D9}" dt="2024-10-08T14:14:10.336" v="84" actId="1076"/>
          <ac:spMkLst>
            <pc:docMk/>
            <pc:sldMk cId="1668459500" sldId="299"/>
            <ac:spMk id="1056771" creationId="{00000000-0000-0000-0000-000000000000}"/>
          </ac:spMkLst>
        </pc:spChg>
      </pc:sldChg>
      <pc:sldChg chg="modSp">
        <pc:chgData name="John Griffiths" userId="55ce029b995a3368" providerId="Windows Live" clId="Web-{C0A6EB07-B341-4CFC-BD85-EB5CF6E743D9}" dt="2024-10-08T14:13:52.319" v="80"/>
        <pc:sldMkLst>
          <pc:docMk/>
          <pc:sldMk cId="210261051" sldId="300"/>
        </pc:sldMkLst>
        <pc:spChg chg="mod">
          <ac:chgData name="John Griffiths" userId="55ce029b995a3368" providerId="Windows Live" clId="Web-{C0A6EB07-B341-4CFC-BD85-EB5CF6E743D9}" dt="2024-10-08T14:13:52.319" v="80"/>
          <ac:spMkLst>
            <pc:docMk/>
            <pc:sldMk cId="210261051" sldId="300"/>
            <ac:spMk id="1060866" creationId="{00000000-0000-0000-0000-000000000000}"/>
          </ac:spMkLst>
        </pc:spChg>
      </pc:sldChg>
      <pc:sldChg chg="modSp">
        <pc:chgData name="John Griffiths" userId="55ce029b995a3368" providerId="Windows Live" clId="Web-{C0A6EB07-B341-4CFC-BD85-EB5CF6E743D9}" dt="2024-10-08T14:13:15.131" v="72" actId="1076"/>
        <pc:sldMkLst>
          <pc:docMk/>
          <pc:sldMk cId="3165377333" sldId="302"/>
        </pc:sldMkLst>
        <pc:spChg chg="mod">
          <ac:chgData name="John Griffiths" userId="55ce029b995a3368" providerId="Windows Live" clId="Web-{C0A6EB07-B341-4CFC-BD85-EB5CF6E743D9}" dt="2024-10-08T14:13:15.131" v="72" actId="1076"/>
          <ac:spMkLst>
            <pc:docMk/>
            <pc:sldMk cId="3165377333" sldId="302"/>
            <ac:spMk id="1064963" creationId="{00000000-0000-0000-0000-000000000000}"/>
          </ac:spMkLst>
        </pc:spChg>
      </pc:sldChg>
      <pc:sldChg chg="modSp">
        <pc:chgData name="John Griffiths" userId="55ce029b995a3368" providerId="Windows Live" clId="Web-{C0A6EB07-B341-4CFC-BD85-EB5CF6E743D9}" dt="2024-10-08T14:12:54.349" v="67" actId="1076"/>
        <pc:sldMkLst>
          <pc:docMk/>
          <pc:sldMk cId="124898730" sldId="303"/>
        </pc:sldMkLst>
        <pc:spChg chg="mod">
          <ac:chgData name="John Griffiths" userId="55ce029b995a3368" providerId="Windows Live" clId="Web-{C0A6EB07-B341-4CFC-BD85-EB5CF6E743D9}" dt="2024-10-08T14:12:54.349" v="67" actId="1076"/>
          <ac:spMkLst>
            <pc:docMk/>
            <pc:sldMk cId="124898730" sldId="303"/>
            <ac:spMk id="1069058" creationId="{00000000-0000-0000-0000-000000000000}"/>
          </ac:spMkLst>
        </pc:spChg>
      </pc:sldChg>
      <pc:sldChg chg="modSp">
        <pc:chgData name="John Griffiths" userId="55ce029b995a3368" providerId="Windows Live" clId="Web-{C0A6EB07-B341-4CFC-BD85-EB5CF6E743D9}" dt="2024-10-08T14:12:31.738" v="63" actId="14100"/>
        <pc:sldMkLst>
          <pc:docMk/>
          <pc:sldMk cId="3988873498" sldId="304"/>
        </pc:sldMkLst>
        <pc:spChg chg="mod">
          <ac:chgData name="John Griffiths" userId="55ce029b995a3368" providerId="Windows Live" clId="Web-{C0A6EB07-B341-4CFC-BD85-EB5CF6E743D9}" dt="2024-10-08T14:12:31.738" v="63" actId="14100"/>
          <ac:spMkLst>
            <pc:docMk/>
            <pc:sldMk cId="3988873498" sldId="304"/>
            <ac:spMk id="1071115" creationId="{00000000-0000-0000-0000-000000000000}"/>
          </ac:spMkLst>
        </pc:spChg>
      </pc:sldChg>
      <pc:sldChg chg="modSp">
        <pc:chgData name="John Griffiths" userId="55ce029b995a3368" providerId="Windows Live" clId="Web-{C0A6EB07-B341-4CFC-BD85-EB5CF6E743D9}" dt="2024-10-08T14:11:54.956" v="58"/>
        <pc:sldMkLst>
          <pc:docMk/>
          <pc:sldMk cId="2824343305" sldId="307"/>
        </pc:sldMkLst>
        <pc:spChg chg="mod">
          <ac:chgData name="John Griffiths" userId="55ce029b995a3368" providerId="Windows Live" clId="Web-{C0A6EB07-B341-4CFC-BD85-EB5CF6E743D9}" dt="2024-10-08T14:11:54.956" v="58"/>
          <ac:spMkLst>
            <pc:docMk/>
            <pc:sldMk cId="2824343305" sldId="307"/>
            <ac:spMk id="1077250" creationId="{00000000-0000-0000-0000-000000000000}"/>
          </ac:spMkLst>
        </pc:spChg>
      </pc:sldChg>
      <pc:sldChg chg="modSp">
        <pc:chgData name="John Griffiths" userId="55ce029b995a3368" providerId="Windows Live" clId="Web-{C0A6EB07-B341-4CFC-BD85-EB5CF6E743D9}" dt="2024-10-08T14:11:18.126" v="50"/>
        <pc:sldMkLst>
          <pc:docMk/>
          <pc:sldMk cId="3705456758" sldId="309"/>
        </pc:sldMkLst>
        <pc:spChg chg="mod">
          <ac:chgData name="John Griffiths" userId="55ce029b995a3368" providerId="Windows Live" clId="Web-{C0A6EB07-B341-4CFC-BD85-EB5CF6E743D9}" dt="2024-10-08T14:11:18.126" v="50"/>
          <ac:spMkLst>
            <pc:docMk/>
            <pc:sldMk cId="3705456758" sldId="309"/>
            <ac:spMk id="1081346" creationId="{00000000-0000-0000-0000-000000000000}"/>
          </ac:spMkLst>
        </pc:spChg>
      </pc:sldChg>
      <pc:sldChg chg="modSp">
        <pc:chgData name="John Griffiths" userId="55ce029b995a3368" providerId="Windows Live" clId="Web-{C0A6EB07-B341-4CFC-BD85-EB5CF6E743D9}" dt="2024-10-08T14:11:01.563" v="46"/>
        <pc:sldMkLst>
          <pc:docMk/>
          <pc:sldMk cId="1871287844" sldId="310"/>
        </pc:sldMkLst>
        <pc:spChg chg="mod">
          <ac:chgData name="John Griffiths" userId="55ce029b995a3368" providerId="Windows Live" clId="Web-{C0A6EB07-B341-4CFC-BD85-EB5CF6E743D9}" dt="2024-10-08T14:11:01.563" v="46"/>
          <ac:spMkLst>
            <pc:docMk/>
            <pc:sldMk cId="1871287844" sldId="310"/>
            <ac:spMk id="1083396" creationId="{00000000-0000-0000-0000-000000000000}"/>
          </ac:spMkLst>
        </pc:spChg>
      </pc:sldChg>
      <pc:sldChg chg="modSp">
        <pc:chgData name="John Griffiths" userId="55ce029b995a3368" providerId="Windows Live" clId="Web-{C0A6EB07-B341-4CFC-BD85-EB5CF6E743D9}" dt="2024-10-08T14:13:34.928" v="76" actId="1076"/>
        <pc:sldMkLst>
          <pc:docMk/>
          <pc:sldMk cId="2196816980" sldId="313"/>
        </pc:sldMkLst>
        <pc:spChg chg="mod">
          <ac:chgData name="John Griffiths" userId="55ce029b995a3368" providerId="Windows Live" clId="Web-{C0A6EB07-B341-4CFC-BD85-EB5CF6E743D9}" dt="2024-10-08T14:13:34.928" v="76" actId="1076"/>
          <ac:spMkLst>
            <pc:docMk/>
            <pc:sldMk cId="2196816980" sldId="313"/>
            <ac:spMk id="1089538" creationId="{00000000-0000-0000-0000-000000000000}"/>
          </ac:spMkLst>
        </pc:spChg>
      </pc:sldChg>
      <pc:sldChg chg="modSp">
        <pc:chgData name="John Griffiths" userId="55ce029b995a3368" providerId="Windows Live" clId="Web-{C0A6EB07-B341-4CFC-BD85-EB5CF6E743D9}" dt="2024-10-08T14:46:12.244" v="125" actId="1076"/>
        <pc:sldMkLst>
          <pc:docMk/>
          <pc:sldMk cId="1380393943" sldId="325"/>
        </pc:sldMkLst>
        <pc:picChg chg="mod modCrop">
          <ac:chgData name="John Griffiths" userId="55ce029b995a3368" providerId="Windows Live" clId="Web-{C0A6EB07-B341-4CFC-BD85-EB5CF6E743D9}" dt="2024-10-08T14:46:01.806" v="122"/>
          <ac:picMkLst>
            <pc:docMk/>
            <pc:sldMk cId="1380393943" sldId="325"/>
            <ac:picMk id="7" creationId="{95683C72-F61A-A6E0-2FA7-66B78F3F9F2C}"/>
          </ac:picMkLst>
        </pc:picChg>
        <pc:picChg chg="mod modCrop">
          <ac:chgData name="John Griffiths" userId="55ce029b995a3368" providerId="Windows Live" clId="Web-{C0A6EB07-B341-4CFC-BD85-EB5CF6E743D9}" dt="2024-10-08T14:46:12.244" v="125" actId="1076"/>
          <ac:picMkLst>
            <pc:docMk/>
            <pc:sldMk cId="1380393943" sldId="325"/>
            <ac:picMk id="12" creationId="{74800F26-FFDC-F5C6-FDB3-22F17296DFD5}"/>
          </ac:picMkLst>
        </pc:picChg>
      </pc:sldChg>
      <pc:sldChg chg="modSp">
        <pc:chgData name="John Griffiths" userId="55ce029b995a3368" providerId="Windows Live" clId="Web-{C0A6EB07-B341-4CFC-BD85-EB5CF6E743D9}" dt="2024-10-08T14:45:25.258" v="115" actId="1076"/>
        <pc:sldMkLst>
          <pc:docMk/>
          <pc:sldMk cId="3793833898" sldId="327"/>
        </pc:sldMkLst>
        <pc:picChg chg="mod modCrop">
          <ac:chgData name="John Griffiths" userId="55ce029b995a3368" providerId="Windows Live" clId="Web-{C0A6EB07-B341-4CFC-BD85-EB5CF6E743D9}" dt="2024-10-08T14:45:14.804" v="112"/>
          <ac:picMkLst>
            <pc:docMk/>
            <pc:sldMk cId="3793833898" sldId="327"/>
            <ac:picMk id="6" creationId="{4B961E13-CA89-063A-9C80-5C2795E3D0F9}"/>
          </ac:picMkLst>
        </pc:picChg>
        <pc:picChg chg="mod modCrop">
          <ac:chgData name="John Griffiths" userId="55ce029b995a3368" providerId="Windows Live" clId="Web-{C0A6EB07-B341-4CFC-BD85-EB5CF6E743D9}" dt="2024-10-08T14:45:25.258" v="115" actId="1076"/>
          <ac:picMkLst>
            <pc:docMk/>
            <pc:sldMk cId="3793833898" sldId="327"/>
            <ac:picMk id="9" creationId="{47653D5B-180B-D4AE-85F6-C1DF88EB0AF3}"/>
          </ac:picMkLst>
        </pc:picChg>
      </pc:sldChg>
      <pc:sldChg chg="modSp">
        <pc:chgData name="John Griffiths" userId="55ce029b995a3368" providerId="Windows Live" clId="Web-{C0A6EB07-B341-4CFC-BD85-EB5CF6E743D9}" dt="2024-10-08T14:10:42.797" v="42"/>
        <pc:sldMkLst>
          <pc:docMk/>
          <pc:sldMk cId="0" sldId="329"/>
        </pc:sldMkLst>
        <pc:spChg chg="mod">
          <ac:chgData name="John Griffiths" userId="55ce029b995a3368" providerId="Windows Live" clId="Web-{C0A6EB07-B341-4CFC-BD85-EB5CF6E743D9}" dt="2024-10-08T14:10:42.797" v="42"/>
          <ac:spMkLst>
            <pc:docMk/>
            <pc:sldMk cId="0" sldId="329"/>
            <ac:spMk id="4" creationId="{00000000-0000-0000-0000-000000000000}"/>
          </ac:spMkLst>
        </pc:spChg>
      </pc:sldChg>
      <pc:sldChg chg="modSp">
        <pc:chgData name="John Griffiths" userId="55ce029b995a3368" providerId="Windows Live" clId="Web-{C0A6EB07-B341-4CFC-BD85-EB5CF6E743D9}" dt="2024-10-08T14:10:22.358" v="37"/>
        <pc:sldMkLst>
          <pc:docMk/>
          <pc:sldMk cId="968741674" sldId="331"/>
        </pc:sldMkLst>
        <pc:spChg chg="mod">
          <ac:chgData name="John Griffiths" userId="55ce029b995a3368" providerId="Windows Live" clId="Web-{C0A6EB07-B341-4CFC-BD85-EB5CF6E743D9}" dt="2024-10-08T14:10:22.358" v="37"/>
          <ac:spMkLst>
            <pc:docMk/>
            <pc:sldMk cId="968741674" sldId="331"/>
            <ac:spMk id="1123341" creationId="{00000000-0000-0000-0000-000000000000}"/>
          </ac:spMkLst>
        </pc:spChg>
      </pc:sldChg>
      <pc:sldChg chg="modSp">
        <pc:chgData name="John Griffiths" userId="55ce029b995a3368" providerId="Windows Live" clId="Web-{C0A6EB07-B341-4CFC-BD85-EB5CF6E743D9}" dt="2024-10-08T14:10:10.045" v="33" actId="14100"/>
        <pc:sldMkLst>
          <pc:docMk/>
          <pc:sldMk cId="2756335432" sldId="332"/>
        </pc:sldMkLst>
        <pc:spChg chg="mod">
          <ac:chgData name="John Griffiths" userId="55ce029b995a3368" providerId="Windows Live" clId="Web-{C0A6EB07-B341-4CFC-BD85-EB5CF6E743D9}" dt="2024-10-08T14:10:10.045" v="33" actId="14100"/>
          <ac:spMkLst>
            <pc:docMk/>
            <pc:sldMk cId="2756335432" sldId="332"/>
            <ac:spMk id="1125378" creationId="{00000000-0000-0000-0000-000000000000}"/>
          </ac:spMkLst>
        </pc:spChg>
      </pc:sldChg>
      <pc:sldChg chg="modSp">
        <pc:chgData name="John Griffiths" userId="55ce029b995a3368" providerId="Windows Live" clId="Web-{C0A6EB07-B341-4CFC-BD85-EB5CF6E743D9}" dt="2024-10-08T14:09:53.217" v="29"/>
        <pc:sldMkLst>
          <pc:docMk/>
          <pc:sldMk cId="3363070318" sldId="333"/>
        </pc:sldMkLst>
        <pc:spChg chg="mod">
          <ac:chgData name="John Griffiths" userId="55ce029b995a3368" providerId="Windows Live" clId="Web-{C0A6EB07-B341-4CFC-BD85-EB5CF6E743D9}" dt="2024-10-08T14:09:53.217" v="29"/>
          <ac:spMkLst>
            <pc:docMk/>
            <pc:sldMk cId="3363070318" sldId="333"/>
            <ac:spMk id="1127426" creationId="{00000000-0000-0000-0000-000000000000}"/>
          </ac:spMkLst>
        </pc:spChg>
      </pc:sldChg>
      <pc:sldChg chg="modSp">
        <pc:chgData name="John Griffiths" userId="55ce029b995a3368" providerId="Windows Live" clId="Web-{C0A6EB07-B341-4CFC-BD85-EB5CF6E743D9}" dt="2024-10-08T14:09:39.560" v="26" actId="14100"/>
        <pc:sldMkLst>
          <pc:docMk/>
          <pc:sldMk cId="2380676822" sldId="334"/>
        </pc:sldMkLst>
        <pc:spChg chg="mod">
          <ac:chgData name="John Griffiths" userId="55ce029b995a3368" providerId="Windows Live" clId="Web-{C0A6EB07-B341-4CFC-BD85-EB5CF6E743D9}" dt="2024-10-08T14:09:39.560" v="26" actId="14100"/>
          <ac:spMkLst>
            <pc:docMk/>
            <pc:sldMk cId="2380676822" sldId="334"/>
            <ac:spMk id="1129474" creationId="{00000000-0000-0000-0000-000000000000}"/>
          </ac:spMkLst>
        </pc:spChg>
      </pc:sldChg>
      <pc:sldChg chg="modSp">
        <pc:chgData name="John Griffiths" userId="55ce029b995a3368" providerId="Windows Live" clId="Web-{C0A6EB07-B341-4CFC-BD85-EB5CF6E743D9}" dt="2024-10-08T14:08:32.292" v="9" actId="1076"/>
        <pc:sldMkLst>
          <pc:docMk/>
          <pc:sldMk cId="1743954401" sldId="335"/>
        </pc:sldMkLst>
        <pc:spChg chg="mod">
          <ac:chgData name="John Griffiths" userId="55ce029b995a3368" providerId="Windows Live" clId="Web-{C0A6EB07-B341-4CFC-BD85-EB5CF6E743D9}" dt="2024-10-08T14:08:32.292" v="9" actId="1076"/>
          <ac:spMkLst>
            <pc:docMk/>
            <pc:sldMk cId="1743954401" sldId="335"/>
            <ac:spMk id="1038338" creationId="{00000000-0000-0000-0000-000000000000}"/>
          </ac:spMkLst>
        </pc:spChg>
      </pc:sldChg>
      <pc:sldChg chg="modSp">
        <pc:chgData name="John Griffiths" userId="55ce029b995a3368" providerId="Windows Live" clId="Web-{C0A6EB07-B341-4CFC-BD85-EB5CF6E743D9}" dt="2024-10-08T14:09:23.731" v="23" actId="20577"/>
        <pc:sldMkLst>
          <pc:docMk/>
          <pc:sldMk cId="2227616361" sldId="337"/>
        </pc:sldMkLst>
        <pc:spChg chg="mod">
          <ac:chgData name="John Griffiths" userId="55ce029b995a3368" providerId="Windows Live" clId="Web-{C0A6EB07-B341-4CFC-BD85-EB5CF6E743D9}" dt="2024-10-08T14:09:23.731" v="23" actId="20577"/>
          <ac:spMkLst>
            <pc:docMk/>
            <pc:sldMk cId="2227616361" sldId="337"/>
            <ac:spMk id="3" creationId="{00000000-0000-0000-0000-000000000000}"/>
          </ac:spMkLst>
        </pc:spChg>
      </pc:sldChg>
      <pc:sldChg chg="modSp">
        <pc:chgData name="John Griffiths" userId="55ce029b995a3368" providerId="Windows Live" clId="Web-{C0A6EB07-B341-4CFC-BD85-EB5CF6E743D9}" dt="2024-10-08T14:07:07.820" v="1" actId="20577"/>
        <pc:sldMkLst>
          <pc:docMk/>
          <pc:sldMk cId="1145093869" sldId="338"/>
        </pc:sldMkLst>
        <pc:spChg chg="mod">
          <ac:chgData name="John Griffiths" userId="55ce029b995a3368" providerId="Windows Live" clId="Web-{C0A6EB07-B341-4CFC-BD85-EB5CF6E743D9}" dt="2024-10-08T14:07:07.820" v="1" actId="20577"/>
          <ac:spMkLst>
            <pc:docMk/>
            <pc:sldMk cId="1145093869" sldId="338"/>
            <ac:spMk id="1141764" creationId="{00000000-0000-0000-0000-000000000000}"/>
          </ac:spMkLst>
        </pc:spChg>
      </pc:sldChg>
      <pc:sldChg chg="modSp">
        <pc:chgData name="John Griffiths" userId="55ce029b995a3368" providerId="Windows Live" clId="Web-{C0A6EB07-B341-4CFC-BD85-EB5CF6E743D9}" dt="2024-10-08T14:07:26.946" v="3" actId="20577"/>
        <pc:sldMkLst>
          <pc:docMk/>
          <pc:sldMk cId="623160885" sldId="339"/>
        </pc:sldMkLst>
        <pc:spChg chg="mod">
          <ac:chgData name="John Griffiths" userId="55ce029b995a3368" providerId="Windows Live" clId="Web-{C0A6EB07-B341-4CFC-BD85-EB5CF6E743D9}" dt="2024-10-08T14:07:26.946" v="3" actId="20577"/>
          <ac:spMkLst>
            <pc:docMk/>
            <pc:sldMk cId="623160885" sldId="339"/>
            <ac:spMk id="7171" creationId="{00000000-0000-0000-0000-000000000000}"/>
          </ac:spMkLst>
        </pc:spChg>
      </pc:sldChg>
      <pc:sldChg chg="modSp">
        <pc:chgData name="John Griffiths" userId="55ce029b995a3368" providerId="Windows Live" clId="Web-{C0A6EB07-B341-4CFC-BD85-EB5CF6E743D9}" dt="2024-10-08T14:07:38.962" v="5" actId="20577"/>
        <pc:sldMkLst>
          <pc:docMk/>
          <pc:sldMk cId="779024161" sldId="340"/>
        </pc:sldMkLst>
        <pc:spChg chg="mod">
          <ac:chgData name="John Griffiths" userId="55ce029b995a3368" providerId="Windows Live" clId="Web-{C0A6EB07-B341-4CFC-BD85-EB5CF6E743D9}" dt="2024-10-08T14:07:38.962" v="5" actId="20577"/>
          <ac:spMkLst>
            <pc:docMk/>
            <pc:sldMk cId="779024161" sldId="340"/>
            <ac:spMk id="5" creationId="{00000000-0000-0000-0000-000000000000}"/>
          </ac:spMkLst>
        </pc:spChg>
      </pc:sldChg>
      <pc:sldChg chg="modSp">
        <pc:chgData name="John Griffiths" userId="55ce029b995a3368" providerId="Windows Live" clId="Web-{C0A6EB07-B341-4CFC-BD85-EB5CF6E743D9}" dt="2024-10-08T14:46:30.791" v="128" actId="1076"/>
        <pc:sldMkLst>
          <pc:docMk/>
          <pc:sldMk cId="966381935" sldId="377"/>
        </pc:sldMkLst>
        <pc:spChg chg="mod">
          <ac:chgData name="John Griffiths" userId="55ce029b995a3368" providerId="Windows Live" clId="Web-{C0A6EB07-B341-4CFC-BD85-EB5CF6E743D9}" dt="2024-10-08T14:46:21.525" v="127" actId="20577"/>
          <ac:spMkLst>
            <pc:docMk/>
            <pc:sldMk cId="966381935" sldId="377"/>
            <ac:spMk id="2" creationId="{00000000-0000-0000-0000-000000000000}"/>
          </ac:spMkLst>
        </pc:spChg>
        <pc:picChg chg="mod">
          <ac:chgData name="John Griffiths" userId="55ce029b995a3368" providerId="Windows Live" clId="Web-{C0A6EB07-B341-4CFC-BD85-EB5CF6E743D9}" dt="2024-10-08T14:46:30.791" v="128" actId="1076"/>
          <ac:picMkLst>
            <pc:docMk/>
            <pc:sldMk cId="966381935" sldId="377"/>
            <ac:picMk id="4" creationId="{9535AD07-BEEE-1C89-C726-29433DDAB762}"/>
          </ac:picMkLst>
        </pc:picChg>
      </pc:sldChg>
      <pc:sldChg chg="modSp">
        <pc:chgData name="John Griffiths" userId="55ce029b995a3368" providerId="Windows Live" clId="Web-{C0A6EB07-B341-4CFC-BD85-EB5CF6E743D9}" dt="2024-10-08T14:11:38.643" v="54"/>
        <pc:sldMkLst>
          <pc:docMk/>
          <pc:sldMk cId="1077077534" sldId="393"/>
        </pc:sldMkLst>
        <pc:spChg chg="mod">
          <ac:chgData name="John Griffiths" userId="55ce029b995a3368" providerId="Windows Live" clId="Web-{C0A6EB07-B341-4CFC-BD85-EB5CF6E743D9}" dt="2024-10-08T14:11:38.643" v="54"/>
          <ac:spMkLst>
            <pc:docMk/>
            <pc:sldMk cId="1077077534" sldId="393"/>
            <ac:spMk id="11" creationId="{9B029F80-35AE-53B2-B98B-D5A68C58F1AA}"/>
          </ac:spMkLst>
        </pc:spChg>
      </pc:sldChg>
      <pc:sldChg chg="delSp">
        <pc:chgData name="John Griffiths" userId="55ce029b995a3368" providerId="Windows Live" clId="Web-{C0A6EB07-B341-4CFC-BD85-EB5CF6E743D9}" dt="2024-10-08T14:49:57.986" v="146"/>
        <pc:sldMkLst>
          <pc:docMk/>
          <pc:sldMk cId="1181505689" sldId="396"/>
        </pc:sldMkLst>
        <pc:spChg chg="del">
          <ac:chgData name="John Griffiths" userId="55ce029b995a3368" providerId="Windows Live" clId="Web-{C0A6EB07-B341-4CFC-BD85-EB5CF6E743D9}" dt="2024-10-08T14:49:57.986" v="146"/>
          <ac:spMkLst>
            <pc:docMk/>
            <pc:sldMk cId="1181505689" sldId="396"/>
            <ac:spMk id="4" creationId="{8F5990BD-4E7A-F5B4-FB1D-2C7898783C1A}"/>
          </ac:spMkLst>
        </pc:spChg>
      </pc:sldChg>
      <pc:sldChg chg="modSp">
        <pc:chgData name="John Griffiths" userId="55ce029b995a3368" providerId="Windows Live" clId="Web-{C0A6EB07-B341-4CFC-BD85-EB5CF6E743D9}" dt="2024-10-08T14:50:13.643" v="148"/>
        <pc:sldMkLst>
          <pc:docMk/>
          <pc:sldMk cId="2363088095" sldId="407"/>
        </pc:sldMkLst>
        <pc:picChg chg="mod modCrop">
          <ac:chgData name="John Griffiths" userId="55ce029b995a3368" providerId="Windows Live" clId="Web-{C0A6EB07-B341-4CFC-BD85-EB5CF6E743D9}" dt="2024-10-08T14:50:13.643" v="148"/>
          <ac:picMkLst>
            <pc:docMk/>
            <pc:sldMk cId="2363088095" sldId="407"/>
            <ac:picMk id="8" creationId="{9DFE4E19-5F62-E562-6DF5-CF8C97B31C5B}"/>
          </ac:picMkLst>
        </pc:picChg>
      </pc:sldChg>
      <pc:sldChg chg="modSp">
        <pc:chgData name="John Griffiths" userId="55ce029b995a3368" providerId="Windows Live" clId="Web-{C0A6EB07-B341-4CFC-BD85-EB5CF6E743D9}" dt="2024-10-08T14:47:03.683" v="133" actId="1076"/>
        <pc:sldMkLst>
          <pc:docMk/>
          <pc:sldMk cId="546588910" sldId="409"/>
        </pc:sldMkLst>
        <pc:picChg chg="mod modCrop">
          <ac:chgData name="John Griffiths" userId="55ce029b995a3368" providerId="Windows Live" clId="Web-{C0A6EB07-B341-4CFC-BD85-EB5CF6E743D9}" dt="2024-10-08T14:46:49.792" v="130"/>
          <ac:picMkLst>
            <pc:docMk/>
            <pc:sldMk cId="546588910" sldId="409"/>
            <ac:picMk id="5" creationId="{9251FD0F-DEA9-A0B4-CCAC-EE5CBF88DC62}"/>
          </ac:picMkLst>
        </pc:picChg>
        <pc:picChg chg="mod modCrop">
          <ac:chgData name="John Griffiths" userId="55ce029b995a3368" providerId="Windows Live" clId="Web-{C0A6EB07-B341-4CFC-BD85-EB5CF6E743D9}" dt="2024-10-08T14:47:03.683" v="133" actId="1076"/>
          <ac:picMkLst>
            <pc:docMk/>
            <pc:sldMk cId="546588910" sldId="409"/>
            <ac:picMk id="7" creationId="{8DA4F4D8-A2DB-60DD-6D35-8589D7E42EC9}"/>
          </ac:picMkLst>
        </pc:picChg>
      </pc:sldChg>
      <pc:sldChg chg="modSp">
        <pc:chgData name="John Griffiths" userId="55ce029b995a3368" providerId="Windows Live" clId="Web-{C0A6EB07-B341-4CFC-BD85-EB5CF6E743D9}" dt="2024-10-08T14:48:09.186" v="142"/>
        <pc:sldMkLst>
          <pc:docMk/>
          <pc:sldMk cId="3797436086" sldId="410"/>
        </pc:sldMkLst>
        <pc:picChg chg="mod modCrop">
          <ac:chgData name="John Griffiths" userId="55ce029b995a3368" providerId="Windows Live" clId="Web-{C0A6EB07-B341-4CFC-BD85-EB5CF6E743D9}" dt="2024-10-08T14:47:54.294" v="140"/>
          <ac:picMkLst>
            <pc:docMk/>
            <pc:sldMk cId="3797436086" sldId="410"/>
            <ac:picMk id="3" creationId="{0A7C8ED5-7F00-E6EC-A90D-8F73BEE8D555}"/>
          </ac:picMkLst>
        </pc:picChg>
        <pc:picChg chg="mod modCrop">
          <ac:chgData name="John Griffiths" userId="55ce029b995a3368" providerId="Windows Live" clId="Web-{C0A6EB07-B341-4CFC-BD85-EB5CF6E743D9}" dt="2024-10-08T14:48:09.186" v="142"/>
          <ac:picMkLst>
            <pc:docMk/>
            <pc:sldMk cId="3797436086" sldId="410"/>
            <ac:picMk id="6" creationId="{5E5CC819-7876-B10A-5586-F0C0D1B3CD02}"/>
          </ac:picMkLst>
        </pc:picChg>
      </pc:sldChg>
      <pc:sldChg chg="modSp">
        <pc:chgData name="John Griffiths" userId="55ce029b995a3368" providerId="Windows Live" clId="Web-{C0A6EB07-B341-4CFC-BD85-EB5CF6E743D9}" dt="2024-10-08T14:44:51.772" v="110"/>
        <pc:sldMkLst>
          <pc:docMk/>
          <pc:sldMk cId="2228810063" sldId="411"/>
        </pc:sldMkLst>
        <pc:picChg chg="mod modCrop">
          <ac:chgData name="John Griffiths" userId="55ce029b995a3368" providerId="Windows Live" clId="Web-{C0A6EB07-B341-4CFC-BD85-EB5CF6E743D9}" dt="2024-10-08T14:44:13.880" v="102"/>
          <ac:picMkLst>
            <pc:docMk/>
            <pc:sldMk cId="2228810063" sldId="411"/>
            <ac:picMk id="3" creationId="{074C50CE-F522-EFE8-A6D5-BE7ED0F8D316}"/>
          </ac:picMkLst>
        </pc:picChg>
        <pc:picChg chg="mod modCrop">
          <ac:chgData name="John Griffiths" userId="55ce029b995a3368" providerId="Windows Live" clId="Web-{C0A6EB07-B341-4CFC-BD85-EB5CF6E743D9}" dt="2024-10-08T14:44:51.772" v="110"/>
          <ac:picMkLst>
            <pc:docMk/>
            <pc:sldMk cId="2228810063" sldId="411"/>
            <ac:picMk id="6" creationId="{010B7029-3640-A868-C89B-C69AD6D18832}"/>
          </ac:picMkLst>
        </pc:picChg>
        <pc:picChg chg="mod modCrop">
          <ac:chgData name="John Griffiths" userId="55ce029b995a3368" providerId="Windows Live" clId="Web-{C0A6EB07-B341-4CFC-BD85-EB5CF6E743D9}" dt="2024-10-08T14:44:37.928" v="108" actId="1076"/>
          <ac:picMkLst>
            <pc:docMk/>
            <pc:sldMk cId="2228810063" sldId="411"/>
            <ac:picMk id="7" creationId="{37F3EA03-DBA8-E226-49BA-D9BD963C6F8B}"/>
          </ac:picMkLst>
        </pc:picChg>
      </pc:sldChg>
      <pc:sldChg chg="modSp">
        <pc:chgData name="John Griffiths" userId="55ce029b995a3368" providerId="Windows Live" clId="Web-{C0A6EB07-B341-4CFC-BD85-EB5CF6E743D9}" dt="2024-10-08T14:45:50.634" v="120" actId="1076"/>
        <pc:sldMkLst>
          <pc:docMk/>
          <pc:sldMk cId="1392834659" sldId="415"/>
        </pc:sldMkLst>
        <pc:picChg chg="mod modCrop">
          <ac:chgData name="John Griffiths" userId="55ce029b995a3368" providerId="Windows Live" clId="Web-{C0A6EB07-B341-4CFC-BD85-EB5CF6E743D9}" dt="2024-10-08T14:45:40.477" v="117"/>
          <ac:picMkLst>
            <pc:docMk/>
            <pc:sldMk cId="1392834659" sldId="415"/>
            <ac:picMk id="5" creationId="{17DABF53-BEED-79CF-710A-59C8D67ABBF6}"/>
          </ac:picMkLst>
        </pc:picChg>
        <pc:picChg chg="mod modCrop">
          <ac:chgData name="John Griffiths" userId="55ce029b995a3368" providerId="Windows Live" clId="Web-{C0A6EB07-B341-4CFC-BD85-EB5CF6E743D9}" dt="2024-10-08T14:45:50.634" v="120" actId="1076"/>
          <ac:picMkLst>
            <pc:docMk/>
            <pc:sldMk cId="1392834659" sldId="415"/>
            <ac:picMk id="8" creationId="{DEE28EDC-69CD-57F6-5A63-588ACA2CD010}"/>
          </ac:picMkLst>
        </pc:picChg>
      </pc:sldChg>
      <pc:sldChg chg="modSp">
        <pc:chgData name="John Griffiths" userId="55ce029b995a3368" providerId="Windows Live" clId="Web-{C0A6EB07-B341-4CFC-BD85-EB5CF6E743D9}" dt="2024-10-08T14:47:31.544" v="138" actId="1076"/>
        <pc:sldMkLst>
          <pc:docMk/>
          <pc:sldMk cId="2597022189" sldId="416"/>
        </pc:sldMkLst>
        <pc:picChg chg="mod modCrop">
          <ac:chgData name="John Griffiths" userId="55ce029b995a3368" providerId="Windows Live" clId="Web-{C0A6EB07-B341-4CFC-BD85-EB5CF6E743D9}" dt="2024-10-08T14:47:23.340" v="135"/>
          <ac:picMkLst>
            <pc:docMk/>
            <pc:sldMk cId="2597022189" sldId="416"/>
            <ac:picMk id="7" creationId="{BF040611-6FD5-E1DC-42F3-68577FF4513D}"/>
          </ac:picMkLst>
        </pc:picChg>
        <pc:picChg chg="mod modCrop">
          <ac:chgData name="John Griffiths" userId="55ce029b995a3368" providerId="Windows Live" clId="Web-{C0A6EB07-B341-4CFC-BD85-EB5CF6E743D9}" dt="2024-10-08T14:47:31.544" v="138" actId="1076"/>
          <ac:picMkLst>
            <pc:docMk/>
            <pc:sldMk cId="2597022189" sldId="416"/>
            <ac:picMk id="11" creationId="{F85DB429-B337-918F-7B6A-509A93DB3CF3}"/>
          </ac:picMkLst>
        </pc:picChg>
      </pc:sldChg>
      <pc:sldChg chg="addSp delSp modSp add ord replId delAnim">
        <pc:chgData name="John Griffiths" userId="55ce029b995a3368" providerId="Windows Live" clId="Web-{C0A6EB07-B341-4CFC-BD85-EB5CF6E743D9}" dt="2024-10-08T14:54:51.762" v="172" actId="14100"/>
        <pc:sldMkLst>
          <pc:docMk/>
          <pc:sldMk cId="2393058735" sldId="417"/>
        </pc:sldMkLst>
        <pc:picChg chg="add mod modCrop">
          <ac:chgData name="John Griffiths" userId="55ce029b995a3368" providerId="Windows Live" clId="Web-{C0A6EB07-B341-4CFC-BD85-EB5CF6E743D9}" dt="2024-10-08T14:54:51.762" v="172" actId="14100"/>
          <ac:picMkLst>
            <pc:docMk/>
            <pc:sldMk cId="2393058735" sldId="417"/>
            <ac:picMk id="2" creationId="{C979D513-3CB9-3780-DD64-E13E2905D6A2}"/>
          </ac:picMkLst>
        </pc:picChg>
        <pc:picChg chg="del">
          <ac:chgData name="John Griffiths" userId="55ce029b995a3368" providerId="Windows Live" clId="Web-{C0A6EB07-B341-4CFC-BD85-EB5CF6E743D9}" dt="2024-10-08T14:51:03.707" v="151"/>
          <ac:picMkLst>
            <pc:docMk/>
            <pc:sldMk cId="2393058735" sldId="417"/>
            <ac:picMk id="4" creationId="{34AEC149-0B2B-5A72-1AC1-C5029888E3B1}"/>
          </ac:picMkLst>
        </pc:picChg>
        <pc:picChg chg="add mod modCrop">
          <ac:chgData name="John Griffiths" userId="55ce029b995a3368" providerId="Windows Live" clId="Web-{C0A6EB07-B341-4CFC-BD85-EB5CF6E743D9}" dt="2024-10-08T14:54:42.793" v="169" actId="1076"/>
          <ac:picMkLst>
            <pc:docMk/>
            <pc:sldMk cId="2393058735" sldId="417"/>
            <ac:picMk id="5" creationId="{A564164F-3A95-0F39-0189-2D9913AA8F9E}"/>
          </ac:picMkLst>
        </pc:picChg>
        <pc:picChg chg="add mod">
          <ac:chgData name="John Griffiths" userId="55ce029b995a3368" providerId="Windows Live" clId="Web-{C0A6EB07-B341-4CFC-BD85-EB5CF6E743D9}" dt="2024-10-08T14:54:41.965" v="168" actId="14100"/>
          <ac:picMkLst>
            <pc:docMk/>
            <pc:sldMk cId="2393058735" sldId="417"/>
            <ac:picMk id="6" creationId="{995D4BB9-D559-06C5-A4F1-68B27068D568}"/>
          </ac:picMkLst>
        </pc:picChg>
        <pc:picChg chg="del">
          <ac:chgData name="John Griffiths" userId="55ce029b995a3368" providerId="Windows Live" clId="Web-{C0A6EB07-B341-4CFC-BD85-EB5CF6E743D9}" dt="2024-10-08T14:51:04.114" v="152"/>
          <ac:picMkLst>
            <pc:docMk/>
            <pc:sldMk cId="2393058735" sldId="417"/>
            <ac:picMk id="8" creationId="{9DFE4E19-5F62-E562-6DF5-CF8C97B31C5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FS2\TeachersArea\departments%20&amp;%20subjects\Science\Chemistry\KS5\New%20Spec%202015\3.1.1%20Atomic%20structure\Ionisatio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S2\TeachersArea\departments%20&amp;%20subjects\Science\Chemistry\KS5\New%20Spec%202015\3.1.1%20Atomic%20structure\Ionisation%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'Group 2'!$C$1</c:f>
              <c:strCache>
                <c:ptCount val="1"/>
                <c:pt idx="0">
                  <c:v>1st ionisation energy kJ/mol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tx>
                <c:rich>
                  <a:bodyPr/>
                  <a:lstStyle/>
                  <a:p>
                    <a:fld id="{89063673-6A0D-46F3-92F3-3FBD6BF30AA0}" type="CELLREF">
                      <a:rPr lang="en-US"/>
                      <a:pPr/>
                      <a:t>[CELLREF]</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{89063673-6A0D-46F3-92F3-3FBD6BF30AA0}</c15:txfldGUID>
                      <c15:f>'Group 2'!$B$2</c15:f>
                      <c15:dlblFieldTableCache>
                        <c:ptCount val="1"/>
                        <c:pt idx="0">
                          <c:v>Be</c:v>
                        </c:pt>
                      </c15:dlblFieldTableCache>
                    </c15:dlblFTEntry>
                  </c15:dlblFieldTable>
                  <c15:showDataLabelsRange val="0"/>
                </c:ext>
                <c:ext xmlns:c16="http://schemas.microsoft.com/office/drawing/2014/chart" uri="{C3380CC4-5D6E-409C-BE32-E72D297353CC}">
                  <c16:uniqueId val="{00000000-DA01-4D8D-96B5-7BFDDDC27627}"/>
                </c:ext>
              </c:extLst>
            </c:dLbl>
            <c:dLbl>
              <c:idx val="1"/>
              <c:tx>
                <c:rich>
                  <a:bodyPr/>
                  <a:lstStyle/>
                  <a:p>
                    <a:fld id="{2E034E55-5BE4-4DF9-81F6-227DAF4D5147}" type="CELLREF">
                      <a:rPr lang="en-US"/>
                      <a:pPr/>
                      <a:t>[CELLREF]</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{2E034E55-5BE4-4DF9-81F6-227DAF4D5147}</c15:txfldGUID>
                      <c15:f>'Group 2'!$B$3</c15:f>
                      <c15:dlblFieldTableCache>
                        <c:ptCount val="1"/>
                        <c:pt idx="0">
                          <c:v>Mg</c:v>
                        </c:pt>
                      </c15:dlblFieldTableCache>
                    </c15:dlblFTEntry>
                  </c15:dlblFieldTable>
                  <c15:showDataLabelsRange val="0"/>
                </c:ext>
                <c:ext xmlns:c16="http://schemas.microsoft.com/office/drawing/2014/chart" uri="{C3380CC4-5D6E-409C-BE32-E72D297353CC}">
                  <c16:uniqueId val="{00000001-DA01-4D8D-96B5-7BFDDDC27627}"/>
                </c:ext>
              </c:extLst>
            </c:dLbl>
            <c:dLbl>
              <c:idx val="2"/>
              <c:tx>
                <c:rich>
                  <a:bodyPr/>
                  <a:lstStyle/>
                  <a:p>
                    <a:fld id="{7A569363-1B69-40DB-A1DE-E12E3FB234AC}" type="CELLREF">
                      <a:rPr lang="en-US"/>
                      <a:pPr/>
                      <a:t>[CELLREF]</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{7A569363-1B69-40DB-A1DE-E12E3FB234AC}</c15:txfldGUID>
                      <c15:f>'Group 2'!$B$4</c15:f>
                      <c15:dlblFieldTableCache>
                        <c:ptCount val="1"/>
                        <c:pt idx="0">
                          <c:v>Ca</c:v>
                        </c:pt>
                      </c15:dlblFieldTableCache>
                    </c15:dlblFTEntry>
                  </c15:dlblFieldTable>
                  <c15:showDataLabelsRange val="0"/>
                </c:ext>
                <c:ext xmlns:c16="http://schemas.microsoft.com/office/drawing/2014/chart" uri="{C3380CC4-5D6E-409C-BE32-E72D297353CC}">
                  <c16:uniqueId val="{00000002-DA01-4D8D-96B5-7BFDDDC27627}"/>
                </c:ext>
              </c:extLst>
            </c:dLbl>
            <c:dLbl>
              <c:idx val="3"/>
              <c:tx>
                <c:rich>
                  <a:bodyPr/>
                  <a:lstStyle/>
                  <a:p>
                    <a:fld id="{DE6CDCCB-C647-4C2E-A21E-BDA02BD48A9E}" type="CELLREF">
                      <a:rPr lang="en-US"/>
                      <a:pPr/>
                      <a:t>[CELLREF]</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{DE6CDCCB-C647-4C2E-A21E-BDA02BD48A9E}</c15:txfldGUID>
                      <c15:f>'Group 2'!$B$5</c15:f>
                      <c15:dlblFieldTableCache>
                        <c:ptCount val="1"/>
                        <c:pt idx="0">
                          <c:v>Sr</c:v>
                        </c:pt>
                      </c15:dlblFieldTableCache>
                    </c15:dlblFTEntry>
                  </c15:dlblFieldTable>
                  <c15:showDataLabelsRange val="0"/>
                </c:ext>
                <c:ext xmlns:c16="http://schemas.microsoft.com/office/drawing/2014/chart" uri="{C3380CC4-5D6E-409C-BE32-E72D297353CC}">
                  <c16:uniqueId val="{00000003-DA01-4D8D-96B5-7BFDDDC27627}"/>
                </c:ext>
              </c:extLst>
            </c:dLbl>
            <c:dLbl>
              <c:idx val="4"/>
              <c:tx>
                <c:rich>
                  <a:bodyPr/>
                  <a:lstStyle/>
                  <a:p>
                    <a:fld id="{47FA29AB-BB22-49CB-8CE2-6D8802D343F5}" type="CELLREF">
                      <a:rPr lang="en-US"/>
                      <a:pPr/>
                      <a:t>[CELLREF]</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{47FA29AB-BB22-49CB-8CE2-6D8802D343F5}</c15:txfldGUID>
                      <c15:f>'Group 2'!$B$6</c15:f>
                      <c15:dlblFieldTableCache>
                        <c:ptCount val="1"/>
                        <c:pt idx="0">
                          <c:v>Ba</c:v>
                        </c:pt>
                      </c15:dlblFieldTableCache>
                    </c15:dlblFTEntry>
                  </c15:dlblFieldTable>
                  <c15:showDataLabelsRange val="0"/>
                </c:ext>
                <c:ext xmlns:c16="http://schemas.microsoft.com/office/drawing/2014/chart" uri="{C3380CC4-5D6E-409C-BE32-E72D297353CC}">
                  <c16:uniqueId val="{00000004-DA01-4D8D-96B5-7BFDDDC27627}"/>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'Group 2'!$A$2:$A$6</c:f>
              <c:numCache>
                <c:formatCode>General</c:formatCode>
                <c:ptCount val="5"/>
                <c:pt idx="0">
                  <c:v>4</c:v>
                </c:pt>
                <c:pt idx="1">
                  <c:v>12</c:v>
                </c:pt>
                <c:pt idx="2">
                  <c:v>20</c:v>
                </c:pt>
                <c:pt idx="3">
                  <c:v>38</c:v>
                </c:pt>
                <c:pt idx="4">
                  <c:v>56</c:v>
                </c:pt>
              </c:numCache>
            </c:numRef>
          </c:xVal>
          <c:yVal>
            <c:numRef>
              <c:f>'Group 2'!$C$2:$C$6</c:f>
              <c:numCache>
                <c:formatCode>General</c:formatCode>
                <c:ptCount val="5"/>
                <c:pt idx="0">
                  <c:v>899.5</c:v>
                </c:pt>
                <c:pt idx="1">
                  <c:v>737.7</c:v>
                </c:pt>
                <c:pt idx="2">
                  <c:v>589.79999999999995</c:v>
                </c:pt>
                <c:pt idx="3">
                  <c:v>549.5</c:v>
                </c:pt>
                <c:pt idx="4">
                  <c:v>502.9</c:v>
                </c:pt>
              </c:numCache>
            </c:numRef>
          </c:yVal>
          <c:smooth val="0"/>
          <c:extLst>
            <c:ext xmlns:c16="http://schemas.microsoft.com/office/drawing/2014/chart" uri="{C3380CC4-5D6E-409C-BE32-E72D297353CC}">
              <c16:uniqueId val="{00000005-DA01-4D8D-96B5-7BFDDDC27627}"/>
            </c:ext>
          </c:extLst>
        </c:ser>
        <c:dLbls>
          <c:showLegendKey val="0"/>
          <c:showVal val="1"/>
          <c:showCatName val="0"/>
          <c:showSerName val="0"/>
          <c:showPercent val="0"/>
          <c:showBubbleSize val="0"/>
        </c:dLbls>
        <c:axId val="174294136"/>
        <c:axId val="174294528"/>
      </c:scatterChart>
      <c:valAx>
        <c:axId val="1742941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a:t>Atomic Number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4294528"/>
        <c:crosses val="autoZero"/>
        <c:crossBetween val="midCat"/>
      </c:valAx>
      <c:valAx>
        <c:axId val="174294528"/>
        <c:scaling>
          <c:orientation val="minMax"/>
          <c:min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a:t>1st ionisation energy </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4294136"/>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'Period 3'!$C$1</c:f>
              <c:strCache>
                <c:ptCount val="1"/>
                <c:pt idx="0">
                  <c:v>1st ionisation energy kJ/mol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tx>
                <c:rich>
                  <a:bodyPr/>
                  <a:lstStyle/>
                  <a:p>
                    <a:fld id="{A3F8C96B-95C4-4523-A103-264D1559A252}" type="CELLREF">
                      <a:rPr lang="en-US"/>
                      <a:pPr/>
                      <a:t>[CELLREF]</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{A3F8C96B-95C4-4523-A103-264D1559A252}</c15:txfldGUID>
                      <c15:f>'Period 3'!$B$2</c15:f>
                      <c15:dlblFieldTableCache>
                        <c:ptCount val="1"/>
                        <c:pt idx="0">
                          <c:v>Na</c:v>
                        </c:pt>
                      </c15:dlblFieldTableCache>
                    </c15:dlblFTEntry>
                  </c15:dlblFieldTable>
                  <c15:showDataLabelsRange val="0"/>
                </c:ext>
                <c:ext xmlns:c16="http://schemas.microsoft.com/office/drawing/2014/chart" uri="{C3380CC4-5D6E-409C-BE32-E72D297353CC}">
                  <c16:uniqueId val="{00000000-DB81-4C4E-B2F5-A425778BBF8B}"/>
                </c:ext>
              </c:extLst>
            </c:dLbl>
            <c:dLbl>
              <c:idx val="1"/>
              <c:tx>
                <c:rich>
                  <a:bodyPr/>
                  <a:lstStyle/>
                  <a:p>
                    <a:fld id="{A088705B-245B-44BC-88A0-3349EDBEB0F0}" type="CELLREF">
                      <a:rPr lang="en-US"/>
                      <a:pPr/>
                      <a:t>[CELLREF]</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{A088705B-245B-44BC-88A0-3349EDBEB0F0}</c15:txfldGUID>
                      <c15:f>'Period 3'!$B$3</c15:f>
                      <c15:dlblFieldTableCache>
                        <c:ptCount val="1"/>
                        <c:pt idx="0">
                          <c:v>Mg</c:v>
                        </c:pt>
                      </c15:dlblFieldTableCache>
                    </c15:dlblFTEntry>
                  </c15:dlblFieldTable>
                  <c15:showDataLabelsRange val="0"/>
                </c:ext>
                <c:ext xmlns:c16="http://schemas.microsoft.com/office/drawing/2014/chart" uri="{C3380CC4-5D6E-409C-BE32-E72D297353CC}">
                  <c16:uniqueId val="{00000001-DB81-4C4E-B2F5-A425778BBF8B}"/>
                </c:ext>
              </c:extLst>
            </c:dLbl>
            <c:dLbl>
              <c:idx val="2"/>
              <c:tx>
                <c:rich>
                  <a:bodyPr/>
                  <a:lstStyle/>
                  <a:p>
                    <a:fld id="{EC4D0EC1-8E45-47CE-B484-2670C562C4B2}" type="CELLREF">
                      <a:rPr lang="en-US"/>
                      <a:pPr/>
                      <a:t>[CELLREF]</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{EC4D0EC1-8E45-47CE-B484-2670C562C4B2}</c15:txfldGUID>
                      <c15:f>'Period 3'!$B$4</c15:f>
                      <c15:dlblFieldTableCache>
                        <c:ptCount val="1"/>
                        <c:pt idx="0">
                          <c:v>Al</c:v>
                        </c:pt>
                      </c15:dlblFieldTableCache>
                    </c15:dlblFTEntry>
                  </c15:dlblFieldTable>
                  <c15:showDataLabelsRange val="0"/>
                </c:ext>
                <c:ext xmlns:c16="http://schemas.microsoft.com/office/drawing/2014/chart" uri="{C3380CC4-5D6E-409C-BE32-E72D297353CC}">
                  <c16:uniqueId val="{00000002-DB81-4C4E-B2F5-A425778BBF8B}"/>
                </c:ext>
              </c:extLst>
            </c:dLbl>
            <c:dLbl>
              <c:idx val="3"/>
              <c:tx>
                <c:rich>
                  <a:bodyPr/>
                  <a:lstStyle/>
                  <a:p>
                    <a:fld id="{B0A0057A-C70E-4188-8F65-E0D32AB294C9}" type="CELLREF">
                      <a:rPr lang="en-US"/>
                      <a:pPr/>
                      <a:t>[CELLREF]</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{B0A0057A-C70E-4188-8F65-E0D32AB294C9}</c15:txfldGUID>
                      <c15:f>'Period 3'!$B$5</c15:f>
                      <c15:dlblFieldTableCache>
                        <c:ptCount val="1"/>
                        <c:pt idx="0">
                          <c:v>Si</c:v>
                        </c:pt>
                      </c15:dlblFieldTableCache>
                    </c15:dlblFTEntry>
                  </c15:dlblFieldTable>
                  <c15:showDataLabelsRange val="0"/>
                </c:ext>
                <c:ext xmlns:c16="http://schemas.microsoft.com/office/drawing/2014/chart" uri="{C3380CC4-5D6E-409C-BE32-E72D297353CC}">
                  <c16:uniqueId val="{00000003-DB81-4C4E-B2F5-A425778BBF8B}"/>
                </c:ext>
              </c:extLst>
            </c:dLbl>
            <c:dLbl>
              <c:idx val="4"/>
              <c:tx>
                <c:rich>
                  <a:bodyPr/>
                  <a:lstStyle/>
                  <a:p>
                    <a:fld id="{A92A4807-D279-49D8-99AF-6A78E185E600}" type="CELLREF">
                      <a:rPr lang="en-US"/>
                      <a:pPr/>
                      <a:t>[CELLREF]</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{A92A4807-D279-49D8-99AF-6A78E185E600}</c15:txfldGUID>
                      <c15:f>'Period 3'!$B$6</c15:f>
                      <c15:dlblFieldTableCache>
                        <c:ptCount val="1"/>
                        <c:pt idx="0">
                          <c:v>P</c:v>
                        </c:pt>
                      </c15:dlblFieldTableCache>
                    </c15:dlblFTEntry>
                  </c15:dlblFieldTable>
                  <c15:showDataLabelsRange val="0"/>
                </c:ext>
                <c:ext xmlns:c16="http://schemas.microsoft.com/office/drawing/2014/chart" uri="{C3380CC4-5D6E-409C-BE32-E72D297353CC}">
                  <c16:uniqueId val="{00000004-DB81-4C4E-B2F5-A425778BBF8B}"/>
                </c:ext>
              </c:extLst>
            </c:dLbl>
            <c:dLbl>
              <c:idx val="5"/>
              <c:tx>
                <c:rich>
                  <a:bodyPr/>
                  <a:lstStyle/>
                  <a:p>
                    <a:fld id="{08A40418-8050-4FAD-B79C-EC187D5C6B03}" type="CELLREF">
                      <a:rPr lang="en-US"/>
                      <a:pPr/>
                      <a:t>[CELLREF]</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{08A40418-8050-4FAD-B79C-EC187D5C6B03}</c15:txfldGUID>
                      <c15:f>'Period 3'!$B$7</c15:f>
                      <c15:dlblFieldTableCache>
                        <c:ptCount val="1"/>
                        <c:pt idx="0">
                          <c:v>S</c:v>
                        </c:pt>
                      </c15:dlblFieldTableCache>
                    </c15:dlblFTEntry>
                  </c15:dlblFieldTable>
                  <c15:showDataLabelsRange val="0"/>
                </c:ext>
                <c:ext xmlns:c16="http://schemas.microsoft.com/office/drawing/2014/chart" uri="{C3380CC4-5D6E-409C-BE32-E72D297353CC}">
                  <c16:uniqueId val="{00000005-DB81-4C4E-B2F5-A425778BBF8B}"/>
                </c:ext>
              </c:extLst>
            </c:dLbl>
            <c:dLbl>
              <c:idx val="6"/>
              <c:tx>
                <c:rich>
                  <a:bodyPr/>
                  <a:lstStyle/>
                  <a:p>
                    <a:fld id="{D6B0BD7E-7A4A-4B42-972D-2458087C62BE}" type="CELLREF">
                      <a:rPr lang="en-US"/>
                      <a:pPr/>
                      <a:t>[CELLREF]</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{D6B0BD7E-7A4A-4B42-972D-2458087C62BE}</c15:txfldGUID>
                      <c15:f>'Period 3'!$B$8</c15:f>
                      <c15:dlblFieldTableCache>
                        <c:ptCount val="1"/>
                        <c:pt idx="0">
                          <c:v>Cl</c:v>
                        </c:pt>
                      </c15:dlblFieldTableCache>
                    </c15:dlblFTEntry>
                  </c15:dlblFieldTable>
                  <c15:showDataLabelsRange val="0"/>
                </c:ext>
                <c:ext xmlns:c16="http://schemas.microsoft.com/office/drawing/2014/chart" uri="{C3380CC4-5D6E-409C-BE32-E72D297353CC}">
                  <c16:uniqueId val="{00000006-DB81-4C4E-B2F5-A425778BBF8B}"/>
                </c:ext>
              </c:extLst>
            </c:dLbl>
            <c:dLbl>
              <c:idx val="7"/>
              <c:tx>
                <c:rich>
                  <a:bodyPr/>
                  <a:lstStyle/>
                  <a:p>
                    <a:fld id="{4BBA6DE2-4EB5-464E-AC19-3DA3F3859FA3}" type="CELLREF">
                      <a:rPr lang="en-US"/>
                      <a:pPr/>
                      <a:t>[CELLREF]</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{4BBA6DE2-4EB5-464E-AC19-3DA3F3859FA3}</c15:txfldGUID>
                      <c15:f>'Period 3'!$B$9</c15:f>
                      <c15:dlblFieldTableCache>
                        <c:ptCount val="1"/>
                        <c:pt idx="0">
                          <c:v>Ar</c:v>
                        </c:pt>
                      </c15:dlblFieldTableCache>
                    </c15:dlblFTEntry>
                  </c15:dlblFieldTable>
                  <c15:showDataLabelsRange val="0"/>
                </c:ext>
                <c:ext xmlns:c16="http://schemas.microsoft.com/office/drawing/2014/chart" uri="{C3380CC4-5D6E-409C-BE32-E72D297353CC}">
                  <c16:uniqueId val="{00000007-DB81-4C4E-B2F5-A425778BBF8B}"/>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'Period 3'!$A$2:$A$9</c:f>
              <c:numCache>
                <c:formatCode>General</c:formatCode>
                <c:ptCount val="8"/>
                <c:pt idx="0">
                  <c:v>11</c:v>
                </c:pt>
                <c:pt idx="1">
                  <c:v>12</c:v>
                </c:pt>
                <c:pt idx="2">
                  <c:v>13</c:v>
                </c:pt>
                <c:pt idx="3">
                  <c:v>14</c:v>
                </c:pt>
                <c:pt idx="4">
                  <c:v>15</c:v>
                </c:pt>
                <c:pt idx="5">
                  <c:v>16</c:v>
                </c:pt>
                <c:pt idx="6">
                  <c:v>17</c:v>
                </c:pt>
                <c:pt idx="7">
                  <c:v>18</c:v>
                </c:pt>
              </c:numCache>
            </c:numRef>
          </c:xVal>
          <c:yVal>
            <c:numRef>
              <c:f>'Period 3'!$C$2:$C$9</c:f>
              <c:numCache>
                <c:formatCode>General</c:formatCode>
                <c:ptCount val="8"/>
                <c:pt idx="0">
                  <c:v>495.8</c:v>
                </c:pt>
                <c:pt idx="1">
                  <c:v>737.7</c:v>
                </c:pt>
                <c:pt idx="2">
                  <c:v>577.5</c:v>
                </c:pt>
                <c:pt idx="3">
                  <c:v>786.5</c:v>
                </c:pt>
                <c:pt idx="4">
                  <c:v>1011.8</c:v>
                </c:pt>
                <c:pt idx="5">
                  <c:v>999.6</c:v>
                </c:pt>
                <c:pt idx="6">
                  <c:v>1251.2</c:v>
                </c:pt>
                <c:pt idx="7">
                  <c:v>1520.6</c:v>
                </c:pt>
              </c:numCache>
            </c:numRef>
          </c:yVal>
          <c:smooth val="0"/>
          <c:extLst>
            <c:ext xmlns:c16="http://schemas.microsoft.com/office/drawing/2014/chart" uri="{C3380CC4-5D6E-409C-BE32-E72D297353CC}">
              <c16:uniqueId val="{00000008-DB81-4C4E-B2F5-A425778BBF8B}"/>
            </c:ext>
          </c:extLst>
        </c:ser>
        <c:dLbls>
          <c:showLegendKey val="0"/>
          <c:showVal val="1"/>
          <c:showCatName val="0"/>
          <c:showSerName val="0"/>
          <c:showPercent val="0"/>
          <c:showBubbleSize val="0"/>
        </c:dLbls>
        <c:axId val="175153184"/>
        <c:axId val="176631656"/>
      </c:scatterChart>
      <c:valAx>
        <c:axId val="175153184"/>
        <c:scaling>
          <c:orientation val="minMax"/>
          <c:min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a:t>Atomic Number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6631656"/>
        <c:crosses val="autoZero"/>
        <c:crossBetween val="midCat"/>
      </c:valAx>
      <c:valAx>
        <c:axId val="176631656"/>
        <c:scaling>
          <c:orientation val="minMax"/>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a:t>1st ionisation energy kJ/mol</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5153184"/>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D3DCBA7-1EE2-4F42-AA69-836457391E0B}" type="slidenum">
              <a:rPr lang="en-GB"/>
              <a:pPr/>
              <a:t>41</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a:xfrm>
            <a:off x="914400" y="4343400"/>
            <a:ext cx="5029200" cy="4114800"/>
          </a:xfrm>
        </p:spPr>
        <p:txBody>
          <a:bodyPr/>
          <a:lstStyle/>
          <a:p>
            <a:r>
              <a:rPr lang="en-GB" b="1"/>
              <a:t>Teacher notes</a:t>
            </a:r>
          </a:p>
          <a:p>
            <a:r>
              <a:rPr lang="en-GB"/>
              <a:t>The word ‘aufbau’ is German for ‘construction’.</a:t>
            </a:r>
          </a:p>
        </p:txBody>
      </p:sp>
    </p:spTree>
    <p:extLst>
      <p:ext uri="{BB962C8B-B14F-4D97-AF65-F5344CB8AC3E}">
        <p14:creationId xmlns:p14="http://schemas.microsoft.com/office/powerpoint/2010/main" val="112083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D5F7F5B-9916-4FA5-9BAD-3660DE92DB42}" type="slidenum">
              <a:rPr lang="en-GB"/>
              <a:pPr/>
              <a:t>42</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61890" name="Rectangle 2"/>
          <p:cNvSpPr>
            <a:spLocks noGrp="1" noRot="1" noChangeAspect="1" noChangeArrowheads="1" noTextEdit="1"/>
          </p:cNvSpPr>
          <p:nvPr>
            <p:ph type="sldImg"/>
          </p:nvPr>
        </p:nvSpPr>
        <p:spPr>
          <a:ln/>
        </p:spPr>
      </p:sp>
      <p:sp>
        <p:nvSpPr>
          <p:cNvPr id="1061891"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550336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FB76095-2E59-47FE-93E9-D1A96406AC9D}" type="slidenum">
              <a:rPr lang="en-GB"/>
              <a:pPr/>
              <a:t>43</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90562" name="Rectangle 2"/>
          <p:cNvSpPr>
            <a:spLocks noGrp="1" noRot="1" noChangeAspect="1" noChangeArrowheads="1" noTextEdit="1"/>
          </p:cNvSpPr>
          <p:nvPr>
            <p:ph type="sldImg"/>
          </p:nvPr>
        </p:nvSpPr>
        <p:spPr>
          <a:ln/>
        </p:spPr>
      </p:sp>
      <p:sp>
        <p:nvSpPr>
          <p:cNvPr id="1090563" name="Rectangle 3"/>
          <p:cNvSpPr>
            <a:spLocks noGrp="1" noChangeArrowheads="1"/>
          </p:cNvSpPr>
          <p:nvPr>
            <p:ph type="body" idx="1"/>
          </p:nvPr>
        </p:nvSpPr>
        <p:spPr>
          <a:xfrm>
            <a:off x="914400" y="4343400"/>
            <a:ext cx="5029200" cy="4114800"/>
          </a:xfrm>
        </p:spPr>
        <p:txBody>
          <a:bodyPr/>
          <a:lstStyle/>
          <a:p>
            <a:r>
              <a:rPr lang="en-GB" b="1"/>
              <a:t>Teacher notes</a:t>
            </a:r>
          </a:p>
          <a:p>
            <a:r>
              <a:rPr lang="en-GB"/>
              <a:t>Students should be reminded that they should not write abbreviated electron arrangements in exam answers but write them out in full.</a:t>
            </a:r>
          </a:p>
        </p:txBody>
      </p:sp>
    </p:spTree>
    <p:extLst>
      <p:ext uri="{BB962C8B-B14F-4D97-AF65-F5344CB8AC3E}">
        <p14:creationId xmlns:p14="http://schemas.microsoft.com/office/powerpoint/2010/main" val="908909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CBAF2E3-8D7C-4797-99C5-31A1F9A5501C}" type="slidenum">
              <a:rPr lang="en-GB"/>
              <a:pPr/>
              <a:t>44</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65986" name="Rectangle 2"/>
          <p:cNvSpPr>
            <a:spLocks noGrp="1" noRot="1" noChangeAspect="1" noChangeArrowheads="1" noTextEdit="1"/>
          </p:cNvSpPr>
          <p:nvPr>
            <p:ph type="sldImg"/>
          </p:nvPr>
        </p:nvSpPr>
        <p:spPr>
          <a:ln/>
        </p:spPr>
      </p:sp>
      <p:sp>
        <p:nvSpPr>
          <p:cNvPr id="1065987"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2142806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EBDB9AE-8C4F-46CE-84F9-87929854EFDF}" type="slidenum">
              <a:rPr lang="en-GB"/>
              <a:pPr/>
              <a:t>45</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70082" name="Rectangle 2"/>
          <p:cNvSpPr>
            <a:spLocks noGrp="1" noRot="1" noChangeAspect="1" noChangeArrowheads="1" noTextEdit="1"/>
          </p:cNvSpPr>
          <p:nvPr>
            <p:ph type="sldImg"/>
          </p:nvPr>
        </p:nvSpPr>
        <p:spPr>
          <a:ln/>
        </p:spPr>
      </p:sp>
      <p:sp>
        <p:nvSpPr>
          <p:cNvPr id="1070083"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2061934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492937D-7342-493F-AD91-887AC4C696D9}" type="slidenum">
              <a:rPr lang="en-GB"/>
              <a:pPr/>
              <a:t>46</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72130" name="Rectangle 2"/>
          <p:cNvSpPr>
            <a:spLocks noGrp="1" noRot="1" noChangeAspect="1" noChangeArrowheads="1" noTextEdit="1"/>
          </p:cNvSpPr>
          <p:nvPr>
            <p:ph type="sldImg"/>
          </p:nvPr>
        </p:nvSpPr>
        <p:spPr>
          <a:ln/>
        </p:spPr>
      </p:sp>
      <p:sp>
        <p:nvSpPr>
          <p:cNvPr id="1072131"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266518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509C463-0017-4D06-A514-E98F8FFD0F98}" type="slidenum">
              <a:rPr lang="en-GB"/>
              <a:pPr/>
              <a:t>47</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78274" name="Rectangle 2"/>
          <p:cNvSpPr>
            <a:spLocks noGrp="1" noRot="1" noChangeAspect="1" noChangeArrowheads="1" noTextEdit="1"/>
          </p:cNvSpPr>
          <p:nvPr>
            <p:ph type="sldImg"/>
          </p:nvPr>
        </p:nvSpPr>
        <p:spPr>
          <a:ln/>
        </p:spPr>
      </p:sp>
      <p:sp>
        <p:nvSpPr>
          <p:cNvPr id="1078275"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395875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6CEBCDD-179F-4408-829E-671EB551333A}" type="slidenum">
              <a:rPr lang="en-GB"/>
              <a:pPr/>
              <a:t>49</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a:xfrm>
            <a:off x="914400" y="4343400"/>
            <a:ext cx="5029200" cy="4114800"/>
          </a:xfrm>
        </p:spPr>
        <p:txBody>
          <a:bodyPr/>
          <a:lstStyle/>
          <a:p>
            <a:r>
              <a:rPr lang="en-GB" b="1"/>
              <a:t>Teacher notes</a:t>
            </a:r>
          </a:p>
          <a:p>
            <a:r>
              <a:rPr lang="en-GB"/>
              <a:t>Wolfgang Ernest Pauli (1900–1958) was an Austrian theoretical physicist. His ‘exclusion principle’ was developed in 1925.</a:t>
            </a:r>
          </a:p>
        </p:txBody>
      </p:sp>
    </p:spTree>
    <p:extLst>
      <p:ext uri="{BB962C8B-B14F-4D97-AF65-F5344CB8AC3E}">
        <p14:creationId xmlns:p14="http://schemas.microsoft.com/office/powerpoint/2010/main" val="474567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3DB4696-2E6D-4C84-A6D3-18F674529786}" type="slidenum">
              <a:rPr lang="en-GB"/>
              <a:pPr/>
              <a:t>50</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84418" name="Rectangle 2"/>
          <p:cNvSpPr>
            <a:spLocks noGrp="1" noRot="1" noChangeAspect="1" noChangeArrowheads="1" noTextEdit="1"/>
          </p:cNvSpPr>
          <p:nvPr>
            <p:ph type="sldImg"/>
          </p:nvPr>
        </p:nvSpPr>
        <p:spPr>
          <a:ln/>
        </p:spPr>
      </p:sp>
      <p:sp>
        <p:nvSpPr>
          <p:cNvPr id="1084419" name="Rectangle 3"/>
          <p:cNvSpPr>
            <a:spLocks noGrp="1" noChangeArrowheads="1"/>
          </p:cNvSpPr>
          <p:nvPr>
            <p:ph type="body" idx="1"/>
          </p:nvPr>
        </p:nvSpPr>
        <p:spPr>
          <a:xfrm>
            <a:off x="914400" y="4343400"/>
            <a:ext cx="5029200" cy="4114800"/>
          </a:xfrm>
        </p:spPr>
        <p:txBody>
          <a:bodyPr/>
          <a:lstStyle/>
          <a:p>
            <a:r>
              <a:rPr lang="en-GB" b="1"/>
              <a:t>Teacher notes</a:t>
            </a:r>
          </a:p>
          <a:p>
            <a:r>
              <a:rPr lang="en-GB"/>
              <a:t>Friedrich Hund (1896–1997) was a German physicist. His ‘Rule of maximum multiplicity’ dates 1925 and was one of several rules he developed that govern electron configuration.</a:t>
            </a:r>
          </a:p>
        </p:txBody>
      </p:sp>
    </p:spTree>
    <p:extLst>
      <p:ext uri="{BB962C8B-B14F-4D97-AF65-F5344CB8AC3E}">
        <p14:creationId xmlns:p14="http://schemas.microsoft.com/office/powerpoint/2010/main" val="3162286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03DB94D-A9AB-4306-B058-21B5CA2776BB}" type="slidenum">
              <a:rPr lang="en-GB"/>
              <a:pPr/>
              <a:t>52</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124354" name="Rectangle 2"/>
          <p:cNvSpPr>
            <a:spLocks noGrp="1" noRot="1" noChangeAspect="1" noChangeArrowheads="1" noTextEdit="1"/>
          </p:cNvSpPr>
          <p:nvPr>
            <p:ph type="sldImg"/>
          </p:nvPr>
        </p:nvSpPr>
        <p:spPr>
          <a:ln/>
        </p:spPr>
      </p:sp>
      <p:sp>
        <p:nvSpPr>
          <p:cNvPr id="1124355" name="Rectangle 3"/>
          <p:cNvSpPr>
            <a:spLocks noGrp="1" noChangeArrowheads="1"/>
          </p:cNvSpPr>
          <p:nvPr>
            <p:ph type="body" idx="1"/>
          </p:nvPr>
        </p:nvSpPr>
        <p:spPr>
          <a:xfrm>
            <a:off x="914400" y="4343400"/>
            <a:ext cx="5029200" cy="4114800"/>
          </a:xfrm>
        </p:spPr>
        <p:txBody>
          <a:bodyPr/>
          <a:lstStyle/>
          <a:p>
            <a:r>
              <a:rPr lang="en-GB" b="1"/>
              <a:t>Teacher notes</a:t>
            </a:r>
          </a:p>
          <a:p>
            <a:r>
              <a:rPr lang="en-GB"/>
              <a:t>Observed values for covalent radii follow the same trend as the calculated values given here, apart from the value for argon. The covalent radius is half the covalent bond length. Argon does not normally form covalent bonds (it is monatomic) therefore either no value is given for argon or the value is anomalously high.</a:t>
            </a:r>
          </a:p>
          <a:p>
            <a:endParaRPr lang="en-GB"/>
          </a:p>
          <a:p>
            <a:r>
              <a:rPr lang="en-GB"/>
              <a:t>Covalent bond lengths are:</a:t>
            </a:r>
          </a:p>
          <a:p>
            <a:r>
              <a:rPr lang="en-GB"/>
              <a:t>Na	0.166nm</a:t>
            </a:r>
          </a:p>
          <a:p>
            <a:r>
              <a:rPr lang="en-GB"/>
              <a:t>Mg	0.141nm</a:t>
            </a:r>
          </a:p>
          <a:p>
            <a:r>
              <a:rPr lang="en-GB"/>
              <a:t>Al	0.121nm</a:t>
            </a:r>
          </a:p>
          <a:p>
            <a:r>
              <a:rPr lang="en-GB"/>
              <a:t>Si	0.111nm</a:t>
            </a:r>
          </a:p>
          <a:p>
            <a:r>
              <a:rPr lang="en-GB"/>
              <a:t>P	0.107nm</a:t>
            </a:r>
          </a:p>
          <a:p>
            <a:r>
              <a:rPr lang="en-GB"/>
              <a:t>S	0.105nm</a:t>
            </a:r>
          </a:p>
          <a:p>
            <a:r>
              <a:rPr lang="en-GB"/>
              <a:t>Cl	0.102nm</a:t>
            </a:r>
          </a:p>
          <a:p>
            <a:r>
              <a:rPr lang="en-GB"/>
              <a:t>Ar	0.106nm</a:t>
            </a:r>
          </a:p>
        </p:txBody>
      </p:sp>
    </p:spTree>
    <p:extLst>
      <p:ext uri="{BB962C8B-B14F-4D97-AF65-F5344CB8AC3E}">
        <p14:creationId xmlns:p14="http://schemas.microsoft.com/office/powerpoint/2010/main" val="105786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590805-C6E5-42C7-A1BB-AF7245034DC3}" type="slidenum">
              <a:rPr lang="en-GB" smtClean="0"/>
              <a:t>4</a:t>
            </a:fld>
            <a:endParaRPr lang="en-GB"/>
          </a:p>
        </p:txBody>
      </p:sp>
    </p:spTree>
    <p:extLst>
      <p:ext uri="{BB962C8B-B14F-4D97-AF65-F5344CB8AC3E}">
        <p14:creationId xmlns:p14="http://schemas.microsoft.com/office/powerpoint/2010/main" val="505548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F4CDDED-595C-4E6E-B16D-6F25333D8089}" type="slidenum">
              <a:rPr lang="en-GB"/>
              <a:pPr/>
              <a:t>53</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126402" name="Rectangle 2"/>
          <p:cNvSpPr>
            <a:spLocks noGrp="1" noRot="1" noChangeAspect="1" noChangeArrowheads="1" noTextEdit="1"/>
          </p:cNvSpPr>
          <p:nvPr>
            <p:ph type="sldImg"/>
          </p:nvPr>
        </p:nvSpPr>
        <p:spPr>
          <a:ln/>
        </p:spPr>
      </p:sp>
      <p:sp>
        <p:nvSpPr>
          <p:cNvPr id="1126403"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1123442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8C349D3-B8B1-4B34-8C7F-22C9E20D0880}" type="slidenum">
              <a:rPr lang="en-GB"/>
              <a:pPr/>
              <a:t>54</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128450" name="Rectangle 2"/>
          <p:cNvSpPr>
            <a:spLocks noGrp="1" noRot="1" noChangeAspect="1" noChangeArrowheads="1" noTextEdit="1"/>
          </p:cNvSpPr>
          <p:nvPr>
            <p:ph type="sldImg"/>
          </p:nvPr>
        </p:nvSpPr>
        <p:spPr>
          <a:ln/>
        </p:spPr>
      </p:sp>
      <p:sp>
        <p:nvSpPr>
          <p:cNvPr id="1128451" name="Rectangle 3"/>
          <p:cNvSpPr>
            <a:spLocks noGrp="1" noChangeArrowheads="1"/>
          </p:cNvSpPr>
          <p:nvPr>
            <p:ph type="body" idx="1"/>
          </p:nvPr>
        </p:nvSpPr>
        <p:spPr>
          <a:xfrm>
            <a:off x="914400" y="4343400"/>
            <a:ext cx="5029200" cy="4114800"/>
          </a:xfrm>
        </p:spPr>
        <p:txBody>
          <a:bodyPr/>
          <a:lstStyle/>
          <a:p>
            <a:r>
              <a:rPr lang="en-GB" b="1"/>
              <a:t>Teacher notes</a:t>
            </a:r>
          </a:p>
          <a:p>
            <a:r>
              <a:rPr lang="en-GB"/>
              <a:t>This animation only describes the shielding effect. In the final stage, each atom is portrayed as being of a similar size across the period because there is very little variation in shielding. It may be worth reminding students that, when the increase in nuclear charge is taken into account, atomic radius decreases across the period.</a:t>
            </a:r>
          </a:p>
        </p:txBody>
      </p:sp>
    </p:spTree>
    <p:extLst>
      <p:ext uri="{BB962C8B-B14F-4D97-AF65-F5344CB8AC3E}">
        <p14:creationId xmlns:p14="http://schemas.microsoft.com/office/powerpoint/2010/main" val="123668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B492FEF-ED44-46D0-A3BF-663F72F6220A}" type="slidenum">
              <a:rPr lang="en-GB"/>
              <a:pPr/>
              <a:t>55</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130498" name="Rectangle 2"/>
          <p:cNvSpPr>
            <a:spLocks noGrp="1" noRot="1" noChangeAspect="1" noChangeArrowheads="1" noTextEdit="1"/>
          </p:cNvSpPr>
          <p:nvPr>
            <p:ph type="sldImg"/>
          </p:nvPr>
        </p:nvSpPr>
        <p:spPr>
          <a:ln/>
        </p:spPr>
      </p:sp>
      <p:sp>
        <p:nvSpPr>
          <p:cNvPr id="1130499"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3164679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6D8CFE4-42F7-4847-BCE9-4DAFA407CE2D}" type="slidenum">
              <a:rPr lang="en-GB"/>
              <a:pPr/>
              <a:t>56</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a:xfrm>
            <a:off x="914400" y="4343400"/>
            <a:ext cx="5029200" cy="4114800"/>
          </a:xfrm>
        </p:spPr>
        <p:txBody>
          <a:bodyPr/>
          <a:lstStyle/>
          <a:p>
            <a:r>
              <a:rPr lang="en-GB" b="1"/>
              <a:t>Teacher notes</a:t>
            </a:r>
          </a:p>
          <a:p>
            <a:r>
              <a:rPr lang="en-GB"/>
              <a:t>See the ‘</a:t>
            </a:r>
            <a:r>
              <a:rPr lang="en-GB" b="1"/>
              <a:t>Trends in Group 2</a:t>
            </a:r>
            <a:r>
              <a:rPr lang="en-GB"/>
              <a:t>’ presentation for information about the shielding effect.</a:t>
            </a:r>
          </a:p>
        </p:txBody>
      </p:sp>
    </p:spTree>
    <p:extLst>
      <p:ext uri="{BB962C8B-B14F-4D97-AF65-F5344CB8AC3E}">
        <p14:creationId xmlns:p14="http://schemas.microsoft.com/office/powerpoint/2010/main" val="729149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CAA4C8F-255E-4725-ABF3-CF7C3C1D3989}" type="slidenum">
              <a:rPr lang="en-GB"/>
              <a:pPr/>
              <a:t>59</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142786" name="Rectangle 2"/>
          <p:cNvSpPr>
            <a:spLocks noGrp="1" noRot="1" noChangeAspect="1" noChangeArrowheads="1" noTextEdit="1"/>
          </p:cNvSpPr>
          <p:nvPr>
            <p:ph type="sldImg"/>
          </p:nvPr>
        </p:nvSpPr>
        <p:spPr>
          <a:ln/>
        </p:spPr>
      </p:sp>
      <p:sp>
        <p:nvSpPr>
          <p:cNvPr id="1142787"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3563851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A75ED3D-5C19-46BE-AEC4-D816CABF7EED}" type="slidenum">
              <a:rPr lang="en-GB"/>
              <a:pPr/>
              <a:t>62</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146882" name="Rectangle 2"/>
          <p:cNvSpPr>
            <a:spLocks noGrp="1" noRot="1" noChangeAspect="1" noChangeArrowheads="1" noTextEdit="1"/>
          </p:cNvSpPr>
          <p:nvPr>
            <p:ph type="sldImg"/>
          </p:nvPr>
        </p:nvSpPr>
        <p:spPr>
          <a:ln/>
        </p:spPr>
      </p:sp>
      <p:sp>
        <p:nvSpPr>
          <p:cNvPr id="1146883" name="Rectangle 3"/>
          <p:cNvSpPr>
            <a:spLocks noGrp="1" noChangeArrowheads="1"/>
          </p:cNvSpPr>
          <p:nvPr>
            <p:ph type="body" idx="1"/>
          </p:nvPr>
        </p:nvSpPr>
        <p:spPr/>
        <p:txBody>
          <a:bodyPr/>
          <a:lstStyle/>
          <a:p>
            <a:r>
              <a:rPr lang="en-GB" b="1"/>
              <a:t>Teacher notes</a:t>
            </a:r>
          </a:p>
          <a:p>
            <a:r>
              <a:rPr lang="en-GB"/>
              <a:t>See the ‘</a:t>
            </a:r>
            <a:r>
              <a:rPr lang="en-GB" b="1"/>
              <a:t>Electron Arrangement</a:t>
            </a:r>
            <a:r>
              <a:rPr lang="en-GB"/>
              <a:t>’ presentation for more information about energy levels and electron orbitals.</a:t>
            </a:r>
          </a:p>
        </p:txBody>
      </p:sp>
    </p:spTree>
    <p:extLst>
      <p:ext uri="{BB962C8B-B14F-4D97-AF65-F5344CB8AC3E}">
        <p14:creationId xmlns:p14="http://schemas.microsoft.com/office/powerpoint/2010/main" val="789844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BDAAD07-A834-48A9-8C7D-C9808549E35A}" type="slidenum">
              <a:rPr lang="en-GB"/>
              <a:pPr/>
              <a:t>67</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a:xfrm>
            <a:off x="914400" y="4343400"/>
            <a:ext cx="5029200" cy="4114800"/>
          </a:xfrm>
        </p:spPr>
        <p:txBody>
          <a:bodyPr/>
          <a:lstStyle/>
          <a:p>
            <a:r>
              <a:rPr lang="en-GB" b="1"/>
              <a:t>Teacher notes</a:t>
            </a:r>
          </a:p>
          <a:p>
            <a:r>
              <a:rPr lang="en-GB"/>
              <a:t>See the ‘</a:t>
            </a:r>
            <a:r>
              <a:rPr lang="en-GB" b="1"/>
              <a:t>Electron Arrangement</a:t>
            </a:r>
            <a:r>
              <a:rPr lang="en-GB"/>
              <a:t>’ presentation for more information about energy levels and electron orbitals.</a:t>
            </a:r>
          </a:p>
        </p:txBody>
      </p:sp>
    </p:spTree>
    <p:extLst>
      <p:ext uri="{BB962C8B-B14F-4D97-AF65-F5344CB8AC3E}">
        <p14:creationId xmlns:p14="http://schemas.microsoft.com/office/powerpoint/2010/main" val="3810200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3CAB791-6127-43BA-AF3C-721D112C8D4D}" type="slidenum">
              <a:rPr lang="en-GB"/>
              <a:pPr/>
              <a:t>69</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37314" name="Rectangle 2"/>
          <p:cNvSpPr>
            <a:spLocks noGrp="1" noRot="1" noChangeAspect="1" noChangeArrowheads="1" noTextEdit="1"/>
          </p:cNvSpPr>
          <p:nvPr>
            <p:ph type="sldImg"/>
          </p:nvPr>
        </p:nvSpPr>
        <p:spPr>
          <a:ln/>
        </p:spPr>
      </p:sp>
      <p:sp>
        <p:nvSpPr>
          <p:cNvPr id="1037315" name="Rectangle 3"/>
          <p:cNvSpPr>
            <a:spLocks noGrp="1" noChangeArrowheads="1"/>
          </p:cNvSpPr>
          <p:nvPr>
            <p:ph type="body" idx="1"/>
          </p:nvPr>
        </p:nvSpPr>
        <p:spPr>
          <a:xfrm>
            <a:off x="914400" y="4343400"/>
            <a:ext cx="5029200" cy="4114800"/>
          </a:xfrm>
        </p:spPr>
        <p:txBody>
          <a:bodyPr/>
          <a:lstStyle/>
          <a:p>
            <a:r>
              <a:rPr lang="en-GB" b="1"/>
              <a:t>Teacher notes</a:t>
            </a:r>
          </a:p>
          <a:p>
            <a:r>
              <a:rPr lang="en-GB"/>
              <a:t>Note that the y-axis shows the ‘log</a:t>
            </a:r>
            <a:r>
              <a:rPr lang="en-GB" baseline="-25000"/>
              <a:t>10</a:t>
            </a:r>
            <a:r>
              <a:rPr lang="en-GB"/>
              <a:t>’ ionization energy</a:t>
            </a:r>
          </a:p>
        </p:txBody>
      </p:sp>
    </p:spTree>
    <p:extLst>
      <p:ext uri="{BB962C8B-B14F-4D97-AF65-F5344CB8AC3E}">
        <p14:creationId xmlns:p14="http://schemas.microsoft.com/office/powerpoint/2010/main" val="255575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590805-C6E5-42C7-A1BB-AF7245034DC3}" type="slidenum">
              <a:rPr lang="en-GB" smtClean="0"/>
              <a:t>5</a:t>
            </a:fld>
            <a:endParaRPr lang="en-GB"/>
          </a:p>
        </p:txBody>
      </p:sp>
    </p:spTree>
    <p:extLst>
      <p:ext uri="{BB962C8B-B14F-4D97-AF65-F5344CB8AC3E}">
        <p14:creationId xmlns:p14="http://schemas.microsoft.com/office/powerpoint/2010/main" val="1035512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590805-C6E5-42C7-A1BB-AF7245034DC3}" type="slidenum">
              <a:rPr lang="en-GB" smtClean="0"/>
              <a:t>6</a:t>
            </a:fld>
            <a:endParaRPr lang="en-GB"/>
          </a:p>
        </p:txBody>
      </p:sp>
    </p:spTree>
    <p:extLst>
      <p:ext uri="{BB962C8B-B14F-4D97-AF65-F5344CB8AC3E}">
        <p14:creationId xmlns:p14="http://schemas.microsoft.com/office/powerpoint/2010/main" val="203944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590805-C6E5-42C7-A1BB-AF7245034DC3}" type="slidenum">
              <a:rPr lang="en-GB" smtClean="0"/>
              <a:t>7</a:t>
            </a:fld>
            <a:endParaRPr lang="en-GB"/>
          </a:p>
        </p:txBody>
      </p:sp>
    </p:spTree>
    <p:extLst>
      <p:ext uri="{BB962C8B-B14F-4D97-AF65-F5344CB8AC3E}">
        <p14:creationId xmlns:p14="http://schemas.microsoft.com/office/powerpoint/2010/main" val="1013667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11</a:t>
            </a:fld>
            <a:endParaRPr lang="en-US"/>
          </a:p>
        </p:txBody>
      </p:sp>
    </p:spTree>
    <p:extLst>
      <p:ext uri="{BB962C8B-B14F-4D97-AF65-F5344CB8AC3E}">
        <p14:creationId xmlns:p14="http://schemas.microsoft.com/office/powerpoint/2010/main" val="747072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12</a:t>
            </a:fld>
            <a:endParaRPr lang="en-US"/>
          </a:p>
        </p:txBody>
      </p:sp>
    </p:spTree>
    <p:extLst>
      <p:ext uri="{BB962C8B-B14F-4D97-AF65-F5344CB8AC3E}">
        <p14:creationId xmlns:p14="http://schemas.microsoft.com/office/powerpoint/2010/main" val="3307349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a:t>The </a:t>
            </a:r>
            <a:r>
              <a:rPr lang="en-GB" sz="1200" b="0" i="0" u="none" strike="noStrike" baseline="0" err="1"/>
              <a:t>analyte</a:t>
            </a:r>
            <a:r>
              <a:rPr lang="en-GB" sz="1200" b="0" i="0" u="none" strike="noStrike" baseline="0"/>
              <a:t> solution flow passes through the electrospray needle that has a high potential difference (with respect to the counter electrode) applied to it (typically in the range from 2.5 to 5 kV). This forces the spraying of charged droplets from the needle with a surface charge of the same polarity to the charge on the needle. The droplets are repelled from the needle towards the source sampling cone on the counter electrode (shown in blue). As the droplets traverse the space between the needle tip and the cone and solvent evaporation occurs. This is circled on the figure 1 and enlarged upon in figure 2.</a:t>
            </a:r>
          </a:p>
          <a:p>
            <a:endParaRPr lang="en-GB"/>
          </a:p>
        </p:txBody>
      </p:sp>
      <p:sp>
        <p:nvSpPr>
          <p:cNvPr id="4" name="Slide Number Placeholder 3"/>
          <p:cNvSpPr>
            <a:spLocks noGrp="1"/>
          </p:cNvSpPr>
          <p:nvPr>
            <p:ph type="sldNum" sz="quarter" idx="10"/>
          </p:nvPr>
        </p:nvSpPr>
        <p:spPr/>
        <p:txBody>
          <a:bodyPr/>
          <a:lstStyle/>
          <a:p>
            <a:fld id="{3EFEBD38-FD59-434B-A0CE-54078555290F}" type="slidenum">
              <a:rPr lang="en-GB" smtClean="0"/>
              <a:pPr/>
              <a:t>21</a:t>
            </a:fld>
            <a:endParaRPr lang="en-GB"/>
          </a:p>
        </p:txBody>
      </p:sp>
    </p:spTree>
    <p:extLst>
      <p:ext uri="{BB962C8B-B14F-4D97-AF65-F5344CB8AC3E}">
        <p14:creationId xmlns:p14="http://schemas.microsoft.com/office/powerpoint/2010/main" val="149750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0C79F99-C806-4652-BEC5-0F5F0B58EDE4}" type="slidenum">
              <a:rPr lang="en-GB"/>
              <a:pPr/>
              <a:t>40</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49602" name="Rectangle 2"/>
          <p:cNvSpPr>
            <a:spLocks noGrp="1" noRot="1" noChangeAspect="1" noChangeArrowheads="1" noTextEdit="1"/>
          </p:cNvSpPr>
          <p:nvPr>
            <p:ph type="sldImg"/>
          </p:nvPr>
        </p:nvSpPr>
        <p:spPr>
          <a:ln/>
        </p:spPr>
      </p:sp>
      <p:sp>
        <p:nvSpPr>
          <p:cNvPr id="1049603" name="Rectangle 3"/>
          <p:cNvSpPr>
            <a:spLocks noGrp="1" noChangeArrowheads="1"/>
          </p:cNvSpPr>
          <p:nvPr>
            <p:ph type="body" idx="1"/>
          </p:nvPr>
        </p:nvSpPr>
        <p:spPr>
          <a:xfrm>
            <a:off x="914400" y="4343400"/>
            <a:ext cx="5029200" cy="4114800"/>
          </a:xfrm>
        </p:spPr>
        <p:txBody>
          <a:bodyPr/>
          <a:lstStyle/>
          <a:p>
            <a:r>
              <a:rPr lang="en-GB" b="1"/>
              <a:t>Teacher notes</a:t>
            </a:r>
          </a:p>
          <a:p>
            <a:r>
              <a:rPr lang="en-GB"/>
              <a:t>The electron arrangement at levels above n = 4 is:</a:t>
            </a:r>
          </a:p>
          <a:p>
            <a:pPr>
              <a:buFontTx/>
              <a:buChar char="•"/>
            </a:pPr>
            <a:r>
              <a:rPr lang="en-GB"/>
              <a:t>n = 5: sub-levels = 5s, 5p, 5d, 5f</a:t>
            </a:r>
          </a:p>
          <a:p>
            <a:pPr>
              <a:buFontTx/>
              <a:buChar char="•"/>
            </a:pPr>
            <a:r>
              <a:rPr lang="en-GB"/>
              <a:t>n = 6: sub-levels = 6s, 6p, 6d, 6f</a:t>
            </a:r>
          </a:p>
          <a:p>
            <a:pPr>
              <a:buFontTx/>
              <a:buChar char="•"/>
            </a:pPr>
            <a:r>
              <a:rPr lang="en-GB"/>
              <a:t>n = 7: sub-levels = 7s, 7p, 7d, 7f</a:t>
            </a:r>
          </a:p>
        </p:txBody>
      </p:sp>
    </p:spTree>
    <p:extLst>
      <p:ext uri="{BB962C8B-B14F-4D97-AF65-F5344CB8AC3E}">
        <p14:creationId xmlns:p14="http://schemas.microsoft.com/office/powerpoint/2010/main" val="1907624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E7388E0-00B7-4DCD-BC17-78272BA2BEC3}" type="datetime1">
              <a:rPr lang="en-US" smtClean="0"/>
              <a:pPr/>
              <a:t>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91141B-54A7-401A-802F-CC297B75BF21}" type="slidenum">
              <a:rPr lang="en-GB" smtClean="0"/>
              <a:pPr/>
              <a:t>‹#›</a:t>
            </a:fld>
            <a:endParaRPr lang="en-GB"/>
          </a:p>
        </p:txBody>
      </p:sp>
    </p:spTree>
    <p:extLst>
      <p:ext uri="{BB962C8B-B14F-4D97-AF65-F5344CB8AC3E}">
        <p14:creationId xmlns:p14="http://schemas.microsoft.com/office/powerpoint/2010/main" val="3352249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677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6"/>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3.bin"/><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63.png"/></Relationships>
</file>

<file path=ppt/slides/_rels/slide6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4.xml"/><Relationship Id="rId4" Type="http://schemas.openxmlformats.org/officeDocument/2006/relationships/image" Target="../media/image6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a:t>Physical Chemistry Year 1 - AS </a:t>
            </a:r>
            <a:br>
              <a:rPr lang="en-US" sz="5400" b="1"/>
            </a:br>
            <a:r>
              <a:rPr lang="en-US" sz="5400" b="1"/>
              <a:t>3.1.1 Atomic structure</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cs typeface="Calibri"/>
              </a:rPr>
              <a:t>www.sciexcel.org</a:t>
            </a:r>
            <a:endParaRPr lang="en-GB" dirty="0"/>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074C50CE-F522-EFE8-A6D5-BE7ED0F8D316}"/>
              </a:ext>
            </a:extLst>
          </p:cNvPr>
          <p:cNvPicPr>
            <a:picLocks noChangeAspect="1"/>
          </p:cNvPicPr>
          <p:nvPr/>
        </p:nvPicPr>
        <p:blipFill rotWithShape="1">
          <a:blip r:embed="rId2"/>
          <a:srcRect l="43108" t="20452" r="16962" b="43457"/>
          <a:stretch/>
        </p:blipFill>
        <p:spPr>
          <a:xfrm>
            <a:off x="842408" y="754620"/>
            <a:ext cx="5256824" cy="2969620"/>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010B7029-3640-A868-C89B-C69AD6D18832}"/>
              </a:ext>
            </a:extLst>
          </p:cNvPr>
          <p:cNvPicPr>
            <a:picLocks noChangeAspect="1"/>
          </p:cNvPicPr>
          <p:nvPr/>
        </p:nvPicPr>
        <p:blipFill rotWithShape="1">
          <a:blip r:embed="rId3"/>
          <a:srcRect l="29148" t="36768" r="12408" b="29508"/>
          <a:stretch/>
        </p:blipFill>
        <p:spPr>
          <a:xfrm>
            <a:off x="2345842" y="3875799"/>
            <a:ext cx="7782369" cy="2812231"/>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37F3EA03-DBA8-E226-49BA-D9BD963C6F8B}"/>
              </a:ext>
            </a:extLst>
          </p:cNvPr>
          <p:cNvPicPr>
            <a:picLocks noChangeAspect="1"/>
          </p:cNvPicPr>
          <p:nvPr/>
        </p:nvPicPr>
        <p:blipFill rotWithShape="1">
          <a:blip r:embed="rId2"/>
          <a:srcRect l="42418" t="59620" r="17643" b="20427"/>
          <a:stretch/>
        </p:blipFill>
        <p:spPr>
          <a:xfrm>
            <a:off x="6097243" y="1173098"/>
            <a:ext cx="5257957" cy="1641732"/>
          </a:xfrm>
          <a:prstGeom prst="rect">
            <a:avLst/>
          </a:prstGeom>
        </p:spPr>
      </p:pic>
      <p:sp>
        <p:nvSpPr>
          <p:cNvPr id="5" name="Title 1">
            <a:extLst>
              <a:ext uri="{FF2B5EF4-FFF2-40B4-BE49-F238E27FC236}">
                <a16:creationId xmlns:a16="http://schemas.microsoft.com/office/drawing/2014/main" id="{DCC5D0F4-6D25-0226-977C-774A076FEF7F}"/>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Quick test</a:t>
            </a:r>
          </a:p>
        </p:txBody>
      </p:sp>
    </p:spTree>
    <p:extLst>
      <p:ext uri="{BB962C8B-B14F-4D97-AF65-F5344CB8AC3E}">
        <p14:creationId xmlns:p14="http://schemas.microsoft.com/office/powerpoint/2010/main" val="222881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3663"/>
            <a:ext cx="11353800" cy="1325563"/>
          </a:xfrm>
        </p:spPr>
        <p:txBody>
          <a:bodyPr/>
          <a:lstStyle/>
          <a:p>
            <a:r>
              <a:rPr lang="en-US" b="1">
                <a:solidFill>
                  <a:schemeClr val="accent6"/>
                </a:solidFill>
              </a:rPr>
              <a:t>3.1.1.2 Mass number and isotopes</a:t>
            </a:r>
          </a:p>
        </p:txBody>
      </p:sp>
      <p:pic>
        <p:nvPicPr>
          <p:cNvPr id="3" name="Picture 2" descr="A white paper with black text&#10;&#10;Description automatically generated">
            <a:extLst>
              <a:ext uri="{FF2B5EF4-FFF2-40B4-BE49-F238E27FC236}">
                <a16:creationId xmlns:a16="http://schemas.microsoft.com/office/drawing/2014/main" id="{E7286690-0B03-62EF-D986-9179BB29B0E0}"/>
              </a:ext>
            </a:extLst>
          </p:cNvPr>
          <p:cNvPicPr>
            <a:picLocks noChangeAspect="1"/>
          </p:cNvPicPr>
          <p:nvPr/>
        </p:nvPicPr>
        <p:blipFill>
          <a:blip r:embed="rId3"/>
          <a:stretch>
            <a:fillRect/>
          </a:stretch>
        </p:blipFill>
        <p:spPr>
          <a:xfrm>
            <a:off x="1948717" y="1204913"/>
            <a:ext cx="8441103" cy="5200405"/>
          </a:xfrm>
          <a:prstGeom prst="rect">
            <a:avLst/>
          </a:prstGeom>
        </p:spPr>
      </p:pic>
    </p:spTree>
    <p:extLst>
      <p:ext uri="{BB962C8B-B14F-4D97-AF65-F5344CB8AC3E}">
        <p14:creationId xmlns:p14="http://schemas.microsoft.com/office/powerpoint/2010/main" val="3864267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reenshot of a computer&#10;&#10;Description automatically generated">
            <a:extLst>
              <a:ext uri="{FF2B5EF4-FFF2-40B4-BE49-F238E27FC236}">
                <a16:creationId xmlns:a16="http://schemas.microsoft.com/office/drawing/2014/main" id="{CC0AD098-EDF4-D4DF-27F8-87F95B783C3C}"/>
              </a:ext>
            </a:extLst>
          </p:cNvPr>
          <p:cNvPicPr>
            <a:picLocks noChangeAspect="1"/>
          </p:cNvPicPr>
          <p:nvPr/>
        </p:nvPicPr>
        <p:blipFill rotWithShape="1">
          <a:blip r:embed="rId3"/>
          <a:srcRect l="28025" t="41738" r="68305" b="52311"/>
          <a:stretch/>
        </p:blipFill>
        <p:spPr>
          <a:xfrm>
            <a:off x="837588" y="2290324"/>
            <a:ext cx="1629281" cy="1651320"/>
          </a:xfrm>
          <a:prstGeom prst="rect">
            <a:avLst/>
          </a:prstGeom>
        </p:spPr>
      </p:pic>
      <p:sp>
        <p:nvSpPr>
          <p:cNvPr id="4" name="TextBox 3">
            <a:extLst>
              <a:ext uri="{FF2B5EF4-FFF2-40B4-BE49-F238E27FC236}">
                <a16:creationId xmlns:a16="http://schemas.microsoft.com/office/drawing/2014/main" id="{00EFE3D8-988D-184B-BB10-916F3A830921}"/>
              </a:ext>
            </a:extLst>
          </p:cNvPr>
          <p:cNvSpPr txBox="1"/>
          <p:nvPr/>
        </p:nvSpPr>
        <p:spPr>
          <a:xfrm>
            <a:off x="-4885" y="2554"/>
            <a:ext cx="8343900" cy="1446550"/>
          </a:xfrm>
          <a:prstGeom prst="rect">
            <a:avLst/>
          </a:prstGeom>
          <a:noFill/>
          <a:ln>
            <a:noFill/>
          </a:ln>
        </p:spPr>
        <p:txBody>
          <a:bodyPr wrap="square" lIns="91440" tIns="45720" rIns="91440" bIns="45720" rtlCol="0" anchor="t">
            <a:spAutoFit/>
          </a:bodyPr>
          <a:lstStyle/>
          <a:p>
            <a:r>
              <a:rPr lang="en-US" sz="4400" dirty="0">
                <a:solidFill>
                  <a:srgbClr val="70AD47"/>
                </a:solidFill>
              </a:rPr>
              <a:t>Atomic number (</a:t>
            </a:r>
            <a:r>
              <a:rPr lang="en-US" sz="4400" dirty="0">
                <a:solidFill>
                  <a:srgbClr val="00B050"/>
                </a:solidFill>
              </a:rPr>
              <a:t>Z</a:t>
            </a:r>
            <a:r>
              <a:rPr lang="en-US" sz="4400" dirty="0">
                <a:solidFill>
                  <a:srgbClr val="70AD47"/>
                </a:solidFill>
              </a:rPr>
              <a:t>), atomic mass (</a:t>
            </a:r>
            <a:r>
              <a:rPr lang="en-US" sz="4400" dirty="0"/>
              <a:t>A</a:t>
            </a:r>
            <a:r>
              <a:rPr lang="en-US" sz="4400" dirty="0">
                <a:solidFill>
                  <a:srgbClr val="70AD47"/>
                </a:solidFill>
              </a:rPr>
              <a:t>) and relative atomic mass (</a:t>
            </a:r>
            <a:r>
              <a:rPr lang="en-US" sz="4400" err="1">
                <a:solidFill>
                  <a:schemeClr val="accent1">
                    <a:lumMod val="60000"/>
                    <a:lumOff val="40000"/>
                  </a:schemeClr>
                </a:solidFill>
              </a:rPr>
              <a:t>A</a:t>
            </a:r>
            <a:r>
              <a:rPr lang="en-US" sz="4400" baseline="-25000" err="1">
                <a:solidFill>
                  <a:schemeClr val="accent1">
                    <a:lumMod val="60000"/>
                    <a:lumOff val="40000"/>
                  </a:schemeClr>
                </a:solidFill>
              </a:rPr>
              <a:t>r</a:t>
            </a:r>
            <a:r>
              <a:rPr lang="en-US" sz="4400" dirty="0">
                <a:solidFill>
                  <a:srgbClr val="70AD47"/>
                </a:solidFill>
              </a:rPr>
              <a:t>) </a:t>
            </a:r>
          </a:p>
        </p:txBody>
      </p:sp>
      <p:sp>
        <p:nvSpPr>
          <p:cNvPr id="2" name="Oval 1"/>
          <p:cNvSpPr/>
          <p:nvPr/>
        </p:nvSpPr>
        <p:spPr>
          <a:xfrm>
            <a:off x="1437076" y="3562155"/>
            <a:ext cx="399569" cy="399569"/>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5" name="TextBox 4"/>
          <p:cNvSpPr txBox="1"/>
          <p:nvPr/>
        </p:nvSpPr>
        <p:spPr>
          <a:xfrm>
            <a:off x="3655679" y="1967113"/>
            <a:ext cx="7069311" cy="1477328"/>
          </a:xfrm>
          <a:prstGeom prst="rect">
            <a:avLst/>
          </a:prstGeom>
          <a:noFill/>
        </p:spPr>
        <p:txBody>
          <a:bodyPr wrap="square" rtlCol="0">
            <a:spAutoFit/>
          </a:bodyPr>
          <a:lstStyle/>
          <a:p>
            <a:r>
              <a:rPr lang="en-GB" dirty="0"/>
              <a:t>The </a:t>
            </a:r>
            <a:r>
              <a:rPr lang="en-GB" b="1" u="sng" dirty="0">
                <a:solidFill>
                  <a:srgbClr val="00B050"/>
                </a:solidFill>
              </a:rPr>
              <a:t>ATOMIC NUMBER (Z) </a:t>
            </a:r>
            <a:r>
              <a:rPr lang="en-GB" dirty="0"/>
              <a:t>is also called the PROTON NUMBER, and is the number of protons in the nucleus. This defines the element i.e. only sodium has the atomic number 11. Since elements in the periodic table are NEUTRAL, this is also the number of ELECTRONS which the element has.</a:t>
            </a:r>
          </a:p>
        </p:txBody>
      </p:sp>
      <p:sp>
        <p:nvSpPr>
          <p:cNvPr id="6" name="TextBox 5"/>
          <p:cNvSpPr txBox="1"/>
          <p:nvPr/>
        </p:nvSpPr>
        <p:spPr>
          <a:xfrm>
            <a:off x="3662083" y="4548172"/>
            <a:ext cx="7069311" cy="646331"/>
          </a:xfrm>
          <a:prstGeom prst="rect">
            <a:avLst/>
          </a:prstGeom>
          <a:noFill/>
        </p:spPr>
        <p:txBody>
          <a:bodyPr wrap="square" rtlCol="0">
            <a:spAutoFit/>
          </a:bodyPr>
          <a:lstStyle/>
          <a:p>
            <a:r>
              <a:rPr lang="en-GB"/>
              <a:t>The </a:t>
            </a:r>
            <a:r>
              <a:rPr lang="en-GB" b="1" u="sng">
                <a:solidFill>
                  <a:schemeClr val="accent1"/>
                </a:solidFill>
              </a:rPr>
              <a:t>RELATIVE ATOMIC MASS (</a:t>
            </a:r>
            <a:r>
              <a:rPr lang="en-GB" b="1" u="sng" err="1">
                <a:solidFill>
                  <a:schemeClr val="accent1"/>
                </a:solidFill>
              </a:rPr>
              <a:t>A</a:t>
            </a:r>
            <a:r>
              <a:rPr lang="en-GB" b="1" u="sng" baseline="-25000" err="1">
                <a:solidFill>
                  <a:schemeClr val="accent1"/>
                </a:solidFill>
              </a:rPr>
              <a:t>r</a:t>
            </a:r>
            <a:r>
              <a:rPr lang="en-GB" b="1" u="sng">
                <a:solidFill>
                  <a:schemeClr val="accent1"/>
                </a:solidFill>
              </a:rPr>
              <a:t>) </a:t>
            </a:r>
            <a:r>
              <a:rPr lang="en-GB"/>
              <a:t>is the weighted average mass for the element’s isotopes, relative to 1/12</a:t>
            </a:r>
            <a:r>
              <a:rPr lang="en-GB" baseline="30000"/>
              <a:t>th</a:t>
            </a:r>
            <a:r>
              <a:rPr lang="en-GB"/>
              <a:t> the mass of Carbon-12 ………………</a:t>
            </a:r>
          </a:p>
        </p:txBody>
      </p:sp>
      <p:sp>
        <p:nvSpPr>
          <p:cNvPr id="7" name="Oval 6"/>
          <p:cNvSpPr/>
          <p:nvPr/>
        </p:nvSpPr>
        <p:spPr>
          <a:xfrm>
            <a:off x="1206395" y="2382408"/>
            <a:ext cx="860933" cy="399569"/>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660803" y="3501868"/>
            <a:ext cx="7069311" cy="646331"/>
          </a:xfrm>
          <a:prstGeom prst="rect">
            <a:avLst/>
          </a:prstGeom>
          <a:noFill/>
        </p:spPr>
        <p:txBody>
          <a:bodyPr wrap="square" rtlCol="0">
            <a:spAutoFit/>
          </a:bodyPr>
          <a:lstStyle/>
          <a:p>
            <a:r>
              <a:rPr lang="en-GB"/>
              <a:t>The </a:t>
            </a:r>
            <a:r>
              <a:rPr lang="en-GB" b="1" u="sng"/>
              <a:t>ATOMIC MASS (A) </a:t>
            </a:r>
            <a:r>
              <a:rPr lang="en-GB"/>
              <a:t>is the total number of nucleons, i.e. the number of PROTONS plus number of NEUTRONS.</a:t>
            </a:r>
          </a:p>
        </p:txBody>
      </p:sp>
    </p:spTree>
    <p:extLst>
      <p:ext uri="{BB962C8B-B14F-4D97-AF65-F5344CB8AC3E}">
        <p14:creationId xmlns:p14="http://schemas.microsoft.com/office/powerpoint/2010/main" val="132761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F6D8C-00E5-2D38-FC44-8F8100697072}"/>
              </a:ext>
            </a:extLst>
          </p:cNvPr>
          <p:cNvSpPr txBox="1"/>
          <p:nvPr/>
        </p:nvSpPr>
        <p:spPr>
          <a:xfrm>
            <a:off x="-4885" y="2554"/>
            <a:ext cx="8343900" cy="769441"/>
          </a:xfrm>
          <a:prstGeom prst="rect">
            <a:avLst/>
          </a:prstGeom>
          <a:noFill/>
        </p:spPr>
        <p:txBody>
          <a:bodyPr wrap="square" lIns="91440" tIns="45720" rIns="91440" bIns="45720" rtlCol="0" anchor="t">
            <a:spAutoFit/>
          </a:bodyPr>
          <a:lstStyle/>
          <a:p>
            <a:r>
              <a:rPr lang="en-US" sz="4400" b="1">
                <a:solidFill>
                  <a:srgbClr val="70AD47"/>
                </a:solidFill>
              </a:rPr>
              <a:t>Relative atomic mass, </a:t>
            </a:r>
            <a:r>
              <a:rPr lang="en-US" sz="4400" b="1" i="1" err="1">
                <a:solidFill>
                  <a:srgbClr val="70AD47"/>
                </a:solidFill>
              </a:rPr>
              <a:t>A</a:t>
            </a:r>
            <a:r>
              <a:rPr lang="en-US" sz="4400" b="1" i="1" baseline="-25000" err="1">
                <a:solidFill>
                  <a:srgbClr val="70AD47"/>
                </a:solidFill>
              </a:rPr>
              <a:t>r</a:t>
            </a:r>
            <a:endParaRPr lang="en-US" sz="4400" b="1" i="1">
              <a:solidFill>
                <a:srgbClr val="70AD47"/>
              </a:solidFill>
            </a:endParaRPr>
          </a:p>
        </p:txBody>
      </p:sp>
      <p:pic>
        <p:nvPicPr>
          <p:cNvPr id="6" name="Picture 5" descr="A screenshot of a computer&#10;&#10;Description automatically generated">
            <a:extLst>
              <a:ext uri="{FF2B5EF4-FFF2-40B4-BE49-F238E27FC236}">
                <a16:creationId xmlns:a16="http://schemas.microsoft.com/office/drawing/2014/main" id="{4B961E13-CA89-063A-9C80-5C2795E3D0F9}"/>
              </a:ext>
            </a:extLst>
          </p:cNvPr>
          <p:cNvPicPr>
            <a:picLocks noChangeAspect="1"/>
          </p:cNvPicPr>
          <p:nvPr/>
        </p:nvPicPr>
        <p:blipFill rotWithShape="1">
          <a:blip r:embed="rId2"/>
          <a:srcRect l="42911" t="23000" r="17614" b="46500"/>
          <a:stretch/>
        </p:blipFill>
        <p:spPr>
          <a:xfrm>
            <a:off x="1036251" y="1475354"/>
            <a:ext cx="6177031" cy="2982878"/>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47653D5B-180B-D4AE-85F6-C1DF88EB0AF3}"/>
              </a:ext>
            </a:extLst>
          </p:cNvPr>
          <p:cNvPicPr>
            <a:picLocks noChangeAspect="1"/>
          </p:cNvPicPr>
          <p:nvPr/>
        </p:nvPicPr>
        <p:blipFill rotWithShape="1">
          <a:blip r:embed="rId3"/>
          <a:srcRect l="30842" t="38664" r="5667" b="45142"/>
          <a:stretch/>
        </p:blipFill>
        <p:spPr>
          <a:xfrm>
            <a:off x="1348404" y="4746922"/>
            <a:ext cx="9802713" cy="1562767"/>
          </a:xfrm>
          <a:prstGeom prst="rect">
            <a:avLst/>
          </a:prstGeom>
        </p:spPr>
      </p:pic>
      <p:sp>
        <p:nvSpPr>
          <p:cNvPr id="10" name="Oval 9">
            <a:extLst>
              <a:ext uri="{FF2B5EF4-FFF2-40B4-BE49-F238E27FC236}">
                <a16:creationId xmlns:a16="http://schemas.microsoft.com/office/drawing/2014/main" id="{1EDA3548-A55D-0985-FCAC-D8E22D985CB9}"/>
              </a:ext>
            </a:extLst>
          </p:cNvPr>
          <p:cNvSpPr/>
          <p:nvPr/>
        </p:nvSpPr>
        <p:spPr>
          <a:xfrm>
            <a:off x="6415314" y="2452914"/>
            <a:ext cx="914400" cy="3773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83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5DCD4AE2-5645-1C11-FF12-08FE2463E573}"/>
              </a:ext>
            </a:extLst>
          </p:cNvPr>
          <p:cNvPicPr>
            <a:picLocks noChangeAspect="1"/>
          </p:cNvPicPr>
          <p:nvPr/>
        </p:nvPicPr>
        <p:blipFill rotWithShape="1">
          <a:blip r:embed="rId2"/>
          <a:srcRect l="86474" t="41693" r="9818" b="52274"/>
          <a:stretch/>
        </p:blipFill>
        <p:spPr>
          <a:xfrm>
            <a:off x="292099" y="1247022"/>
            <a:ext cx="1485901" cy="1511300"/>
          </a:xfrm>
          <a:prstGeom prst="rect">
            <a:avLst/>
          </a:prstGeom>
        </p:spPr>
      </p:pic>
      <p:sp>
        <p:nvSpPr>
          <p:cNvPr id="4" name="TextBox 3">
            <a:extLst>
              <a:ext uri="{FF2B5EF4-FFF2-40B4-BE49-F238E27FC236}">
                <a16:creationId xmlns:a16="http://schemas.microsoft.com/office/drawing/2014/main" id="{00EFE3D8-988D-184B-BB10-916F3A830921}"/>
              </a:ext>
            </a:extLst>
          </p:cNvPr>
          <p:cNvSpPr txBox="1"/>
          <p:nvPr/>
        </p:nvSpPr>
        <p:spPr>
          <a:xfrm>
            <a:off x="-4885" y="2554"/>
            <a:ext cx="8343900" cy="769441"/>
          </a:xfrm>
          <a:prstGeom prst="rect">
            <a:avLst/>
          </a:prstGeom>
          <a:noFill/>
          <a:ln>
            <a:noFill/>
          </a:ln>
        </p:spPr>
        <p:txBody>
          <a:bodyPr wrap="square" lIns="91440" tIns="45720" rIns="91440" bIns="45720" rtlCol="0" anchor="t">
            <a:spAutoFit/>
          </a:bodyPr>
          <a:lstStyle/>
          <a:p>
            <a:r>
              <a:rPr lang="en-US" sz="4400" dirty="0">
                <a:solidFill>
                  <a:schemeClr val="accent6"/>
                </a:solidFill>
              </a:rPr>
              <a:t>Isotopes</a:t>
            </a:r>
            <a:endParaRPr lang="en-US"/>
          </a:p>
        </p:txBody>
      </p:sp>
      <p:sp>
        <p:nvSpPr>
          <p:cNvPr id="6" name="TextBox 5"/>
          <p:cNvSpPr txBox="1"/>
          <p:nvPr/>
        </p:nvSpPr>
        <p:spPr>
          <a:xfrm>
            <a:off x="1777999" y="1859339"/>
            <a:ext cx="10121901" cy="2862322"/>
          </a:xfrm>
          <a:prstGeom prst="rect">
            <a:avLst/>
          </a:prstGeom>
          <a:noFill/>
        </p:spPr>
        <p:txBody>
          <a:bodyPr wrap="square" rtlCol="0">
            <a:spAutoFit/>
          </a:bodyPr>
          <a:lstStyle/>
          <a:p>
            <a:r>
              <a:rPr lang="en-GB"/>
              <a:t>Most elements exist as ISOTOPES, that is, they have different numbers of neutrons in the nucleus. </a:t>
            </a:r>
          </a:p>
          <a:p>
            <a:endParaRPr lang="en-GB"/>
          </a:p>
          <a:p>
            <a:r>
              <a:rPr lang="en-GB"/>
              <a:t>Carbon exists as 3 isotopes, </a:t>
            </a:r>
            <a:r>
              <a:rPr lang="en-GB" baseline="30000"/>
              <a:t>12</a:t>
            </a:r>
            <a:r>
              <a:rPr lang="en-GB"/>
              <a:t>C (6 protons and 6 neutrons), </a:t>
            </a:r>
            <a:r>
              <a:rPr lang="en-GB" baseline="30000"/>
              <a:t>13</a:t>
            </a:r>
            <a:r>
              <a:rPr lang="en-GB"/>
              <a:t>C (6 protons and 7 neutrons) and </a:t>
            </a:r>
            <a:r>
              <a:rPr lang="en-GB" baseline="30000"/>
              <a:t>14</a:t>
            </a:r>
            <a:r>
              <a:rPr lang="en-GB"/>
              <a:t>C (6 protons and 8 neutrons). In nature the relative abundance of these is approximately 99 % : 1% : &lt;&lt;&lt;1% respectively.</a:t>
            </a:r>
          </a:p>
          <a:p>
            <a:endParaRPr lang="en-GB"/>
          </a:p>
          <a:p>
            <a:r>
              <a:rPr lang="en-GB"/>
              <a:t>The </a:t>
            </a:r>
            <a:r>
              <a:rPr lang="en-GB" b="1" u="sng">
                <a:solidFill>
                  <a:schemeClr val="accent1"/>
                </a:solidFill>
              </a:rPr>
              <a:t>RELATIVE ATOMIC MASS (</a:t>
            </a:r>
            <a:r>
              <a:rPr lang="en-GB" b="1" u="sng" err="1">
                <a:solidFill>
                  <a:schemeClr val="accent1"/>
                </a:solidFill>
              </a:rPr>
              <a:t>A</a:t>
            </a:r>
            <a:r>
              <a:rPr lang="en-GB" b="1" u="sng" baseline="-25000" err="1">
                <a:solidFill>
                  <a:schemeClr val="accent1"/>
                </a:solidFill>
              </a:rPr>
              <a:t>r</a:t>
            </a:r>
            <a:r>
              <a:rPr lang="en-GB" b="1" u="sng">
                <a:solidFill>
                  <a:schemeClr val="accent1"/>
                </a:solidFill>
              </a:rPr>
              <a:t>) </a:t>
            </a:r>
            <a:r>
              <a:rPr lang="en-GB"/>
              <a:t>is</a:t>
            </a:r>
            <a:r>
              <a:rPr lang="en-GB">
                <a:solidFill>
                  <a:schemeClr val="accent1"/>
                </a:solidFill>
              </a:rPr>
              <a:t> </a:t>
            </a:r>
            <a:r>
              <a:rPr lang="en-GB"/>
              <a:t>relative to Carbon-12 being exactly 12.0000.</a:t>
            </a:r>
          </a:p>
          <a:p>
            <a:endParaRPr lang="en-GB"/>
          </a:p>
          <a:p>
            <a:r>
              <a:rPr lang="en-GB"/>
              <a:t>Chlorine has two isotopes of mass 35 and 37 with relative abundances of 75% and 25% respectively. </a:t>
            </a:r>
            <a:r>
              <a:rPr lang="en-GB" err="1"/>
              <a:t>A</a:t>
            </a:r>
            <a:r>
              <a:rPr lang="en-GB" baseline="-25000" err="1"/>
              <a:t>r</a:t>
            </a:r>
            <a:r>
              <a:rPr lang="en-GB"/>
              <a:t> for Cl is calculated to be (0.75 x 35) + (0.25 x 37) = 35.5.</a:t>
            </a:r>
          </a:p>
        </p:txBody>
      </p:sp>
      <p:sp>
        <p:nvSpPr>
          <p:cNvPr id="10" name="Oval 9">
            <a:extLst>
              <a:ext uri="{FF2B5EF4-FFF2-40B4-BE49-F238E27FC236}">
                <a16:creationId xmlns:a16="http://schemas.microsoft.com/office/drawing/2014/main" id="{DEE82EA3-832C-CE4F-B03A-B6272A14F0E9}"/>
              </a:ext>
            </a:extLst>
          </p:cNvPr>
          <p:cNvSpPr/>
          <p:nvPr/>
        </p:nvSpPr>
        <p:spPr>
          <a:xfrm>
            <a:off x="630236" y="1442469"/>
            <a:ext cx="809625" cy="266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102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17DABF53-BEED-79CF-710A-59C8D67ABBF6}"/>
              </a:ext>
            </a:extLst>
          </p:cNvPr>
          <p:cNvPicPr>
            <a:picLocks noChangeAspect="1"/>
          </p:cNvPicPr>
          <p:nvPr/>
        </p:nvPicPr>
        <p:blipFill rotWithShape="1">
          <a:blip r:embed="rId2"/>
          <a:srcRect l="44495" t="21721" r="17890" b="32769"/>
          <a:stretch/>
        </p:blipFill>
        <p:spPr>
          <a:xfrm>
            <a:off x="1558607" y="770651"/>
            <a:ext cx="5611293" cy="4243183"/>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DEE28EDC-69CD-57F6-5A63-588ACA2CD010}"/>
              </a:ext>
            </a:extLst>
          </p:cNvPr>
          <p:cNvPicPr>
            <a:picLocks noChangeAspect="1"/>
          </p:cNvPicPr>
          <p:nvPr/>
        </p:nvPicPr>
        <p:blipFill rotWithShape="1">
          <a:blip r:embed="rId3"/>
          <a:srcRect l="30261" t="63027" r="4264" b="26542"/>
          <a:stretch/>
        </p:blipFill>
        <p:spPr>
          <a:xfrm>
            <a:off x="1346198" y="5352184"/>
            <a:ext cx="9305504" cy="926491"/>
          </a:xfrm>
          <a:prstGeom prst="rect">
            <a:avLst/>
          </a:prstGeom>
        </p:spPr>
      </p:pic>
      <p:sp>
        <p:nvSpPr>
          <p:cNvPr id="3" name="Title 1">
            <a:extLst>
              <a:ext uri="{FF2B5EF4-FFF2-40B4-BE49-F238E27FC236}">
                <a16:creationId xmlns:a16="http://schemas.microsoft.com/office/drawing/2014/main" id="{A7398F89-66CD-1C14-A932-2CD2AC953954}"/>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Quick test</a:t>
            </a:r>
          </a:p>
        </p:txBody>
      </p:sp>
    </p:spTree>
    <p:extLst>
      <p:ext uri="{BB962C8B-B14F-4D97-AF65-F5344CB8AC3E}">
        <p14:creationId xmlns:p14="http://schemas.microsoft.com/office/powerpoint/2010/main" val="139283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95683C72-F61A-A6E0-2FA7-66B78F3F9F2C}"/>
              </a:ext>
            </a:extLst>
          </p:cNvPr>
          <p:cNvPicPr>
            <a:picLocks noChangeAspect="1"/>
          </p:cNvPicPr>
          <p:nvPr/>
        </p:nvPicPr>
        <p:blipFill rotWithShape="1">
          <a:blip r:embed="rId2"/>
          <a:srcRect l="43141" t="30609" r="17449" b="50048"/>
          <a:stretch/>
        </p:blipFill>
        <p:spPr>
          <a:xfrm>
            <a:off x="1340338" y="1079070"/>
            <a:ext cx="6404697" cy="1964708"/>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74800F26-FFDC-F5C6-FDB3-22F17296DFD5}"/>
              </a:ext>
            </a:extLst>
          </p:cNvPr>
          <p:cNvPicPr>
            <a:picLocks noChangeAspect="1"/>
          </p:cNvPicPr>
          <p:nvPr/>
        </p:nvPicPr>
        <p:blipFill rotWithShape="1">
          <a:blip r:embed="rId3"/>
          <a:srcRect l="30720" t="32877" r="7274" b="29338"/>
          <a:stretch/>
        </p:blipFill>
        <p:spPr>
          <a:xfrm>
            <a:off x="1461477" y="3323770"/>
            <a:ext cx="8580631" cy="3234866"/>
          </a:xfrm>
          <a:prstGeom prst="rect">
            <a:avLst/>
          </a:prstGeom>
        </p:spPr>
      </p:pic>
      <p:sp>
        <p:nvSpPr>
          <p:cNvPr id="3" name="Title 1">
            <a:extLst>
              <a:ext uri="{FF2B5EF4-FFF2-40B4-BE49-F238E27FC236}">
                <a16:creationId xmlns:a16="http://schemas.microsoft.com/office/drawing/2014/main" id="{1F1441B5-E667-73D8-190F-0E47BEC9959A}"/>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Quick test</a:t>
            </a:r>
          </a:p>
        </p:txBody>
      </p:sp>
    </p:spTree>
    <p:extLst>
      <p:ext uri="{BB962C8B-B14F-4D97-AF65-F5344CB8AC3E}">
        <p14:creationId xmlns:p14="http://schemas.microsoft.com/office/powerpoint/2010/main" val="138039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421" y="1"/>
            <a:ext cx="10507579" cy="8463855"/>
          </a:xfrm>
          <a:prstGeom prst="rect">
            <a:avLst/>
          </a:prstGeom>
        </p:spPr>
        <p:txBody>
          <a:bodyPr wrap="square" lIns="91440" tIns="45720" rIns="91440" bIns="45720" anchor="t">
            <a:spAutoFit/>
          </a:bodyPr>
          <a:lstStyle/>
          <a:p>
            <a:pPr marL="226695" indent="-226695"/>
            <a:r>
              <a:rPr lang="en-GB" sz="4400" b="1" dirty="0">
                <a:solidFill>
                  <a:schemeClr val="accent6"/>
                </a:solidFill>
                <a:latin typeface="Calibri"/>
                <a:ea typeface="Calibri" panose="020F0502020204030204" pitchFamily="34" charset="0"/>
                <a:cs typeface="Times New Roman"/>
              </a:rPr>
              <a:t>Principles of Time of Flight (TOF) Mass spectrometry</a:t>
            </a:r>
          </a:p>
          <a:p>
            <a:pPr marL="226695" indent="-226695"/>
            <a:endParaRPr lang="en-GB" sz="2400">
              <a:latin typeface="Calibri" panose="020F0502020204030204" pitchFamily="34" charset="0"/>
              <a:ea typeface="Calibri" panose="020F0502020204030204" pitchFamily="34" charset="0"/>
              <a:cs typeface="Times New Roman" panose="02020603050405020304" pitchFamily="18" charset="0"/>
            </a:endParaRPr>
          </a:p>
          <a:p>
            <a:r>
              <a:rPr lang="en-GB" sz="2400" dirty="0">
                <a:latin typeface="Calibri"/>
                <a:ea typeface="Calibri" panose="020F0502020204030204" pitchFamily="34" charset="0"/>
                <a:cs typeface="Times New Roman"/>
              </a:rPr>
              <a:t>Isotopes have different masses, and this allows them to be separated and identified by mass spectrometry. It involves a mass spectrometer, an instrument used to measure the relative masses (strictly the </a:t>
            </a:r>
            <a:r>
              <a:rPr lang="en-GB" sz="2400" dirty="0" err="1">
                <a:latin typeface="Calibri"/>
                <a:ea typeface="Calibri" panose="020F0502020204030204" pitchFamily="34" charset="0"/>
                <a:cs typeface="Times New Roman"/>
              </a:rPr>
              <a:t>mass:charge</a:t>
            </a:r>
            <a:r>
              <a:rPr lang="en-GB" sz="2400" dirty="0">
                <a:latin typeface="Calibri"/>
                <a:ea typeface="Calibri" panose="020F0502020204030204" pitchFamily="34" charset="0"/>
                <a:cs typeface="Times New Roman"/>
              </a:rPr>
              <a:t> ratio) of isotopes, and to find the relative abundance of the isotopes in a sample of an element.</a:t>
            </a:r>
          </a:p>
          <a:p>
            <a:endParaRPr lang="en-GB" sz="2400">
              <a:latin typeface="Calibri" panose="020F0502020204030204" pitchFamily="34" charset="0"/>
              <a:ea typeface="Calibri" panose="020F0502020204030204" pitchFamily="34" charset="0"/>
              <a:cs typeface="Times New Roman" panose="02020603050405020304" pitchFamily="18" charset="0"/>
            </a:endParaRPr>
          </a:p>
          <a:p>
            <a:pPr marL="226695" indent="-226695"/>
            <a:r>
              <a:rPr lang="en-GB" sz="2400" dirty="0">
                <a:latin typeface="Calibri"/>
                <a:ea typeface="Calibri" panose="020F0502020204030204" pitchFamily="34" charset="0"/>
                <a:cs typeface="Times New Roman"/>
              </a:rPr>
              <a:t>There are five main stages to creating mass spectra;</a:t>
            </a:r>
          </a:p>
          <a:p>
            <a:pPr marL="457200" indent="-457200">
              <a:buFont typeface="+mj-lt"/>
              <a:buAutoNum type="arabicPeriod"/>
            </a:pPr>
            <a:r>
              <a:rPr lang="en-GB" sz="2400" b="1" dirty="0">
                <a:latin typeface="Calibri"/>
                <a:ea typeface="Calibri" panose="020F0502020204030204" pitchFamily="34" charset="0"/>
                <a:cs typeface="Times New Roman"/>
              </a:rPr>
              <a:t>Ionisation</a:t>
            </a:r>
          </a:p>
          <a:p>
            <a:pPr marL="457200" indent="-457200">
              <a:buFont typeface="+mj-lt"/>
              <a:buAutoNum type="arabicPeriod"/>
            </a:pPr>
            <a:r>
              <a:rPr lang="en-GB" sz="2400" b="1" dirty="0">
                <a:latin typeface="Calibri"/>
                <a:ea typeface="Calibri" panose="020F0502020204030204" pitchFamily="34" charset="0"/>
                <a:cs typeface="Times New Roman"/>
              </a:rPr>
              <a:t>Acceleration</a:t>
            </a:r>
          </a:p>
          <a:p>
            <a:pPr marL="457200" indent="-457200">
              <a:buFont typeface="+mj-lt"/>
              <a:buAutoNum type="arabicPeriod"/>
            </a:pPr>
            <a:r>
              <a:rPr lang="en-GB" sz="2400" b="1" dirty="0"/>
              <a:t>Ion drift</a:t>
            </a:r>
            <a:endParaRPr lang="en-GB" sz="2400" b="1" dirty="0">
              <a:cs typeface="Calibri"/>
            </a:endParaRPr>
          </a:p>
          <a:p>
            <a:pPr marL="457200" indent="-457200">
              <a:buFont typeface="+mj-lt"/>
              <a:buAutoNum type="arabicPeriod"/>
            </a:pPr>
            <a:r>
              <a:rPr lang="en-GB" sz="2400" b="1" dirty="0">
                <a:latin typeface="Calibri"/>
                <a:ea typeface="Calibri" panose="020F0502020204030204" pitchFamily="34" charset="0"/>
                <a:cs typeface="Times New Roman"/>
              </a:rPr>
              <a:t>Ion detection</a:t>
            </a:r>
          </a:p>
          <a:p>
            <a:pPr marL="457200" indent="-457200">
              <a:buFont typeface="+mj-lt"/>
              <a:buAutoNum type="arabicPeriod"/>
            </a:pPr>
            <a:r>
              <a:rPr lang="en-GB" sz="2400" b="1" dirty="0"/>
              <a:t>Data analysis</a:t>
            </a:r>
            <a:endParaRPr lang="en-GB" sz="2400" dirty="0"/>
          </a:p>
          <a:p>
            <a:pPr marL="457200" indent="-457200">
              <a:buFont typeface="+mj-lt"/>
              <a:buAutoNum type="arabicPeriod"/>
            </a:pPr>
            <a:endParaRPr lang="en-GB" sz="2400" b="1" u="sng">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GB" sz="24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GB" sz="2400" b="1">
              <a:solidFill>
                <a:srgbClr val="FF0000"/>
              </a:solidFill>
            </a:endParaRPr>
          </a:p>
          <a:p>
            <a:pPr marL="457200" indent="-457200">
              <a:buFont typeface="+mj-lt"/>
              <a:buAutoNum type="arabicPeriod"/>
            </a:pPr>
            <a:endParaRPr lang="en-GB" sz="2400">
              <a:solidFill>
                <a:srgbClr val="FF0000"/>
              </a:solidFill>
            </a:endParaRPr>
          </a:p>
          <a:p>
            <a:pPr marL="457200" indent="-457200">
              <a:buFont typeface="+mj-lt"/>
              <a:buAutoNum type="arabicPeriod"/>
            </a:pPr>
            <a:endParaRPr lang="en-GB" sz="24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GB" sz="24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26695" indent="-226695"/>
            <a:endParaRPr lang="en-GB" sz="240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9535AD07-BEEE-1C89-C726-29433DDAB762}"/>
              </a:ext>
            </a:extLst>
          </p:cNvPr>
          <p:cNvPicPr>
            <a:picLocks noChangeAspect="1"/>
          </p:cNvPicPr>
          <p:nvPr/>
        </p:nvPicPr>
        <p:blipFill rotWithShape="1">
          <a:blip r:embed="rId2" cstate="print"/>
          <a:srcRect b="16704"/>
          <a:stretch/>
        </p:blipFill>
        <p:spPr>
          <a:xfrm>
            <a:off x="3857818" y="3172689"/>
            <a:ext cx="7675180" cy="3679100"/>
          </a:xfrm>
          <a:prstGeom prst="rect">
            <a:avLst/>
          </a:prstGeom>
        </p:spPr>
      </p:pic>
    </p:spTree>
    <p:extLst>
      <p:ext uri="{BB962C8B-B14F-4D97-AF65-F5344CB8AC3E}">
        <p14:creationId xmlns:p14="http://schemas.microsoft.com/office/powerpoint/2010/main" val="966381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44137"/>
            <a:ext cx="12192000" cy="1200329"/>
          </a:xfrm>
          <a:prstGeom prst="rect">
            <a:avLst/>
          </a:prstGeom>
        </p:spPr>
        <p:txBody>
          <a:bodyPr wrap="square">
            <a:spAutoFit/>
          </a:bodyPr>
          <a:lstStyle/>
          <a:p>
            <a:pPr marL="342900" indent="-342900">
              <a:buFont typeface="Arial" panose="020B0604020202020204" pitchFamily="34" charset="0"/>
              <a:buChar char="•"/>
            </a:pPr>
            <a:r>
              <a:rPr lang="en-GB" sz="2400">
                <a:latin typeface="Calibri" panose="020F0502020204030204" pitchFamily="34" charset="0"/>
                <a:ea typeface="Calibri" panose="020F0502020204030204" pitchFamily="34" charset="0"/>
                <a:cs typeface="Times New Roman" panose="02020603050405020304" pitchFamily="18" charset="0"/>
              </a:rPr>
              <a:t>Sample is first vapourised</a:t>
            </a:r>
          </a:p>
          <a:p>
            <a:pPr marL="342900" indent="-342900">
              <a:buFont typeface="Arial" panose="020B0604020202020204" pitchFamily="34" charset="0"/>
              <a:buChar char="•"/>
            </a:pPr>
            <a:r>
              <a:rPr lang="en-GB" sz="2400">
                <a:latin typeface="Calibri" panose="020F0502020204030204" pitchFamily="34" charset="0"/>
                <a:ea typeface="Calibri" panose="020F0502020204030204" pitchFamily="34" charset="0"/>
                <a:cs typeface="Times New Roman" panose="02020603050405020304" pitchFamily="18" charset="0"/>
              </a:rPr>
              <a:t>A heated filament emits a beam of high energy electrons (electron gun)</a:t>
            </a:r>
          </a:p>
          <a:p>
            <a:pPr marL="342900" indent="-342900">
              <a:buFont typeface="Arial" panose="020B0604020202020204" pitchFamily="34" charset="0"/>
              <a:buChar char="•"/>
            </a:pPr>
            <a:r>
              <a:rPr lang="en-GB" sz="2400">
                <a:latin typeface="Calibri" panose="020F0502020204030204" pitchFamily="34" charset="0"/>
                <a:ea typeface="Calibri" panose="020F0502020204030204" pitchFamily="34" charset="0"/>
                <a:cs typeface="Times New Roman" panose="02020603050405020304" pitchFamily="18" charset="0"/>
              </a:rPr>
              <a:t>The gas-phase sample passes through the beam and becomes ionised by losing an electron </a:t>
            </a:r>
          </a:p>
        </p:txBody>
      </p:sp>
      <p:sp>
        <p:nvSpPr>
          <p:cNvPr id="2" name="TextBox 1">
            <a:extLst>
              <a:ext uri="{FF2B5EF4-FFF2-40B4-BE49-F238E27FC236}">
                <a16:creationId xmlns:a16="http://schemas.microsoft.com/office/drawing/2014/main" id="{CF6CBF0E-31BE-2B9C-462F-56B47833EAA7}"/>
              </a:ext>
            </a:extLst>
          </p:cNvPr>
          <p:cNvSpPr txBox="1"/>
          <p:nvPr/>
        </p:nvSpPr>
        <p:spPr>
          <a:xfrm>
            <a:off x="1084467" y="692395"/>
            <a:ext cx="8839200" cy="646331"/>
          </a:xfrm>
          <a:prstGeom prst="rect">
            <a:avLst/>
          </a:prstGeom>
          <a:noFill/>
        </p:spPr>
        <p:txBody>
          <a:bodyPr wrap="square" rtlCol="0">
            <a:spAutoFit/>
          </a:bodyPr>
          <a:lstStyle/>
          <a:p>
            <a:r>
              <a:rPr lang="en-US" sz="3600"/>
              <a:t>Electron impact ionization – X</a:t>
            </a:r>
            <a:r>
              <a:rPr lang="en-US" sz="3600" baseline="-25000"/>
              <a:t>(g)</a:t>
            </a:r>
            <a:r>
              <a:rPr lang="en-US" sz="3600"/>
              <a:t> </a:t>
            </a:r>
            <a:r>
              <a:rPr lang="en-US" sz="3600">
                <a:sym typeface="Wingdings" pitchFamily="2" charset="2"/>
              </a:rPr>
              <a:t> X</a:t>
            </a:r>
            <a:r>
              <a:rPr lang="en-US" sz="3600" baseline="30000">
                <a:sym typeface="Wingdings" pitchFamily="2" charset="2"/>
              </a:rPr>
              <a:t>+</a:t>
            </a:r>
            <a:r>
              <a:rPr lang="en-US" sz="3600" baseline="-25000">
                <a:sym typeface="Wingdings" pitchFamily="2" charset="2"/>
              </a:rPr>
              <a:t>(g)</a:t>
            </a:r>
            <a:r>
              <a:rPr lang="en-US" sz="3600" baseline="30000">
                <a:sym typeface="Wingdings" pitchFamily="2" charset="2"/>
              </a:rPr>
              <a:t> </a:t>
            </a:r>
            <a:r>
              <a:rPr lang="en-US" sz="3600">
                <a:sym typeface="Wingdings" pitchFamily="2" charset="2"/>
              </a:rPr>
              <a:t>+ e</a:t>
            </a:r>
            <a:r>
              <a:rPr lang="en-US" sz="3600" baseline="30000">
                <a:sym typeface="Wingdings" pitchFamily="2" charset="2"/>
              </a:rPr>
              <a:t>-</a:t>
            </a:r>
            <a:endParaRPr lang="en-US" sz="3600"/>
          </a:p>
        </p:txBody>
      </p:sp>
      <p:grpSp>
        <p:nvGrpSpPr>
          <p:cNvPr id="5" name="Group 4">
            <a:extLst>
              <a:ext uri="{FF2B5EF4-FFF2-40B4-BE49-F238E27FC236}">
                <a16:creationId xmlns:a16="http://schemas.microsoft.com/office/drawing/2014/main" id="{D1BB0F2C-0B64-6E53-30B6-C49D47494198}"/>
              </a:ext>
            </a:extLst>
          </p:cNvPr>
          <p:cNvGrpSpPr/>
          <p:nvPr/>
        </p:nvGrpSpPr>
        <p:grpSpPr>
          <a:xfrm>
            <a:off x="2766054" y="3104173"/>
            <a:ext cx="6271963" cy="3462881"/>
            <a:chOff x="144565" y="0"/>
            <a:chExt cx="4416640" cy="2438400"/>
          </a:xfrm>
        </p:grpSpPr>
        <p:grpSp>
          <p:nvGrpSpPr>
            <p:cNvPr id="6" name="Group 5">
              <a:extLst>
                <a:ext uri="{FF2B5EF4-FFF2-40B4-BE49-F238E27FC236}">
                  <a16:creationId xmlns:a16="http://schemas.microsoft.com/office/drawing/2014/main" id="{75991D0F-0F0C-ABDD-6E3F-FEBE8EAA86F7}"/>
                </a:ext>
              </a:extLst>
            </p:cNvPr>
            <p:cNvGrpSpPr/>
            <p:nvPr/>
          </p:nvGrpSpPr>
          <p:grpSpPr>
            <a:xfrm>
              <a:off x="144565" y="0"/>
              <a:ext cx="4416640" cy="2438400"/>
              <a:chOff x="144565" y="0"/>
              <a:chExt cx="4416640" cy="2438400"/>
            </a:xfrm>
          </p:grpSpPr>
          <p:grpSp>
            <p:nvGrpSpPr>
              <p:cNvPr id="8" name="Group 7">
                <a:extLst>
                  <a:ext uri="{FF2B5EF4-FFF2-40B4-BE49-F238E27FC236}">
                    <a16:creationId xmlns:a16="http://schemas.microsoft.com/office/drawing/2014/main" id="{0A3803F2-E65B-E3DC-3C2D-196A3777E0EB}"/>
                  </a:ext>
                </a:extLst>
              </p:cNvPr>
              <p:cNvGrpSpPr/>
              <p:nvPr/>
            </p:nvGrpSpPr>
            <p:grpSpPr>
              <a:xfrm>
                <a:off x="144565" y="0"/>
                <a:ext cx="4416640" cy="2438400"/>
                <a:chOff x="144565" y="0"/>
                <a:chExt cx="4416640" cy="2438400"/>
              </a:xfrm>
            </p:grpSpPr>
            <p:grpSp>
              <p:nvGrpSpPr>
                <p:cNvPr id="11" name="Group 10">
                  <a:extLst>
                    <a:ext uri="{FF2B5EF4-FFF2-40B4-BE49-F238E27FC236}">
                      <a16:creationId xmlns:a16="http://schemas.microsoft.com/office/drawing/2014/main" id="{C2EAC147-3008-0A5D-068C-00C612FB3E65}"/>
                    </a:ext>
                  </a:extLst>
                </p:cNvPr>
                <p:cNvGrpSpPr/>
                <p:nvPr/>
              </p:nvGrpSpPr>
              <p:grpSpPr>
                <a:xfrm>
                  <a:off x="696595" y="0"/>
                  <a:ext cx="3864610" cy="1944370"/>
                  <a:chOff x="0" y="0"/>
                  <a:chExt cx="3864610" cy="1944370"/>
                </a:xfrm>
              </p:grpSpPr>
              <p:cxnSp>
                <p:nvCxnSpPr>
                  <p:cNvPr id="16" name="Straight Connector 15">
                    <a:extLst>
                      <a:ext uri="{FF2B5EF4-FFF2-40B4-BE49-F238E27FC236}">
                        <a16:creationId xmlns:a16="http://schemas.microsoft.com/office/drawing/2014/main" id="{31379D57-8542-188A-DFE2-9A0B04C1E760}"/>
                      </a:ext>
                    </a:extLst>
                  </p:cNvPr>
                  <p:cNvCxnSpPr>
                    <a:cxnSpLocks/>
                  </p:cNvCxnSpPr>
                  <p:nvPr/>
                </p:nvCxnSpPr>
                <p:spPr>
                  <a:xfrm flipH="1">
                    <a:off x="1827530" y="490855"/>
                    <a:ext cx="0" cy="1087755"/>
                  </a:xfrm>
                  <a:prstGeom prst="line">
                    <a:avLst/>
                  </a:prstGeom>
                  <a:ln w="3175" cmpd="sng">
                    <a:solidFill>
                      <a:schemeClr val="tx1"/>
                    </a:solidFill>
                    <a:prstDash val="sysDash"/>
                    <a:headEnd type="triangle" w="sm"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36A581C-18E1-A7FA-49C9-54EFEB83C117}"/>
                      </a:ext>
                    </a:extLst>
                  </p:cNvPr>
                  <p:cNvCxnSpPr>
                    <a:cxnSpLocks/>
                  </p:cNvCxnSpPr>
                  <p:nvPr/>
                </p:nvCxnSpPr>
                <p:spPr>
                  <a:xfrm flipH="1">
                    <a:off x="1631315" y="490855"/>
                    <a:ext cx="0" cy="1087755"/>
                  </a:xfrm>
                  <a:prstGeom prst="line">
                    <a:avLst/>
                  </a:prstGeom>
                  <a:ln w="3175" cmpd="sng">
                    <a:solidFill>
                      <a:schemeClr val="tx1"/>
                    </a:solidFill>
                    <a:prstDash val="sysDash"/>
                    <a:headEnd type="triangle" w="sm"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2C91103-0801-EB2C-4C25-C92BCB015117}"/>
                      </a:ext>
                    </a:extLst>
                  </p:cNvPr>
                  <p:cNvCxnSpPr>
                    <a:cxnSpLocks/>
                  </p:cNvCxnSpPr>
                  <p:nvPr/>
                </p:nvCxnSpPr>
                <p:spPr>
                  <a:xfrm flipH="1">
                    <a:off x="1435735" y="490855"/>
                    <a:ext cx="0" cy="1087755"/>
                  </a:xfrm>
                  <a:prstGeom prst="line">
                    <a:avLst/>
                  </a:prstGeom>
                  <a:ln w="3175" cmpd="sng">
                    <a:solidFill>
                      <a:schemeClr val="tx1"/>
                    </a:solidFill>
                    <a:prstDash val="sysDash"/>
                    <a:headEnd type="triangle" w="sm"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F563D30-8689-E66C-26D3-4F5808087291}"/>
                      </a:ext>
                    </a:extLst>
                  </p:cNvPr>
                  <p:cNvCxnSpPr>
                    <a:cxnSpLocks/>
                  </p:cNvCxnSpPr>
                  <p:nvPr/>
                </p:nvCxnSpPr>
                <p:spPr>
                  <a:xfrm flipH="1">
                    <a:off x="1228725" y="490855"/>
                    <a:ext cx="0" cy="1087755"/>
                  </a:xfrm>
                  <a:prstGeom prst="line">
                    <a:avLst/>
                  </a:prstGeom>
                  <a:ln w="3175" cmpd="sng">
                    <a:solidFill>
                      <a:schemeClr val="tx1"/>
                    </a:solidFill>
                    <a:prstDash val="sysDash"/>
                    <a:headEnd type="triangle" w="sm"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0F1BF70-11FF-9320-0DD5-AFF3C0F267C2}"/>
                      </a:ext>
                    </a:extLst>
                  </p:cNvPr>
                  <p:cNvCxnSpPr>
                    <a:cxnSpLocks/>
                  </p:cNvCxnSpPr>
                  <p:nvPr/>
                </p:nvCxnSpPr>
                <p:spPr>
                  <a:xfrm flipV="1">
                    <a:off x="0" y="1035050"/>
                    <a:ext cx="3864610" cy="10160"/>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107710B-8B93-381D-AAA7-35840627B0B1}"/>
                      </a:ext>
                    </a:extLst>
                  </p:cNvPr>
                  <p:cNvCxnSpPr>
                    <a:cxnSpLocks/>
                  </p:cNvCxnSpPr>
                  <p:nvPr/>
                </p:nvCxnSpPr>
                <p:spPr>
                  <a:xfrm flipH="1">
                    <a:off x="2579370" y="170180"/>
                    <a:ext cx="635" cy="80518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C95FF77-05D9-D498-310D-543025D9823C}"/>
                      </a:ext>
                    </a:extLst>
                  </p:cNvPr>
                  <p:cNvCxnSpPr>
                    <a:cxnSpLocks/>
                  </p:cNvCxnSpPr>
                  <p:nvPr/>
                </p:nvCxnSpPr>
                <p:spPr>
                  <a:xfrm>
                    <a:off x="2578100" y="1118235"/>
                    <a:ext cx="1905" cy="82613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51C5106-31B3-E95D-515A-54CD16FF2197}"/>
                      </a:ext>
                    </a:extLst>
                  </p:cNvPr>
                  <p:cNvCxnSpPr>
                    <a:cxnSpLocks/>
                  </p:cNvCxnSpPr>
                  <p:nvPr/>
                </p:nvCxnSpPr>
                <p:spPr>
                  <a:xfrm>
                    <a:off x="1437005" y="0"/>
                    <a:ext cx="0" cy="42989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1369CB9-0335-3FB4-8403-039FABA26190}"/>
                      </a:ext>
                    </a:extLst>
                  </p:cNvPr>
                  <p:cNvCxnSpPr>
                    <a:cxnSpLocks/>
                  </p:cNvCxnSpPr>
                  <p:nvPr/>
                </p:nvCxnSpPr>
                <p:spPr>
                  <a:xfrm>
                    <a:off x="946150" y="424180"/>
                    <a:ext cx="958215" cy="508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D27AC3E-5E84-92DB-B91E-9FB62BC6AB1A}"/>
                      </a:ext>
                    </a:extLst>
                  </p:cNvPr>
                  <p:cNvCxnSpPr>
                    <a:cxnSpLocks/>
                  </p:cNvCxnSpPr>
                  <p:nvPr/>
                </p:nvCxnSpPr>
                <p:spPr>
                  <a:xfrm flipH="1">
                    <a:off x="1033145" y="490855"/>
                    <a:ext cx="0" cy="1087755"/>
                  </a:xfrm>
                  <a:prstGeom prst="line">
                    <a:avLst/>
                  </a:prstGeom>
                  <a:ln w="3175" cmpd="sng">
                    <a:solidFill>
                      <a:schemeClr val="tx1"/>
                    </a:solidFill>
                    <a:prstDash val="sysDash"/>
                    <a:headEnd type="triangle" w="sm" len="med"/>
                  </a:ln>
                  <a:effectLst/>
                </p:spPr>
                <p:style>
                  <a:lnRef idx="2">
                    <a:schemeClr val="accent1"/>
                  </a:lnRef>
                  <a:fillRef idx="0">
                    <a:schemeClr val="accent1"/>
                  </a:fillRef>
                  <a:effectRef idx="1">
                    <a:schemeClr val="accent1"/>
                  </a:effectRef>
                  <a:fontRef idx="minor">
                    <a:schemeClr val="tx1"/>
                  </a:fontRef>
                </p:style>
              </p:cxnSp>
            </p:grpSp>
            <p:sp>
              <p:nvSpPr>
                <p:cNvPr id="12" name="Text Box 16">
                  <a:extLst>
                    <a:ext uri="{FF2B5EF4-FFF2-40B4-BE49-F238E27FC236}">
                      <a16:creationId xmlns:a16="http://schemas.microsoft.com/office/drawing/2014/main" id="{F535296C-3B34-5C13-17A4-B8687E8AE9DF}"/>
                    </a:ext>
                  </a:extLst>
                </p:cNvPr>
                <p:cNvSpPr txBox="1">
                  <a:spLocks/>
                </p:cNvSpPr>
                <p:nvPr/>
              </p:nvSpPr>
              <p:spPr>
                <a:xfrm>
                  <a:off x="3226423" y="1065530"/>
                  <a:ext cx="1116965" cy="638810"/>
                </a:xfrm>
                <a:prstGeom prst="rect">
                  <a:avLst/>
                </a:prstGeom>
                <a:noFill/>
                <a:ln>
                  <a:noFill/>
                </a:ln>
                <a:effectLst/>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900">
                      <a:effectLst/>
                      <a:latin typeface="Arial" panose="020B0604020202020204" pitchFamily="34" charset="0"/>
                      <a:ea typeface="MS Mincho" panose="02020609040205080304" pitchFamily="49" charset="-128"/>
                      <a:cs typeface="Times New Roman" panose="02020603050405020304" pitchFamily="18" charset="0"/>
                    </a:rPr>
                    <a:t>Positive ions are accelerated by a negative electric plate</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13" name="Text Box 16">
                  <a:extLst>
                    <a:ext uri="{FF2B5EF4-FFF2-40B4-BE49-F238E27FC236}">
                      <a16:creationId xmlns:a16="http://schemas.microsoft.com/office/drawing/2014/main" id="{986CA8F5-C174-8B18-1C8D-FF0B51BAAD11}"/>
                    </a:ext>
                  </a:extLst>
                </p:cNvPr>
                <p:cNvSpPr txBox="1">
                  <a:spLocks/>
                </p:cNvSpPr>
                <p:nvPr/>
              </p:nvSpPr>
              <p:spPr>
                <a:xfrm>
                  <a:off x="144565" y="194310"/>
                  <a:ext cx="1275476" cy="638810"/>
                </a:xfrm>
                <a:prstGeom prst="rect">
                  <a:avLst/>
                </a:prstGeom>
                <a:noFill/>
                <a:ln>
                  <a:noFill/>
                </a:ln>
                <a:effectLst/>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900">
                      <a:effectLst/>
                      <a:latin typeface="Arial" panose="020B0604020202020204" pitchFamily="34" charset="0"/>
                      <a:ea typeface="MS Mincho" panose="02020609040205080304" pitchFamily="49" charset="-128"/>
                      <a:cs typeface="Times New Roman" panose="02020603050405020304" pitchFamily="18" charset="0"/>
                    </a:rPr>
                    <a:t>An electron is knocked off each particle by the high-energy electrons to form 1+ ions</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p:txBody>
            </p:sp>
            <p:pic>
              <p:nvPicPr>
                <p:cNvPr id="14" name="Picture 13">
                  <a:extLst>
                    <a:ext uri="{FF2B5EF4-FFF2-40B4-BE49-F238E27FC236}">
                      <a16:creationId xmlns:a16="http://schemas.microsoft.com/office/drawing/2014/main" id="{7599E6B7-2AA0-9F07-CF91-915F3180572B}"/>
                    </a:ext>
                  </a:extLst>
                </p:cNvPr>
                <p:cNvPicPr>
                  <a:picLocks noChangeAspect="1"/>
                </p:cNvPicPr>
                <p:nvPr/>
              </p:nvPicPr>
              <p:blipFill rotWithShape="1">
                <a:blip r:embed="rId2">
                  <a:extLst>
                    <a:ext uri="{28A0092B-C50C-407E-A947-70E740481C1C}">
                      <a14:useLocalDpi xmlns:a14="http://schemas.microsoft.com/office/drawing/2010/main" val="0"/>
                    </a:ext>
                  </a:extLst>
                </a:blip>
                <a:srcRect l="35775" t="37685" r="54074" b="51457"/>
                <a:stretch/>
              </p:blipFill>
              <p:spPr bwMode="auto">
                <a:xfrm>
                  <a:off x="1625600" y="1592580"/>
                  <a:ext cx="1022985" cy="820420"/>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
              <p:nvSpPr>
                <p:cNvPr id="15" name="Text Box 16">
                  <a:extLst>
                    <a:ext uri="{FF2B5EF4-FFF2-40B4-BE49-F238E27FC236}">
                      <a16:creationId xmlns:a16="http://schemas.microsoft.com/office/drawing/2014/main" id="{9204437A-847A-8FF8-5D73-5DA9C187A300}"/>
                    </a:ext>
                  </a:extLst>
                </p:cNvPr>
                <p:cNvSpPr txBox="1">
                  <a:spLocks/>
                </p:cNvSpPr>
                <p:nvPr/>
              </p:nvSpPr>
              <p:spPr>
                <a:xfrm>
                  <a:off x="1645285" y="1911350"/>
                  <a:ext cx="999490" cy="527050"/>
                </a:xfrm>
                <a:prstGeom prst="rect">
                  <a:avLst/>
                </a:prstGeom>
                <a:noFill/>
                <a:ln>
                  <a:noFill/>
                </a:ln>
                <a:effectLst/>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900">
                      <a:effectLst/>
                      <a:latin typeface="Arial" panose="020B0604020202020204" pitchFamily="34" charset="0"/>
                      <a:ea typeface="MS Mincho" panose="02020609040205080304" pitchFamily="49" charset="-128"/>
                      <a:cs typeface="Times New Roman" panose="02020603050405020304" pitchFamily="18" charset="0"/>
                    </a:rPr>
                    <a:t>Electron gun </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p>
                  <a:pPr algn="ctr">
                    <a:spcAft>
                      <a:spcPts val="0"/>
                    </a:spcAft>
                  </a:pPr>
                  <a:r>
                    <a:rPr lang="en-GB" sz="900">
                      <a:effectLst/>
                      <a:latin typeface="Arial" panose="020B0604020202020204" pitchFamily="34" charset="0"/>
                      <a:ea typeface="MS Mincho" panose="02020609040205080304" pitchFamily="49" charset="-128"/>
                      <a:cs typeface="Times New Roman" panose="02020603050405020304" pitchFamily="18" charset="0"/>
                    </a:rPr>
                    <a:t>(hot wire filament)</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p:txBody>
            </p:sp>
          </p:grpSp>
          <p:pic>
            <p:nvPicPr>
              <p:cNvPr id="9" name="Picture 8">
                <a:extLst>
                  <a:ext uri="{FF2B5EF4-FFF2-40B4-BE49-F238E27FC236}">
                    <a16:creationId xmlns:a16="http://schemas.microsoft.com/office/drawing/2014/main" id="{A1A2E66B-352E-DE6C-935B-108E9907B7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4615" y="1831975"/>
                <a:ext cx="209550" cy="209550"/>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pic>
            <p:nvPicPr>
              <p:cNvPr id="10" name="Picture 9">
                <a:extLst>
                  <a:ext uri="{FF2B5EF4-FFF2-40B4-BE49-F238E27FC236}">
                    <a16:creationId xmlns:a16="http://schemas.microsoft.com/office/drawing/2014/main" id="{7C012074-E4F9-4CB5-7907-0015C30806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65630" y="136525"/>
                <a:ext cx="207010" cy="207010"/>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grpSp>
        <p:pic>
          <p:nvPicPr>
            <p:cNvPr id="7" name="Picture 6">
              <a:extLst>
                <a:ext uri="{FF2B5EF4-FFF2-40B4-BE49-F238E27FC236}">
                  <a16:creationId xmlns:a16="http://schemas.microsoft.com/office/drawing/2014/main" id="{24368694-2690-28F8-958E-017BD00829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5815" y="582295"/>
              <a:ext cx="206375" cy="206375"/>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grpSp>
      <p:sp>
        <p:nvSpPr>
          <p:cNvPr id="26" name="Text Box 8">
            <a:extLst>
              <a:ext uri="{FF2B5EF4-FFF2-40B4-BE49-F238E27FC236}">
                <a16:creationId xmlns:a16="http://schemas.microsoft.com/office/drawing/2014/main" id="{2EA3D89E-1525-8047-3BA9-EBEE61C0B9C1}"/>
              </a:ext>
            </a:extLst>
          </p:cNvPr>
          <p:cNvSpPr txBox="1">
            <a:spLocks noChangeArrowheads="1"/>
          </p:cNvSpPr>
          <p:nvPr/>
        </p:nvSpPr>
        <p:spPr bwMode="auto">
          <a:xfrm>
            <a:off x="-4338" y="2425"/>
            <a:ext cx="11469450" cy="769441"/>
          </a:xfrm>
          <a:prstGeom prst="rect">
            <a:avLst/>
          </a:prstGeom>
          <a:noFill/>
          <a:ln>
            <a:noFill/>
          </a:ln>
          <a:effec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GB" sz="4400" b="1">
                <a:solidFill>
                  <a:srgbClr val="70AD47"/>
                </a:solidFill>
                <a:latin typeface="Calibri"/>
                <a:cs typeface="Calibri"/>
              </a:rPr>
              <a:t>Stage 1 – IONISATION (OF SMALL MOLECULES)</a:t>
            </a:r>
          </a:p>
        </p:txBody>
      </p:sp>
    </p:spTree>
    <p:extLst>
      <p:ext uri="{BB962C8B-B14F-4D97-AF65-F5344CB8AC3E}">
        <p14:creationId xmlns:p14="http://schemas.microsoft.com/office/powerpoint/2010/main" val="4282535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ChangeArrowheads="1"/>
          </p:cNvSpPr>
          <p:nvPr/>
        </p:nvSpPr>
        <p:spPr bwMode="auto">
          <a:xfrm>
            <a:off x="1524001" y="-184666"/>
            <a:ext cx="184731" cy="369332"/>
          </a:xfrm>
          <a:prstGeom prst="rect">
            <a:avLst/>
          </a:prstGeom>
          <a:noFill/>
          <a:ln>
            <a:noFill/>
          </a:ln>
          <a:effectLst/>
          <a:extLst>
            <a:ext uri="{909E8E84-426E-40dd-AFC4-6F175D3DCCD1}">
              <a14:hiddenFill xmlns="" xmlns:a14="http://schemas.microsoft.com/office/drawing/2010/main">
                <a:solidFill>
                  <a:schemeClr val="accent1">
                    <a:alpha val="25098"/>
                  </a:scheme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5" name="TextBox 5"/>
          <p:cNvSpPr txBox="1">
            <a:spLocks noChangeArrowheads="1"/>
          </p:cNvSpPr>
          <p:nvPr/>
        </p:nvSpPr>
        <p:spPr bwMode="auto">
          <a:xfrm>
            <a:off x="5807968" y="6581776"/>
            <a:ext cx="489178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latin typeface="Verdana" charset="0"/>
              </a:rPr>
              <a:t>© </a:t>
            </a:r>
            <a:r>
              <a:rPr lang="en-GB" sz="1200" err="1">
                <a:latin typeface="Verdana" charset="0"/>
              </a:rPr>
              <a:t>www.chemsheets.co.uk</a:t>
            </a:r>
            <a:r>
              <a:rPr lang="en-GB" sz="1200">
                <a:latin typeface="Verdana" charset="0"/>
              </a:rPr>
              <a:t>  </a:t>
            </a:r>
          </a:p>
        </p:txBody>
      </p:sp>
      <p:sp>
        <p:nvSpPr>
          <p:cNvPr id="8" name="Text Box 8"/>
          <p:cNvSpPr txBox="1">
            <a:spLocks noChangeArrowheads="1"/>
          </p:cNvSpPr>
          <p:nvPr/>
        </p:nvSpPr>
        <p:spPr bwMode="auto">
          <a:xfrm>
            <a:off x="4624" y="2182"/>
            <a:ext cx="11628219" cy="769441"/>
          </a:xfrm>
          <a:prstGeom prst="rect">
            <a:avLst/>
          </a:prstGeom>
          <a:noFill/>
          <a:ln>
            <a:noFill/>
          </a:ln>
          <a:effec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GB" sz="4400" b="1">
                <a:solidFill>
                  <a:srgbClr val="70AD47"/>
                </a:solidFill>
                <a:latin typeface="Calibri"/>
                <a:cs typeface="Calibri"/>
              </a:rPr>
              <a:t>Stage 1 – IONISATION (OF LARGE MOLECULES)</a:t>
            </a:r>
          </a:p>
        </p:txBody>
      </p:sp>
      <p:sp>
        <p:nvSpPr>
          <p:cNvPr id="2" name="TextBox 1">
            <a:extLst>
              <a:ext uri="{FF2B5EF4-FFF2-40B4-BE49-F238E27FC236}">
                <a16:creationId xmlns:a16="http://schemas.microsoft.com/office/drawing/2014/main" id="{F9C2BB31-E57C-C0A6-F69C-B61F224921FF}"/>
              </a:ext>
            </a:extLst>
          </p:cNvPr>
          <p:cNvSpPr txBox="1"/>
          <p:nvPr/>
        </p:nvSpPr>
        <p:spPr>
          <a:xfrm>
            <a:off x="-25999" y="967454"/>
            <a:ext cx="11925854" cy="1077218"/>
          </a:xfrm>
          <a:prstGeom prst="rect">
            <a:avLst/>
          </a:prstGeom>
          <a:noFill/>
        </p:spPr>
        <p:txBody>
          <a:bodyPr wrap="square" rtlCol="0">
            <a:spAutoFit/>
          </a:bodyPr>
          <a:lstStyle/>
          <a:p>
            <a:r>
              <a:rPr lang="en-US" sz="3200"/>
              <a:t>Electrospray ionization - </a:t>
            </a:r>
            <a:r>
              <a:rPr lang="en-GB" sz="3200">
                <a:solidFill>
                  <a:srgbClr val="FF0000"/>
                </a:solidFill>
              </a:rPr>
              <a:t>M(g) + H</a:t>
            </a:r>
            <a:r>
              <a:rPr lang="en-GB" sz="3200" baseline="30000">
                <a:solidFill>
                  <a:srgbClr val="FF0000"/>
                </a:solidFill>
              </a:rPr>
              <a:t>+</a:t>
            </a:r>
            <a:r>
              <a:rPr lang="en-GB" sz="3200">
                <a:solidFill>
                  <a:srgbClr val="FF0000"/>
                </a:solidFill>
              </a:rPr>
              <a:t> </a:t>
            </a:r>
            <a:r>
              <a:rPr lang="en-GB" sz="3200">
                <a:solidFill>
                  <a:srgbClr val="FF0000"/>
                </a:solidFill>
                <a:sym typeface="Symbol"/>
              </a:rPr>
              <a:t></a:t>
            </a:r>
            <a:r>
              <a:rPr lang="en-GB" sz="3200">
                <a:solidFill>
                  <a:srgbClr val="FF0000"/>
                </a:solidFill>
              </a:rPr>
              <a:t> MH</a:t>
            </a:r>
            <a:r>
              <a:rPr lang="en-GB" sz="3200" baseline="30000">
                <a:solidFill>
                  <a:srgbClr val="FF0000"/>
                </a:solidFill>
              </a:rPr>
              <a:t>+</a:t>
            </a:r>
            <a:r>
              <a:rPr lang="en-GB" sz="3200">
                <a:solidFill>
                  <a:srgbClr val="FF0000"/>
                </a:solidFill>
              </a:rPr>
              <a:t>(g)</a:t>
            </a:r>
            <a:r>
              <a:rPr lang="en-GB" sz="3200" baseline="30000">
                <a:solidFill>
                  <a:srgbClr val="FF0000"/>
                </a:solidFill>
              </a:rPr>
              <a:t>  </a:t>
            </a:r>
            <a:r>
              <a:rPr lang="en-GB" sz="3200">
                <a:solidFill>
                  <a:srgbClr val="FF0000"/>
                </a:solidFill>
              </a:rPr>
              <a:t>molecule gains a proton</a:t>
            </a:r>
            <a:endParaRPr lang="en-US" sz="3200">
              <a:solidFill>
                <a:srgbClr val="FF0000"/>
              </a:solidFill>
            </a:endParaRPr>
          </a:p>
          <a:p>
            <a:r>
              <a:rPr lang="en-US" sz="3200"/>
              <a:t>  </a:t>
            </a:r>
          </a:p>
        </p:txBody>
      </p:sp>
      <p:grpSp>
        <p:nvGrpSpPr>
          <p:cNvPr id="4" name="Group 3">
            <a:extLst>
              <a:ext uri="{FF2B5EF4-FFF2-40B4-BE49-F238E27FC236}">
                <a16:creationId xmlns:a16="http://schemas.microsoft.com/office/drawing/2014/main" id="{A02FE16F-38BF-77D0-4D40-D36AF025CFEC}"/>
              </a:ext>
            </a:extLst>
          </p:cNvPr>
          <p:cNvGrpSpPr/>
          <p:nvPr/>
        </p:nvGrpSpPr>
        <p:grpSpPr>
          <a:xfrm>
            <a:off x="4034789" y="3970221"/>
            <a:ext cx="5401144" cy="2611548"/>
            <a:chOff x="0" y="0"/>
            <a:chExt cx="4122790" cy="1993265"/>
          </a:xfrm>
        </p:grpSpPr>
        <p:sp>
          <p:nvSpPr>
            <p:cNvPr id="6" name="Isosceles Triangle 9">
              <a:extLst>
                <a:ext uri="{FF2B5EF4-FFF2-40B4-BE49-F238E27FC236}">
                  <a16:creationId xmlns:a16="http://schemas.microsoft.com/office/drawing/2014/main" id="{F8016EEE-0347-3B26-B483-D31B26CABFF1}"/>
                </a:ext>
              </a:extLst>
            </p:cNvPr>
            <p:cNvSpPr>
              <a:spLocks/>
            </p:cNvSpPr>
            <p:nvPr/>
          </p:nvSpPr>
          <p:spPr>
            <a:xfrm rot="5400000">
              <a:off x="672148" y="859472"/>
              <a:ext cx="99060" cy="78105"/>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7" name="Group 6">
              <a:extLst>
                <a:ext uri="{FF2B5EF4-FFF2-40B4-BE49-F238E27FC236}">
                  <a16:creationId xmlns:a16="http://schemas.microsoft.com/office/drawing/2014/main" id="{45E9E65E-90BC-8B92-7FD9-8A8E35794BEC}"/>
                </a:ext>
              </a:extLst>
            </p:cNvPr>
            <p:cNvGrpSpPr/>
            <p:nvPr/>
          </p:nvGrpSpPr>
          <p:grpSpPr>
            <a:xfrm>
              <a:off x="0" y="0"/>
              <a:ext cx="4122790" cy="1993265"/>
              <a:chOff x="0" y="0"/>
              <a:chExt cx="4122790" cy="1993265"/>
            </a:xfrm>
          </p:grpSpPr>
          <p:cxnSp>
            <p:nvCxnSpPr>
              <p:cNvPr id="11" name="Straight Connector 10">
                <a:extLst>
                  <a:ext uri="{FF2B5EF4-FFF2-40B4-BE49-F238E27FC236}">
                    <a16:creationId xmlns:a16="http://schemas.microsoft.com/office/drawing/2014/main" id="{7A9FC855-53B5-B5F6-6C53-CC50A7FEE77A}"/>
                  </a:ext>
                </a:extLst>
              </p:cNvPr>
              <p:cNvCxnSpPr>
                <a:cxnSpLocks/>
              </p:cNvCxnSpPr>
              <p:nvPr/>
            </p:nvCxnSpPr>
            <p:spPr>
              <a:xfrm flipH="1">
                <a:off x="3044825" y="12700"/>
                <a:ext cx="635" cy="80518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C1C3820-42C9-4004-84B3-9184EF53A54E}"/>
                  </a:ext>
                </a:extLst>
              </p:cNvPr>
              <p:cNvCxnSpPr>
                <a:cxnSpLocks/>
              </p:cNvCxnSpPr>
              <p:nvPr/>
            </p:nvCxnSpPr>
            <p:spPr>
              <a:xfrm>
                <a:off x="3043555" y="960755"/>
                <a:ext cx="1905" cy="82667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5A060B3-145D-19D1-4430-649432AA5276}"/>
                  </a:ext>
                </a:extLst>
              </p:cNvPr>
              <p:cNvCxnSpPr>
                <a:cxnSpLocks/>
              </p:cNvCxnSpPr>
              <p:nvPr/>
            </p:nvCxnSpPr>
            <p:spPr>
              <a:xfrm>
                <a:off x="1684020" y="332740"/>
                <a:ext cx="185783" cy="55571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2BAB8601-41D8-F043-EC38-7D063D05012B}"/>
                  </a:ext>
                </a:extLst>
              </p:cNvPr>
              <p:cNvGrpSpPr/>
              <p:nvPr/>
            </p:nvGrpSpPr>
            <p:grpSpPr>
              <a:xfrm>
                <a:off x="0" y="0"/>
                <a:ext cx="4122790" cy="1993265"/>
                <a:chOff x="0" y="0"/>
                <a:chExt cx="4122790" cy="1993265"/>
              </a:xfrm>
            </p:grpSpPr>
            <p:cxnSp>
              <p:nvCxnSpPr>
                <p:cNvPr id="15" name="Straight Connector 14">
                  <a:extLst>
                    <a:ext uri="{FF2B5EF4-FFF2-40B4-BE49-F238E27FC236}">
                      <a16:creationId xmlns:a16="http://schemas.microsoft.com/office/drawing/2014/main" id="{E9BFE0C5-E17B-2B5B-21F3-D4267B6AF66C}"/>
                    </a:ext>
                  </a:extLst>
                </p:cNvPr>
                <p:cNvCxnSpPr>
                  <a:cxnSpLocks/>
                </p:cNvCxnSpPr>
                <p:nvPr/>
              </p:nvCxnSpPr>
              <p:spPr>
                <a:xfrm flipH="1">
                  <a:off x="1412240" y="894715"/>
                  <a:ext cx="108222" cy="52260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FFC06005-F96A-C43F-B8FF-4CF4B0FA2A7A}"/>
                    </a:ext>
                  </a:extLst>
                </p:cNvPr>
                <p:cNvGrpSpPr/>
                <p:nvPr/>
              </p:nvGrpSpPr>
              <p:grpSpPr>
                <a:xfrm>
                  <a:off x="0" y="0"/>
                  <a:ext cx="4122790" cy="1993265"/>
                  <a:chOff x="0" y="0"/>
                  <a:chExt cx="4122790" cy="1993265"/>
                </a:xfrm>
              </p:grpSpPr>
              <p:sp>
                <p:nvSpPr>
                  <p:cNvPr id="17" name="Text Box 16">
                    <a:extLst>
                      <a:ext uri="{FF2B5EF4-FFF2-40B4-BE49-F238E27FC236}">
                        <a16:creationId xmlns:a16="http://schemas.microsoft.com/office/drawing/2014/main" id="{8D2A18CC-06CF-850D-14B9-AD848C088CC3}"/>
                      </a:ext>
                    </a:extLst>
                  </p:cNvPr>
                  <p:cNvSpPr txBox="1">
                    <a:spLocks/>
                  </p:cNvSpPr>
                  <p:nvPr/>
                </p:nvSpPr>
                <p:spPr>
                  <a:xfrm>
                    <a:off x="2252980" y="144780"/>
                    <a:ext cx="410845" cy="361950"/>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900">
                        <a:effectLst/>
                        <a:latin typeface="Arial" panose="020B0604020202020204" pitchFamily="34" charset="0"/>
                        <a:ea typeface="MS Mincho" panose="02020609040205080304" pitchFamily="49" charset="-128"/>
                        <a:cs typeface="Times New Roman" panose="02020603050405020304" pitchFamily="18" charset="0"/>
                      </a:rPr>
                      <a:t>Fine mist</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p:txBody>
              </p:sp>
              <p:grpSp>
                <p:nvGrpSpPr>
                  <p:cNvPr id="18" name="Group 17">
                    <a:extLst>
                      <a:ext uri="{FF2B5EF4-FFF2-40B4-BE49-F238E27FC236}">
                        <a16:creationId xmlns:a16="http://schemas.microsoft.com/office/drawing/2014/main" id="{08FFE0E6-8401-572A-FA1B-9944C621FA15}"/>
                      </a:ext>
                    </a:extLst>
                  </p:cNvPr>
                  <p:cNvGrpSpPr/>
                  <p:nvPr/>
                </p:nvGrpSpPr>
                <p:grpSpPr>
                  <a:xfrm>
                    <a:off x="0" y="0"/>
                    <a:ext cx="4122790" cy="1993265"/>
                    <a:chOff x="0" y="0"/>
                    <a:chExt cx="4123054" cy="1993265"/>
                  </a:xfrm>
                </p:grpSpPr>
                <p:sp>
                  <p:nvSpPr>
                    <p:cNvPr id="19" name="Rectangle 18">
                      <a:extLst>
                        <a:ext uri="{FF2B5EF4-FFF2-40B4-BE49-F238E27FC236}">
                          <a16:creationId xmlns:a16="http://schemas.microsoft.com/office/drawing/2014/main" id="{CE4FCAF6-8B07-8EBE-B132-EE5AA3E64E4D}"/>
                        </a:ext>
                      </a:extLst>
                    </p:cNvPr>
                    <p:cNvSpPr>
                      <a:spLocks/>
                    </p:cNvSpPr>
                    <p:nvPr/>
                  </p:nvSpPr>
                  <p:spPr>
                    <a:xfrm>
                      <a:off x="156575" y="872952"/>
                      <a:ext cx="528955" cy="45085"/>
                    </a:xfrm>
                    <a:prstGeom prst="rect">
                      <a:avLst/>
                    </a:prstGeom>
                    <a:solidFill>
                      <a:schemeClr val="tx1"/>
                    </a:solidFill>
                    <a:ln>
                      <a:solidFill>
                        <a:schemeClr val="tx1"/>
                      </a:solidFill>
                    </a:ln>
                    <a:effectLst/>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Text Box 16">
                      <a:extLst>
                        <a:ext uri="{FF2B5EF4-FFF2-40B4-BE49-F238E27FC236}">
                          <a16:creationId xmlns:a16="http://schemas.microsoft.com/office/drawing/2014/main" id="{49926330-A0FA-54BE-9A8D-29333DCD4BF4}"/>
                        </a:ext>
                      </a:extLst>
                    </p:cNvPr>
                    <p:cNvSpPr txBox="1">
                      <a:spLocks/>
                    </p:cNvSpPr>
                    <p:nvPr/>
                  </p:nvSpPr>
                  <p:spPr>
                    <a:xfrm>
                      <a:off x="665480" y="1354455"/>
                      <a:ext cx="1410335" cy="638810"/>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900">
                          <a:effectLst/>
                          <a:latin typeface="Arial" panose="020B0604020202020204" pitchFamily="34" charset="0"/>
                          <a:ea typeface="MS Mincho" panose="02020609040205080304" pitchFamily="49" charset="-128"/>
                          <a:cs typeface="Times New Roman" panose="02020603050405020304" pitchFamily="18" charset="0"/>
                        </a:rPr>
                        <a:t>Hypodermic needle attached to positive terminal of high-voltage power supply</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p:txBody>
                </p:sp>
                <p:grpSp>
                  <p:nvGrpSpPr>
                    <p:cNvPr id="21" name="Group 20">
                      <a:extLst>
                        <a:ext uri="{FF2B5EF4-FFF2-40B4-BE49-F238E27FC236}">
                          <a16:creationId xmlns:a16="http://schemas.microsoft.com/office/drawing/2014/main" id="{D0CD9CEC-47DE-15C7-97DE-753E799BFDA3}"/>
                        </a:ext>
                      </a:extLst>
                    </p:cNvPr>
                    <p:cNvGrpSpPr/>
                    <p:nvPr/>
                  </p:nvGrpSpPr>
                  <p:grpSpPr>
                    <a:xfrm>
                      <a:off x="791214" y="349250"/>
                      <a:ext cx="3331840" cy="1111255"/>
                      <a:chOff x="0" y="0"/>
                      <a:chExt cx="3331936" cy="1111613"/>
                    </a:xfrm>
                  </p:grpSpPr>
                  <p:cxnSp>
                    <p:nvCxnSpPr>
                      <p:cNvPr id="27" name="Straight Connector 26">
                        <a:extLst>
                          <a:ext uri="{FF2B5EF4-FFF2-40B4-BE49-F238E27FC236}">
                            <a16:creationId xmlns:a16="http://schemas.microsoft.com/office/drawing/2014/main" id="{F6213620-56F7-CF22-5AAD-DA28135B56B4}"/>
                          </a:ext>
                        </a:extLst>
                      </p:cNvPr>
                      <p:cNvCxnSpPr>
                        <a:cxnSpLocks/>
                      </p:cNvCxnSpPr>
                      <p:nvPr/>
                    </p:nvCxnSpPr>
                    <p:spPr>
                      <a:xfrm flipV="1">
                        <a:off x="1099820" y="0"/>
                        <a:ext cx="1022441" cy="533581"/>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E759A07-200B-C1B3-BF7A-5FF36C39E1A1}"/>
                          </a:ext>
                        </a:extLst>
                      </p:cNvPr>
                      <p:cNvCxnSpPr>
                        <a:cxnSpLocks/>
                      </p:cNvCxnSpPr>
                      <p:nvPr/>
                    </p:nvCxnSpPr>
                    <p:spPr>
                      <a:xfrm flipV="1">
                        <a:off x="1111250" y="294640"/>
                        <a:ext cx="1066800" cy="249646"/>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090737A-E43B-A6A2-5FA7-F755EA0983DB}"/>
                          </a:ext>
                        </a:extLst>
                      </p:cNvPr>
                      <p:cNvCxnSpPr>
                        <a:cxnSpLocks/>
                      </p:cNvCxnSpPr>
                      <p:nvPr/>
                    </p:nvCxnSpPr>
                    <p:spPr>
                      <a:xfrm flipV="1">
                        <a:off x="1105535" y="550091"/>
                        <a:ext cx="2226401" cy="6622"/>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12C163A-3E89-5266-CB59-1B1DE81137D6}"/>
                          </a:ext>
                        </a:extLst>
                      </p:cNvPr>
                      <p:cNvCxnSpPr>
                        <a:cxnSpLocks/>
                      </p:cNvCxnSpPr>
                      <p:nvPr/>
                    </p:nvCxnSpPr>
                    <p:spPr>
                      <a:xfrm>
                        <a:off x="1132840" y="577850"/>
                        <a:ext cx="1055370" cy="217170"/>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3B9F526-EB86-F3DC-DE59-BA9B6EAA6347}"/>
                          </a:ext>
                        </a:extLst>
                      </p:cNvPr>
                      <p:cNvCxnSpPr>
                        <a:cxnSpLocks/>
                      </p:cNvCxnSpPr>
                      <p:nvPr/>
                    </p:nvCxnSpPr>
                    <p:spPr>
                      <a:xfrm>
                        <a:off x="1111250" y="588645"/>
                        <a:ext cx="1045029" cy="522968"/>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A6748B5-0E0B-0C40-8B70-BDE66EDAC682}"/>
                          </a:ext>
                        </a:extLst>
                      </p:cNvPr>
                      <p:cNvCxnSpPr/>
                      <p:nvPr/>
                    </p:nvCxnSpPr>
                    <p:spPr>
                      <a:xfrm>
                        <a:off x="0" y="523240"/>
                        <a:ext cx="108839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F0C3CB7-1057-D27A-F1D9-1E13CEB7B2BB}"/>
                          </a:ext>
                        </a:extLst>
                      </p:cNvPr>
                      <p:cNvCxnSpPr/>
                      <p:nvPr/>
                    </p:nvCxnSpPr>
                    <p:spPr>
                      <a:xfrm>
                        <a:off x="0" y="598805"/>
                        <a:ext cx="108839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2" name="Text Box 16">
                      <a:extLst>
                        <a:ext uri="{FF2B5EF4-FFF2-40B4-BE49-F238E27FC236}">
                          <a16:creationId xmlns:a16="http://schemas.microsoft.com/office/drawing/2014/main" id="{E3BE90D7-C483-6D07-4562-B59BAFE7268F}"/>
                        </a:ext>
                      </a:extLst>
                    </p:cNvPr>
                    <p:cNvSpPr txBox="1">
                      <a:spLocks/>
                    </p:cNvSpPr>
                    <p:nvPr/>
                  </p:nvSpPr>
                  <p:spPr>
                    <a:xfrm>
                      <a:off x="0" y="962025"/>
                      <a:ext cx="932180" cy="638810"/>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900">
                          <a:effectLst/>
                          <a:latin typeface="Arial" panose="020B0604020202020204" pitchFamily="34" charset="0"/>
                          <a:ea typeface="MS Mincho" panose="02020609040205080304" pitchFamily="49" charset="-128"/>
                          <a:cs typeface="Times New Roman" panose="02020603050405020304" pitchFamily="18" charset="0"/>
                        </a:rPr>
                        <a:t>Sample in volatile solvent</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23" name="Text Box 16">
                      <a:extLst>
                        <a:ext uri="{FF2B5EF4-FFF2-40B4-BE49-F238E27FC236}">
                          <a16:creationId xmlns:a16="http://schemas.microsoft.com/office/drawing/2014/main" id="{BA1004A3-80BF-E83D-BD4F-DEDD9729F122}"/>
                        </a:ext>
                      </a:extLst>
                    </p:cNvPr>
                    <p:cNvSpPr txBox="1">
                      <a:spLocks/>
                    </p:cNvSpPr>
                    <p:nvPr/>
                  </p:nvSpPr>
                  <p:spPr>
                    <a:xfrm>
                      <a:off x="425450" y="0"/>
                      <a:ext cx="1410335" cy="398145"/>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900">
                          <a:effectLst/>
                          <a:latin typeface="Arial" panose="020B0604020202020204" pitchFamily="34" charset="0"/>
                          <a:ea typeface="MS Mincho" panose="02020609040205080304" pitchFamily="49" charset="-128"/>
                          <a:cs typeface="Times New Roman" panose="02020603050405020304" pitchFamily="18" charset="0"/>
                        </a:rPr>
                        <a:t>Particles gain a proton as they leave the needle</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24" name="Text Box 16">
                      <a:extLst>
                        <a:ext uri="{FF2B5EF4-FFF2-40B4-BE49-F238E27FC236}">
                          <a16:creationId xmlns:a16="http://schemas.microsoft.com/office/drawing/2014/main" id="{8CB915FA-E2A4-C518-106F-51247106D681}"/>
                        </a:ext>
                      </a:extLst>
                    </p:cNvPr>
                    <p:cNvSpPr txBox="1">
                      <a:spLocks/>
                    </p:cNvSpPr>
                    <p:nvPr/>
                  </p:nvSpPr>
                  <p:spPr>
                    <a:xfrm>
                      <a:off x="2974966" y="955040"/>
                      <a:ext cx="1117237" cy="638810"/>
                    </a:xfrm>
                    <a:prstGeom prst="rect">
                      <a:avLst/>
                    </a:prstGeom>
                    <a:noFill/>
                    <a:ln>
                      <a:noFill/>
                    </a:ln>
                    <a:effectLst/>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900">
                          <a:effectLst/>
                          <a:latin typeface="Arial" panose="020B0604020202020204" pitchFamily="34" charset="0"/>
                          <a:ea typeface="MS Mincho" panose="02020609040205080304" pitchFamily="49" charset="-128"/>
                          <a:cs typeface="Times New Roman" panose="02020603050405020304" pitchFamily="18" charset="0"/>
                        </a:rPr>
                        <a:t>Positive ions are accelerated by a negative electric plate</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p:txBody>
                </p:sp>
                <p:pic>
                  <p:nvPicPr>
                    <p:cNvPr id="25" name="Picture 24">
                      <a:extLst>
                        <a:ext uri="{FF2B5EF4-FFF2-40B4-BE49-F238E27FC236}">
                          <a16:creationId xmlns:a16="http://schemas.microsoft.com/office/drawing/2014/main" id="{FE5250CB-552F-6A9B-D5F2-0F7EA232F6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0230" y="381635"/>
                      <a:ext cx="206375" cy="206375"/>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pic>
                  <p:nvPicPr>
                    <p:cNvPr id="26" name="Picture 25">
                      <a:extLst>
                        <a:ext uri="{FF2B5EF4-FFF2-40B4-BE49-F238E27FC236}">
                          <a16:creationId xmlns:a16="http://schemas.microsoft.com/office/drawing/2014/main" id="{B0F923B8-7C55-B079-8366-478ED934BE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4625" y="621665"/>
                      <a:ext cx="207010" cy="207010"/>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grpSp>
            </p:grpSp>
          </p:grpSp>
        </p:grpSp>
      </p:grpSp>
      <p:sp>
        <p:nvSpPr>
          <p:cNvPr id="35" name="TextBox 34">
            <a:extLst>
              <a:ext uri="{FF2B5EF4-FFF2-40B4-BE49-F238E27FC236}">
                <a16:creationId xmlns:a16="http://schemas.microsoft.com/office/drawing/2014/main" id="{48907086-AECB-094A-657D-0B6A12A68D7D}"/>
              </a:ext>
            </a:extLst>
          </p:cNvPr>
          <p:cNvSpPr txBox="1"/>
          <p:nvPr/>
        </p:nvSpPr>
        <p:spPr>
          <a:xfrm>
            <a:off x="166889" y="2067066"/>
            <a:ext cx="11924583" cy="1569660"/>
          </a:xfrm>
          <a:prstGeom prst="rect">
            <a:avLst/>
          </a:prstGeom>
          <a:noFill/>
        </p:spPr>
        <p:txBody>
          <a:bodyPr wrap="square">
            <a:spAutoFit/>
          </a:bodyPr>
          <a:lstStyle/>
          <a:p>
            <a:pPr marL="342900" indent="-342900">
              <a:buFont typeface="Arial" panose="020B0604020202020204" pitchFamily="34" charset="0"/>
              <a:buChar char="•"/>
            </a:pPr>
            <a:r>
              <a:rPr lang="en-GB" sz="2400">
                <a:latin typeface="Calibri" panose="020F0502020204030204" pitchFamily="34" charset="0"/>
                <a:ea typeface="Calibri" panose="020F0502020204030204" pitchFamily="34" charset="0"/>
                <a:cs typeface="Times New Roman" panose="02020603050405020304" pitchFamily="18" charset="0"/>
              </a:rPr>
              <a:t>Sample is first dissolved in a volatile solvent such as acetonitrile/water.</a:t>
            </a:r>
          </a:p>
          <a:p>
            <a:pPr marL="342900" indent="-342900">
              <a:buFont typeface="Arial" panose="020B0604020202020204" pitchFamily="34" charset="0"/>
              <a:buChar char="•"/>
            </a:pPr>
            <a:r>
              <a:rPr lang="en-GB" sz="2400">
                <a:latin typeface="Calibri" panose="020F0502020204030204" pitchFamily="34" charset="0"/>
                <a:ea typeface="Calibri" panose="020F0502020204030204" pitchFamily="34" charset="0"/>
                <a:cs typeface="Times New Roman" panose="02020603050405020304" pitchFamily="18" charset="0"/>
              </a:rPr>
              <a:t>Next, it is forced through a hollow needle that is connected to the positive terminal of a high voltage supply (several kV). </a:t>
            </a:r>
          </a:p>
          <a:p>
            <a:pPr marL="342900" indent="-342900">
              <a:buFont typeface="Arial" panose="020B0604020202020204" pitchFamily="34" charset="0"/>
              <a:buChar char="•"/>
            </a:pPr>
            <a:r>
              <a:rPr lang="en-GB" sz="2400">
                <a:latin typeface="Calibri" panose="020F0502020204030204" pitchFamily="34" charset="0"/>
                <a:ea typeface="Calibri" panose="020F0502020204030204" pitchFamily="34" charset="0"/>
                <a:cs typeface="Times New Roman" panose="02020603050405020304" pitchFamily="18" charset="0"/>
              </a:rPr>
              <a:t>Each molecule gains a proton to become the MH</a:t>
            </a:r>
            <a:r>
              <a:rPr lang="en-GB" sz="2400" baseline="30000">
                <a:latin typeface="Calibri" panose="020F0502020204030204" pitchFamily="34" charset="0"/>
                <a:ea typeface="Calibri" panose="020F0502020204030204" pitchFamily="34" charset="0"/>
                <a:cs typeface="Times New Roman" panose="02020603050405020304" pitchFamily="18" charset="0"/>
              </a:rPr>
              <a:t>+</a:t>
            </a:r>
            <a:r>
              <a:rPr lang="en-GB" sz="2400">
                <a:latin typeface="Calibri" panose="020F0502020204030204" pitchFamily="34" charset="0"/>
                <a:ea typeface="Calibri" panose="020F0502020204030204" pitchFamily="34" charset="0"/>
                <a:cs typeface="Times New Roman" panose="02020603050405020304" pitchFamily="18" charset="0"/>
              </a:rPr>
              <a:t> ion.</a:t>
            </a:r>
          </a:p>
        </p:txBody>
      </p:sp>
    </p:spTree>
    <p:extLst>
      <p:ext uri="{BB962C8B-B14F-4D97-AF65-F5344CB8AC3E}">
        <p14:creationId xmlns:p14="http://schemas.microsoft.com/office/powerpoint/2010/main" val="428606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838200" y="365125"/>
            <a:ext cx="10515600" cy="1325563"/>
          </a:xfrm>
        </p:spPr>
        <p:txBody>
          <a:bodyPr/>
          <a:lstStyle/>
          <a:p>
            <a:r>
              <a:rPr lang="en-US" b="1">
                <a:solidFill>
                  <a:schemeClr val="accent6"/>
                </a:solidFill>
              </a:rPr>
              <a:t>Physical Chemistry Year 1 </a:t>
            </a:r>
            <a:br>
              <a:rPr lang="en-US" b="1">
                <a:solidFill>
                  <a:schemeClr val="accent6"/>
                </a:solidFill>
              </a:rPr>
            </a:br>
            <a:r>
              <a:rPr lang="en-US" b="1">
                <a:solidFill>
                  <a:schemeClr val="accent6"/>
                </a:solidFill>
              </a:rPr>
              <a:t>3.1.1 Atomic structure</a:t>
            </a: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a:xfrm>
            <a:off x="838200" y="2117725"/>
            <a:ext cx="10515600" cy="1870075"/>
          </a:xfrm>
        </p:spPr>
        <p:txBody>
          <a:bodyPr/>
          <a:lstStyle/>
          <a:p>
            <a:pPr marL="0" indent="0">
              <a:buNone/>
            </a:pPr>
            <a:r>
              <a:rPr lang="en-US" dirty="0"/>
              <a:t>3.1.1.1 	Fundamental particles</a:t>
            </a:r>
          </a:p>
          <a:p>
            <a:pPr marL="0" indent="0">
              <a:buNone/>
            </a:pPr>
            <a:r>
              <a:rPr lang="en-US" dirty="0"/>
              <a:t>3.1.1.2 	Mass number and isotopes</a:t>
            </a:r>
          </a:p>
          <a:p>
            <a:pPr marL="0" indent="0">
              <a:buNone/>
            </a:pPr>
            <a:r>
              <a:rPr lang="en-US" dirty="0"/>
              <a:t>3.1.1.3 	Electron configuration</a:t>
            </a:r>
          </a:p>
        </p:txBody>
      </p:sp>
    </p:spTree>
    <p:extLst>
      <p:ext uri="{BB962C8B-B14F-4D97-AF65-F5344CB8AC3E}">
        <p14:creationId xmlns:p14="http://schemas.microsoft.com/office/powerpoint/2010/main" val="43329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9251FD0F-DEA9-A0B4-CCAC-EE5CBF88DC62}"/>
              </a:ext>
            </a:extLst>
          </p:cNvPr>
          <p:cNvPicPr>
            <a:picLocks noChangeAspect="1"/>
          </p:cNvPicPr>
          <p:nvPr/>
        </p:nvPicPr>
        <p:blipFill rotWithShape="1">
          <a:blip r:embed="rId2"/>
          <a:srcRect l="43022" t="23590" r="17606" b="46974"/>
          <a:stretch/>
        </p:blipFill>
        <p:spPr>
          <a:xfrm>
            <a:off x="3374646" y="803563"/>
            <a:ext cx="6012016" cy="280920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8DA4F4D8-A2DB-60DD-6D35-8589D7E42EC9}"/>
              </a:ext>
            </a:extLst>
          </p:cNvPr>
          <p:cNvPicPr>
            <a:picLocks noChangeAspect="1"/>
          </p:cNvPicPr>
          <p:nvPr/>
        </p:nvPicPr>
        <p:blipFill rotWithShape="1">
          <a:blip r:embed="rId3"/>
          <a:srcRect l="30855" t="23991" r="6031" b="45291"/>
          <a:stretch/>
        </p:blipFill>
        <p:spPr>
          <a:xfrm>
            <a:off x="1908851" y="3512724"/>
            <a:ext cx="8795656" cy="2675577"/>
          </a:xfrm>
          <a:prstGeom prst="rect">
            <a:avLst/>
          </a:prstGeom>
        </p:spPr>
      </p:pic>
      <p:sp>
        <p:nvSpPr>
          <p:cNvPr id="3" name="Title 1">
            <a:extLst>
              <a:ext uri="{FF2B5EF4-FFF2-40B4-BE49-F238E27FC236}">
                <a16:creationId xmlns:a16="http://schemas.microsoft.com/office/drawing/2014/main" id="{98FC042A-DDC1-065C-ECAE-7FBDBEA15E9F}"/>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Quick test</a:t>
            </a:r>
          </a:p>
        </p:txBody>
      </p:sp>
    </p:spTree>
    <p:extLst>
      <p:ext uri="{BB962C8B-B14F-4D97-AF65-F5344CB8AC3E}">
        <p14:creationId xmlns:p14="http://schemas.microsoft.com/office/powerpoint/2010/main" val="54658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10" y="898460"/>
            <a:ext cx="11305308" cy="1938992"/>
          </a:xfrm>
          <a:prstGeom prst="rect">
            <a:avLst/>
          </a:prstGeom>
        </p:spPr>
        <p:txBody>
          <a:bodyPr wrap="square">
            <a:spAutoFit/>
          </a:bodyPr>
          <a:lstStyle/>
          <a:p>
            <a:r>
              <a:rPr lang="en-GB" sz="2400">
                <a:latin typeface="Calibri" panose="020F0502020204030204" pitchFamily="34" charset="0"/>
                <a:ea typeface="Calibri" panose="020F0502020204030204" pitchFamily="34" charset="0"/>
                <a:cs typeface="Times New Roman" panose="02020603050405020304" pitchFamily="18" charset="0"/>
              </a:rPr>
              <a:t>A fixed strength electric field is applied to the positive ions, giving each 1+ ion the same kinetic energy. </a:t>
            </a:r>
          </a:p>
          <a:p>
            <a:endParaRPr lang="en-GB" sz="2400">
              <a:latin typeface="Calibri" panose="020F0502020204030204" pitchFamily="34" charset="0"/>
              <a:ea typeface="Calibri" panose="020F0502020204030204" pitchFamily="34" charset="0"/>
              <a:cs typeface="Times New Roman" panose="02020603050405020304" pitchFamily="18" charset="0"/>
            </a:endParaRPr>
          </a:p>
          <a:p>
            <a:r>
              <a:rPr lang="en-GB" sz="2400">
                <a:latin typeface="Calibri" panose="020F0502020204030204" pitchFamily="34" charset="0"/>
                <a:ea typeface="Calibri" panose="020F0502020204030204" pitchFamily="34" charset="0"/>
                <a:cs typeface="Times New Roman" panose="02020603050405020304" pitchFamily="18" charset="0"/>
              </a:rPr>
              <a:t>As kinetic energy= ½ mv</a:t>
            </a:r>
            <a:r>
              <a:rPr lang="en-GB" sz="2400" baseline="30000">
                <a:latin typeface="Calibri" panose="020F0502020204030204" pitchFamily="34" charset="0"/>
                <a:ea typeface="Calibri" panose="020F0502020204030204" pitchFamily="34" charset="0"/>
                <a:cs typeface="Times New Roman" panose="02020603050405020304" pitchFamily="18" charset="0"/>
              </a:rPr>
              <a:t>2</a:t>
            </a:r>
            <a:r>
              <a:rPr lang="en-GB" sz="2400">
                <a:latin typeface="Calibri" panose="020F0502020204030204" pitchFamily="34" charset="0"/>
                <a:ea typeface="Calibri" panose="020F0502020204030204" pitchFamily="34" charset="0"/>
                <a:cs typeface="Times New Roman" panose="02020603050405020304" pitchFamily="18" charset="0"/>
              </a:rPr>
              <a:t> (m= mass and v= velocity) and all particles are given the same kinetic energy, the heavier particles (larger M</a:t>
            </a:r>
            <a:r>
              <a:rPr lang="en-GB" sz="2400" baseline="-25000">
                <a:latin typeface="Calibri" panose="020F0502020204030204" pitchFamily="34" charset="0"/>
                <a:ea typeface="Calibri" panose="020F0502020204030204" pitchFamily="34" charset="0"/>
                <a:cs typeface="Times New Roman" panose="02020603050405020304" pitchFamily="18" charset="0"/>
              </a:rPr>
              <a:t>r</a:t>
            </a:r>
            <a:r>
              <a:rPr lang="en-GB" sz="2400">
                <a:latin typeface="Calibri" panose="020F0502020204030204" pitchFamily="34" charset="0"/>
                <a:ea typeface="Calibri" panose="020F0502020204030204" pitchFamily="34" charset="0"/>
                <a:cs typeface="Times New Roman" panose="02020603050405020304" pitchFamily="18" charset="0"/>
              </a:rPr>
              <a:t>) move more slowly than lighter particles</a:t>
            </a:r>
          </a:p>
        </p:txBody>
      </p:sp>
      <p:pic>
        <p:nvPicPr>
          <p:cNvPr id="3" name="Picture 2"/>
          <p:cNvPicPr>
            <a:picLocks noChangeAspect="1"/>
          </p:cNvPicPr>
          <p:nvPr/>
        </p:nvPicPr>
        <p:blipFill>
          <a:blip r:embed="rId3" cstate="print"/>
          <a:stretch>
            <a:fillRect/>
          </a:stretch>
        </p:blipFill>
        <p:spPr>
          <a:xfrm>
            <a:off x="2848260" y="3206784"/>
            <a:ext cx="8305429" cy="3615304"/>
          </a:xfrm>
          <a:prstGeom prst="rect">
            <a:avLst/>
          </a:prstGeom>
        </p:spPr>
      </p:pic>
      <p:sp>
        <p:nvSpPr>
          <p:cNvPr id="5" name="Text Box 8">
            <a:extLst>
              <a:ext uri="{FF2B5EF4-FFF2-40B4-BE49-F238E27FC236}">
                <a16:creationId xmlns:a16="http://schemas.microsoft.com/office/drawing/2014/main" id="{EF2EE46D-3169-7D4B-6D10-F835F450BACA}"/>
              </a:ext>
            </a:extLst>
          </p:cNvPr>
          <p:cNvSpPr txBox="1">
            <a:spLocks noChangeArrowheads="1"/>
          </p:cNvSpPr>
          <p:nvPr/>
        </p:nvSpPr>
        <p:spPr bwMode="auto">
          <a:xfrm>
            <a:off x="1906" y="-3165"/>
            <a:ext cx="5904656" cy="769441"/>
          </a:xfrm>
          <a:prstGeom prst="rect">
            <a:avLst/>
          </a:prstGeom>
          <a:noFill/>
          <a:ln>
            <a:noFill/>
          </a:ln>
          <a:effec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GB" sz="4400" b="1">
                <a:solidFill>
                  <a:srgbClr val="70AD47"/>
                </a:solidFill>
                <a:latin typeface="Calibri"/>
                <a:cs typeface="Calibri"/>
              </a:rPr>
              <a:t>Stage 2 – ACCELERATION</a:t>
            </a:r>
          </a:p>
        </p:txBody>
      </p:sp>
    </p:spTree>
    <p:extLst>
      <p:ext uri="{BB962C8B-B14F-4D97-AF65-F5344CB8AC3E}">
        <p14:creationId xmlns:p14="http://schemas.microsoft.com/office/powerpoint/2010/main" val="112660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ChangeArrowheads="1"/>
          </p:cNvSpPr>
          <p:nvPr/>
        </p:nvSpPr>
        <p:spPr bwMode="auto">
          <a:xfrm>
            <a:off x="1524001" y="-184666"/>
            <a:ext cx="184731" cy="369332"/>
          </a:xfrm>
          <a:prstGeom prst="rect">
            <a:avLst/>
          </a:prstGeom>
          <a:noFill/>
          <a:ln>
            <a:noFill/>
          </a:ln>
          <a:effectLst/>
          <a:extLst>
            <a:ext uri="{909E8E84-426E-40dd-AFC4-6F175D3DCCD1}">
              <a14:hiddenFill xmlns="" xmlns:a14="http://schemas.microsoft.com/office/drawing/2010/main">
                <a:solidFill>
                  <a:schemeClr val="accent1">
                    <a:alpha val="25098"/>
                  </a:scheme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7" name="Picture 6" descr="Screen Shot 2015-06-03 at 09.53.00.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0" y="1412776"/>
            <a:ext cx="9144000" cy="1879904"/>
          </a:xfrm>
          <a:prstGeom prst="rect">
            <a:avLst/>
          </a:prstGeom>
        </p:spPr>
      </p:pic>
      <p:sp>
        <p:nvSpPr>
          <p:cNvPr id="8" name="Text Box 8"/>
          <p:cNvSpPr txBox="1">
            <a:spLocks noChangeArrowheads="1"/>
          </p:cNvSpPr>
          <p:nvPr/>
        </p:nvSpPr>
        <p:spPr bwMode="auto">
          <a:xfrm>
            <a:off x="1906" y="-3165"/>
            <a:ext cx="5904656" cy="769441"/>
          </a:xfrm>
          <a:prstGeom prst="rect">
            <a:avLst/>
          </a:prstGeom>
          <a:noFill/>
          <a:ln>
            <a:noFill/>
          </a:ln>
          <a:effec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GB" sz="4400" b="1">
                <a:solidFill>
                  <a:srgbClr val="70AD47"/>
                </a:solidFill>
                <a:latin typeface="Calibri"/>
                <a:cs typeface="Calibri"/>
              </a:rPr>
              <a:t>Stage 2 – ACCELERATION</a:t>
            </a:r>
          </a:p>
        </p:txBody>
      </p:sp>
      <p:sp>
        <p:nvSpPr>
          <p:cNvPr id="9" name="TextBox 5"/>
          <p:cNvSpPr txBox="1">
            <a:spLocks noChangeArrowheads="1"/>
          </p:cNvSpPr>
          <p:nvPr/>
        </p:nvSpPr>
        <p:spPr bwMode="auto">
          <a:xfrm>
            <a:off x="5807968" y="6581776"/>
            <a:ext cx="489178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latin typeface="Verdana" charset="0"/>
              </a:rPr>
              <a:t>© </a:t>
            </a:r>
            <a:r>
              <a:rPr lang="en-GB" sz="1200" err="1">
                <a:latin typeface="Verdana" charset="0"/>
              </a:rPr>
              <a:t>www.chemsheets.co.uk</a:t>
            </a:r>
            <a:r>
              <a:rPr lang="en-GB" sz="1200">
                <a:latin typeface="Verdana" charset="0"/>
              </a:rPr>
              <a:t>   </a:t>
            </a:r>
          </a:p>
        </p:txBody>
      </p:sp>
      <p:graphicFrame>
        <p:nvGraphicFramePr>
          <p:cNvPr id="12" name="Object 11"/>
          <p:cNvGraphicFramePr>
            <a:graphicFrameLocks noChangeAspect="1"/>
          </p:cNvGraphicFramePr>
          <p:nvPr/>
        </p:nvGraphicFramePr>
        <p:xfrm>
          <a:off x="5519937" y="3573016"/>
          <a:ext cx="12834933" cy="1728192"/>
        </p:xfrm>
        <a:graphic>
          <a:graphicData uri="http://schemas.openxmlformats.org/presentationml/2006/ole">
            <mc:AlternateContent xmlns:mc="http://schemas.openxmlformats.org/markup-compatibility/2006">
              <mc:Choice xmlns:v="urn:schemas-microsoft-com:vml" Requires="v">
                <p:oleObj name="Document" r:id="rId3" imgW="6553200" imgH="901700" progId="Word.Document.12">
                  <p:embed/>
                </p:oleObj>
              </mc:Choice>
              <mc:Fallback>
                <p:oleObj name="Document" r:id="rId3" imgW="6553200" imgH="901700" progId="Word.Document.12">
                  <p:embed/>
                  <p:pic>
                    <p:nvPicPr>
                      <p:cNvPr id="12" name="Object 11"/>
                      <p:cNvPicPr/>
                      <p:nvPr/>
                    </p:nvPicPr>
                    <p:blipFill>
                      <a:blip r:embed="rId4"/>
                      <a:stretch>
                        <a:fillRect/>
                      </a:stretch>
                    </p:blipFill>
                    <p:spPr>
                      <a:xfrm>
                        <a:off x="5519937" y="3573016"/>
                        <a:ext cx="12834933" cy="1728192"/>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2CC25851-1AC1-3A79-14FB-6E8122C4A8E8}"/>
              </a:ext>
            </a:extLst>
          </p:cNvPr>
          <p:cNvSpPr txBox="1"/>
          <p:nvPr/>
        </p:nvSpPr>
        <p:spPr>
          <a:xfrm>
            <a:off x="5807968" y="5301208"/>
            <a:ext cx="5691305" cy="584775"/>
          </a:xfrm>
          <a:prstGeom prst="rect">
            <a:avLst/>
          </a:prstGeom>
          <a:noFill/>
        </p:spPr>
        <p:txBody>
          <a:bodyPr wrap="square" rtlCol="0">
            <a:spAutoFit/>
          </a:bodyPr>
          <a:lstStyle/>
          <a:p>
            <a:r>
              <a:rPr lang="en-US" sz="3200">
                <a:solidFill>
                  <a:srgbClr val="FF0000"/>
                </a:solidFill>
              </a:rPr>
              <a:t>NB – UNITS for </a:t>
            </a:r>
            <a:r>
              <a:rPr lang="en-US" sz="3200" i="1">
                <a:solidFill>
                  <a:srgbClr val="FF0000"/>
                </a:solidFill>
              </a:rPr>
              <a:t>v, m </a:t>
            </a:r>
            <a:r>
              <a:rPr lang="en-US" sz="3200">
                <a:solidFill>
                  <a:srgbClr val="FF0000"/>
                </a:solidFill>
              </a:rPr>
              <a:t>and </a:t>
            </a:r>
            <a:r>
              <a:rPr lang="en-US" sz="3200" i="1">
                <a:solidFill>
                  <a:srgbClr val="FF0000"/>
                </a:solidFill>
              </a:rPr>
              <a:t>KE</a:t>
            </a:r>
            <a:r>
              <a:rPr lang="en-US" sz="3200">
                <a:solidFill>
                  <a:srgbClr val="FF0000"/>
                </a:solidFill>
              </a:rPr>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CE6FC54-3E96-40EF-8055-B077428CE41D}"/>
                  </a:ext>
                </a:extLst>
              </p:cNvPr>
              <p:cNvSpPr txBox="1"/>
              <p:nvPr/>
            </p:nvSpPr>
            <p:spPr>
              <a:xfrm>
                <a:off x="1985570" y="5137152"/>
                <a:ext cx="2452255" cy="1183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400" b="1" i="1" smtClean="0">
                          <a:effectLst/>
                          <a:latin typeface="Cambria Math" panose="02040503050406030204" pitchFamily="18" charset="0"/>
                          <a:ea typeface="MS Mincho" panose="02020609040205080304" pitchFamily="49" charset="-128"/>
                          <a:cs typeface="Times New Roman" panose="02020603050405020304" pitchFamily="18" charset="0"/>
                        </a:rPr>
                        <m:t>𝒗</m:t>
                      </m:r>
                      <m:r>
                        <a:rPr lang="en-GB" sz="2400" b="1" i="1" smtClean="0">
                          <a:effectLst/>
                          <a:latin typeface="Cambria Math" panose="02040503050406030204" pitchFamily="18" charset="0"/>
                          <a:ea typeface="MS Mincho" panose="02020609040205080304" pitchFamily="49" charset="-128"/>
                          <a:cs typeface="Times New Roman" panose="02020603050405020304" pitchFamily="18" charset="0"/>
                        </a:rPr>
                        <m:t>= </m:t>
                      </m:r>
                      <m:rad>
                        <m:radPr>
                          <m:degHide m:val="on"/>
                          <m:ctrlPr>
                            <a:rPr lang="en-GB" sz="2400" b="1" i="1">
                              <a:effectLst/>
                              <a:latin typeface="Cambria Math" panose="02040503050406030204" pitchFamily="18" charset="0"/>
                              <a:ea typeface="MS Mincho" panose="02020609040205080304" pitchFamily="49" charset="-128"/>
                              <a:cs typeface="Times New Roman" panose="02020603050405020304" pitchFamily="18" charset="0"/>
                            </a:rPr>
                          </m:ctrlPr>
                        </m:radPr>
                        <m:deg/>
                        <m:e>
                          <m:f>
                            <m:fPr>
                              <m:ctrlPr>
                                <a:rPr lang="en-GB" sz="2400" b="1" i="1">
                                  <a:effectLst/>
                                  <a:latin typeface="Cambria Math" panose="02040503050406030204" pitchFamily="18" charset="0"/>
                                  <a:ea typeface="MS Mincho" panose="02020609040205080304" pitchFamily="49" charset="-128"/>
                                  <a:cs typeface="Times New Roman" panose="02020603050405020304" pitchFamily="18" charset="0"/>
                                </a:rPr>
                              </m:ctrlPr>
                            </m:fPr>
                            <m:num>
                              <m:r>
                                <a:rPr lang="en-GB" sz="2400" b="1" i="1">
                                  <a:effectLst/>
                                  <a:latin typeface="Cambria Math" panose="02040503050406030204" pitchFamily="18" charset="0"/>
                                  <a:ea typeface="MS Mincho" panose="02020609040205080304" pitchFamily="49" charset="-128"/>
                                  <a:cs typeface="Times New Roman" panose="02020603050405020304" pitchFamily="18" charset="0"/>
                                </a:rPr>
                                <m:t>𝟐</m:t>
                              </m:r>
                              <m:r>
                                <a:rPr lang="en-GB" sz="2400" b="1" i="1">
                                  <a:effectLst/>
                                  <a:latin typeface="Cambria Math" panose="02040503050406030204" pitchFamily="18" charset="0"/>
                                  <a:ea typeface="MS Mincho" panose="02020609040205080304" pitchFamily="49" charset="-128"/>
                                  <a:cs typeface="Times New Roman" panose="02020603050405020304" pitchFamily="18" charset="0"/>
                                </a:rPr>
                                <m:t>𝑲𝑬</m:t>
                              </m:r>
                            </m:num>
                            <m:den>
                              <m:r>
                                <a:rPr lang="en-GB" sz="2400" b="1" i="1">
                                  <a:effectLst/>
                                  <a:latin typeface="Cambria Math" panose="02040503050406030204" pitchFamily="18" charset="0"/>
                                  <a:ea typeface="MS Mincho" panose="02020609040205080304" pitchFamily="49" charset="-128"/>
                                  <a:cs typeface="Times New Roman" panose="02020603050405020304" pitchFamily="18" charset="0"/>
                                </a:rPr>
                                <m:t>𝒎</m:t>
                              </m:r>
                            </m:den>
                          </m:f>
                        </m:e>
                      </m:rad>
                    </m:oMath>
                  </m:oMathPara>
                </a14:m>
                <a:endParaRPr lang="en-GB" sz="2400">
                  <a:effectLst/>
                  <a:latin typeface="Arial" panose="020B0604020202020204" pitchFamily="34" charset="0"/>
                  <a:ea typeface="MS Mincho" panose="02020609040205080304" pitchFamily="49" charset="-128"/>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3CE6FC54-3E96-40EF-8055-B077428CE41D}"/>
                  </a:ext>
                </a:extLst>
              </p:cNvPr>
              <p:cNvSpPr txBox="1">
                <a:spLocks noRot="1" noChangeAspect="1" noMove="1" noResize="1" noEditPoints="1" noAdjustHandles="1" noChangeArrowheads="1" noChangeShapeType="1" noTextEdit="1"/>
              </p:cNvSpPr>
              <p:nvPr/>
            </p:nvSpPr>
            <p:spPr>
              <a:xfrm>
                <a:off x="1985570" y="5137152"/>
                <a:ext cx="2452255" cy="118352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E0C81CE-1AFA-00ED-4859-C2C87FF74C63}"/>
                  </a:ext>
                </a:extLst>
              </p:cNvPr>
              <p:cNvSpPr txBox="1"/>
              <p:nvPr/>
            </p:nvSpPr>
            <p:spPr>
              <a:xfrm>
                <a:off x="2347365" y="3772727"/>
                <a:ext cx="2090460" cy="624082"/>
              </a:xfrm>
              <a:prstGeom prst="rect">
                <a:avLst/>
              </a:prstGeom>
              <a:noFill/>
            </p:spPr>
            <p:txBody>
              <a:bodyPr wrap="square">
                <a:spAutoFit/>
              </a:bodyPr>
              <a:lstStyle/>
              <a:p>
                <a:r>
                  <a:rPr lang="en-GB" sz="2400" b="1" i="1">
                    <a:effectLst/>
                    <a:latin typeface="Cambria Math" panose="02040503050406030204" pitchFamily="18" charset="0"/>
                    <a:ea typeface="MS Mincho" panose="02020609040205080304" pitchFamily="49" charset="-128"/>
                    <a:cs typeface="Times New Roman" panose="02020603050405020304" pitchFamily="18" charset="0"/>
                  </a:rPr>
                  <a:t>KE</a:t>
                </a:r>
                <a:r>
                  <a:rPr lang="en-GB" sz="2400" b="1">
                    <a:effectLst/>
                    <a:latin typeface="Arial" panose="020B0604020202020204" pitchFamily="34" charset="0"/>
                    <a:ea typeface="MS Mincho" panose="02020609040205080304" pitchFamily="49" charset="-128"/>
                    <a:cs typeface="Times New Roman" panose="02020603050405020304" pitchFamily="18" charset="0"/>
                  </a:rPr>
                  <a:t>  = </a:t>
                </a:r>
                <a14:m>
                  <m:oMath xmlns:m="http://schemas.openxmlformats.org/officeDocument/2006/math">
                    <m:f>
                      <m:fPr>
                        <m:ctrlPr>
                          <a:rPr lang="en-GB" sz="2400" b="1" i="1">
                            <a:effectLst/>
                            <a:latin typeface="Cambria Math" panose="02040503050406030204" pitchFamily="18" charset="0"/>
                          </a:rPr>
                        </m:ctrlPr>
                      </m:fPr>
                      <m:num>
                        <m:r>
                          <a:rPr lang="en-GB" sz="2400" b="1" i="1">
                            <a:effectLst/>
                            <a:latin typeface="Cambria Math" panose="02040503050406030204" pitchFamily="18" charset="0"/>
                            <a:ea typeface="MS Mincho" panose="02020609040205080304" pitchFamily="49" charset="-128"/>
                            <a:cs typeface="Times New Roman" panose="02020603050405020304" pitchFamily="18" charset="0"/>
                          </a:rPr>
                          <m:t>𝟏</m:t>
                        </m:r>
                      </m:num>
                      <m:den>
                        <m:r>
                          <a:rPr lang="en-GB" sz="2400" b="1" i="1">
                            <a:effectLst/>
                            <a:latin typeface="Cambria Math" panose="02040503050406030204" pitchFamily="18" charset="0"/>
                            <a:ea typeface="MS Mincho" panose="02020609040205080304" pitchFamily="49" charset="-128"/>
                            <a:cs typeface="Times New Roman" panose="02020603050405020304" pitchFamily="18" charset="0"/>
                          </a:rPr>
                          <m:t>𝟐</m:t>
                        </m:r>
                      </m:den>
                    </m:f>
                    <m:r>
                      <a:rPr lang="en-GB" sz="2400" b="1" i="1">
                        <a:effectLst/>
                        <a:latin typeface="Cambria Math" panose="02040503050406030204" pitchFamily="18" charset="0"/>
                        <a:ea typeface="MS Mincho" panose="02020609040205080304" pitchFamily="49" charset="-128"/>
                        <a:cs typeface="Times New Roman" panose="02020603050405020304" pitchFamily="18" charset="0"/>
                      </a:rPr>
                      <m:t>𝒎</m:t>
                    </m:r>
                    <m:sSup>
                      <m:sSupPr>
                        <m:ctrlPr>
                          <a:rPr lang="en-GB" sz="2400" b="1" i="1">
                            <a:effectLst/>
                            <a:latin typeface="Cambria Math" panose="02040503050406030204" pitchFamily="18" charset="0"/>
                          </a:rPr>
                        </m:ctrlPr>
                      </m:sSupPr>
                      <m:e>
                        <m:r>
                          <a:rPr lang="en-GB" sz="2400" b="1" i="1">
                            <a:effectLst/>
                            <a:latin typeface="Cambria Math" panose="02040503050406030204" pitchFamily="18" charset="0"/>
                            <a:ea typeface="MS Mincho" panose="02020609040205080304" pitchFamily="49" charset="-128"/>
                            <a:cs typeface="Times New Roman" panose="02020603050405020304" pitchFamily="18" charset="0"/>
                          </a:rPr>
                          <m:t>𝒗</m:t>
                        </m:r>
                      </m:e>
                      <m:sup>
                        <m:r>
                          <a:rPr lang="en-GB" sz="2400" b="1" i="1">
                            <a:effectLst/>
                            <a:latin typeface="Cambria Math" panose="02040503050406030204" pitchFamily="18" charset="0"/>
                            <a:ea typeface="MS Mincho" panose="02020609040205080304" pitchFamily="49" charset="-128"/>
                            <a:cs typeface="Times New Roman" panose="02020603050405020304" pitchFamily="18" charset="0"/>
                          </a:rPr>
                          <m:t>𝟐</m:t>
                        </m:r>
                      </m:sup>
                    </m:sSup>
                  </m:oMath>
                </a14:m>
                <a:r>
                  <a:rPr lang="en-GB" sz="2400">
                    <a:effectLst/>
                  </a:rPr>
                  <a:t> </a:t>
                </a:r>
                <a:endParaRPr lang="en-US" sz="2400"/>
              </a:p>
            </p:txBody>
          </p:sp>
        </mc:Choice>
        <mc:Fallback xmlns="">
          <p:sp>
            <p:nvSpPr>
              <p:cNvPr id="10" name="TextBox 9">
                <a:extLst>
                  <a:ext uri="{FF2B5EF4-FFF2-40B4-BE49-F238E27FC236}">
                    <a16:creationId xmlns:a16="http://schemas.microsoft.com/office/drawing/2014/main" id="{8E0C81CE-1AFA-00ED-4859-C2C87FF74C63}"/>
                  </a:ext>
                </a:extLst>
              </p:cNvPr>
              <p:cNvSpPr txBox="1">
                <a:spLocks noRot="1" noChangeAspect="1" noMove="1" noResize="1" noEditPoints="1" noAdjustHandles="1" noChangeArrowheads="1" noChangeShapeType="1" noTextEdit="1"/>
              </p:cNvSpPr>
              <p:nvPr/>
            </p:nvSpPr>
            <p:spPr>
              <a:xfrm>
                <a:off x="2347365" y="3772727"/>
                <a:ext cx="2090460" cy="624082"/>
              </a:xfrm>
              <a:prstGeom prst="rect">
                <a:avLst/>
              </a:prstGeom>
              <a:blipFill>
                <a:blip r:embed="rId6"/>
                <a:stretch>
                  <a:fillRect l="-4373" b="-8824"/>
                </a:stretch>
              </a:blipFill>
            </p:spPr>
            <p:txBody>
              <a:bodyPr/>
              <a:lstStyle/>
              <a:p>
                <a:r>
                  <a:rPr lang="en-US">
                    <a:noFill/>
                  </a:rPr>
                  <a:t> </a:t>
                </a:r>
              </a:p>
            </p:txBody>
          </p:sp>
        </mc:Fallback>
      </mc:AlternateContent>
    </p:spTree>
    <p:extLst>
      <p:ext uri="{BB962C8B-B14F-4D97-AF65-F5344CB8AC3E}">
        <p14:creationId xmlns:p14="http://schemas.microsoft.com/office/powerpoint/2010/main" val="2149019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ChangeArrowheads="1"/>
          </p:cNvSpPr>
          <p:nvPr/>
        </p:nvSpPr>
        <p:spPr bwMode="auto">
          <a:xfrm>
            <a:off x="1524001" y="-184666"/>
            <a:ext cx="184731" cy="369332"/>
          </a:xfrm>
          <a:prstGeom prst="rect">
            <a:avLst/>
          </a:prstGeom>
          <a:noFill/>
          <a:ln>
            <a:noFill/>
          </a:ln>
          <a:effectLst/>
          <a:extLst>
            <a:ext uri="{909E8E84-426E-40dd-AFC4-6F175D3DCCD1}">
              <a14:hiddenFill xmlns="" xmlns:a14="http://schemas.microsoft.com/office/drawing/2010/main">
                <a:solidFill>
                  <a:schemeClr val="accent1">
                    <a:alpha val="25098"/>
                  </a:scheme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7" name="Picture 6" descr="Screen Shot 2015-06-03 at 09.53.00.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0" y="1412776"/>
            <a:ext cx="9144000" cy="1879904"/>
          </a:xfrm>
          <a:prstGeom prst="rect">
            <a:avLst/>
          </a:prstGeom>
        </p:spPr>
      </p:pic>
      <p:sp>
        <p:nvSpPr>
          <p:cNvPr id="8" name="Text Box 8"/>
          <p:cNvSpPr txBox="1">
            <a:spLocks noChangeArrowheads="1"/>
          </p:cNvSpPr>
          <p:nvPr/>
        </p:nvSpPr>
        <p:spPr bwMode="auto">
          <a:xfrm>
            <a:off x="3025" y="3696"/>
            <a:ext cx="5904656" cy="769441"/>
          </a:xfrm>
          <a:prstGeom prst="rect">
            <a:avLst/>
          </a:prstGeom>
          <a:noFill/>
          <a:ln>
            <a:noFill/>
          </a:ln>
          <a:effec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GB" sz="4400" b="1">
                <a:solidFill>
                  <a:srgbClr val="70AD47"/>
                </a:solidFill>
                <a:latin typeface="Calibri"/>
                <a:cs typeface="Calibri"/>
              </a:rPr>
              <a:t>Stage 3 – FLIGHT TUBE</a:t>
            </a:r>
          </a:p>
        </p:txBody>
      </p:sp>
      <p:sp>
        <p:nvSpPr>
          <p:cNvPr id="9" name="TextBox 5"/>
          <p:cNvSpPr txBox="1">
            <a:spLocks noChangeArrowheads="1"/>
          </p:cNvSpPr>
          <p:nvPr/>
        </p:nvSpPr>
        <p:spPr bwMode="auto">
          <a:xfrm>
            <a:off x="5807968" y="6581776"/>
            <a:ext cx="489178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latin typeface="Verdana" charset="0"/>
              </a:rPr>
              <a:t>© </a:t>
            </a:r>
            <a:r>
              <a:rPr lang="en-GB" sz="1200" err="1">
                <a:latin typeface="Verdana" charset="0"/>
              </a:rPr>
              <a:t>www.chemsheets.co.uk</a:t>
            </a:r>
            <a:r>
              <a:rPr lang="en-GB" sz="1200">
                <a:latin typeface="Verdana" charset="0"/>
              </a:rPr>
              <a:t>        </a:t>
            </a:r>
          </a:p>
        </p:txBody>
      </p:sp>
      <p:graphicFrame>
        <p:nvGraphicFramePr>
          <p:cNvPr id="2" name="Object 1"/>
          <p:cNvGraphicFramePr>
            <a:graphicFrameLocks noChangeAspect="1"/>
          </p:cNvGraphicFramePr>
          <p:nvPr/>
        </p:nvGraphicFramePr>
        <p:xfrm>
          <a:off x="5663953" y="3501008"/>
          <a:ext cx="10643763" cy="2392784"/>
        </p:xfrm>
        <a:graphic>
          <a:graphicData uri="http://schemas.openxmlformats.org/presentationml/2006/ole">
            <mc:AlternateContent xmlns:mc="http://schemas.openxmlformats.org/markup-compatibility/2006">
              <mc:Choice xmlns:v="urn:schemas-microsoft-com:vml" Requires="v">
                <p:oleObj name="Document" r:id="rId3" imgW="6553200" imgH="1473200" progId="Word.Document.12">
                  <p:embed/>
                </p:oleObj>
              </mc:Choice>
              <mc:Fallback>
                <p:oleObj name="Document" r:id="rId3" imgW="6553200" imgH="1473200" progId="Word.Document.12">
                  <p:embed/>
                  <p:pic>
                    <p:nvPicPr>
                      <p:cNvPr id="2" name="Object 1"/>
                      <p:cNvPicPr/>
                      <p:nvPr/>
                    </p:nvPicPr>
                    <p:blipFill>
                      <a:blip r:embed="rId4"/>
                      <a:stretch>
                        <a:fillRect/>
                      </a:stretch>
                    </p:blipFill>
                    <p:spPr>
                      <a:xfrm>
                        <a:off x="5663953" y="3501008"/>
                        <a:ext cx="10643763" cy="2392784"/>
                      </a:xfrm>
                      <a:prstGeom prst="rect">
                        <a:avLst/>
                      </a:prstGeom>
                    </p:spPr>
                  </p:pic>
                </p:oleObj>
              </mc:Fallback>
            </mc:AlternateContent>
          </a:graphicData>
        </a:graphic>
      </p:graphicFrame>
      <p:sp>
        <p:nvSpPr>
          <p:cNvPr id="3" name="TextBox 2"/>
          <p:cNvSpPr txBox="1"/>
          <p:nvPr/>
        </p:nvSpPr>
        <p:spPr>
          <a:xfrm>
            <a:off x="2563091" y="5486458"/>
            <a:ext cx="7370618" cy="1077218"/>
          </a:xfrm>
          <a:prstGeom prst="rect">
            <a:avLst/>
          </a:prstGeom>
          <a:noFill/>
        </p:spPr>
        <p:txBody>
          <a:bodyPr wrap="square" rtlCol="0">
            <a:spAutoFit/>
          </a:bodyPr>
          <a:lstStyle/>
          <a:p>
            <a:r>
              <a:rPr lang="en-US" sz="3200">
                <a:solidFill>
                  <a:srgbClr val="FF0000"/>
                </a:solidFill>
                <a:latin typeface="Tahoma"/>
                <a:cs typeface="Tahoma"/>
              </a:rPr>
              <a:t>Lighter (smaller </a:t>
            </a:r>
            <a:r>
              <a:rPr lang="en-US" sz="3200" i="1">
                <a:solidFill>
                  <a:srgbClr val="FF0000"/>
                </a:solidFill>
                <a:latin typeface="Tahoma"/>
                <a:cs typeface="Tahoma"/>
              </a:rPr>
              <a:t>m/z</a:t>
            </a:r>
            <a:r>
              <a:rPr lang="en-US" sz="3200">
                <a:solidFill>
                  <a:srgbClr val="FF0000"/>
                </a:solidFill>
                <a:latin typeface="Tahoma"/>
                <a:cs typeface="Tahoma"/>
              </a:rPr>
              <a:t>) particles move faster and so have  shorter flight times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7886AC6-6F3A-D763-EBD2-1D72B716DBEE}"/>
                  </a:ext>
                </a:extLst>
              </p:cNvPr>
              <p:cNvSpPr txBox="1"/>
              <p:nvPr/>
            </p:nvSpPr>
            <p:spPr>
              <a:xfrm>
                <a:off x="596172" y="4350757"/>
                <a:ext cx="2183264" cy="1094467"/>
              </a:xfrm>
              <a:prstGeom prst="rect">
                <a:avLst/>
              </a:prstGeom>
              <a:noFill/>
            </p:spPr>
            <p:txBody>
              <a:bodyPr wrap="square">
                <a:spAutoFit/>
              </a:bodyPr>
              <a:lstStyle/>
              <a:p>
                <a14:m>
                  <m:oMath xmlns:m="http://schemas.openxmlformats.org/officeDocument/2006/math">
                    <m:r>
                      <a:rPr lang="en-US" sz="3200" b="1" i="1">
                        <a:latin typeface="Cambria Math" panose="02040503050406030204" pitchFamily="18" charset="0"/>
                      </a:rPr>
                      <m:t>𝒕</m:t>
                    </m:r>
                  </m:oMath>
                </a14:m>
                <a:r>
                  <a:rPr lang="en-US" sz="3200" i="1"/>
                  <a:t> </a:t>
                </a:r>
                <a14:m>
                  <m:oMath xmlns:m="http://schemas.openxmlformats.org/officeDocument/2006/math">
                    <m:r>
                      <a:rPr lang="en-US" sz="3200" smtClean="0">
                        <a:latin typeface="Cambria Math" panose="02040503050406030204" pitchFamily="18" charset="0"/>
                      </a:rPr>
                      <m:t>=</m:t>
                    </m:r>
                    <m:r>
                      <a:rPr lang="en-US" sz="3200" i="0">
                        <a:latin typeface="Cambria Math" panose="02040503050406030204" pitchFamily="18" charset="0"/>
                      </a:rPr>
                      <m:t> </m:t>
                    </m:r>
                    <m:r>
                      <a:rPr lang="en-US" sz="3200" b="1" i="1">
                        <a:latin typeface="Cambria Math" panose="02040503050406030204" pitchFamily="18" charset="0"/>
                      </a:rPr>
                      <m:t>𝒅</m:t>
                    </m:r>
                    <m:rad>
                      <m:radPr>
                        <m:degHide m:val="on"/>
                        <m:ctrlPr>
                          <a:rPr lang="en-US" sz="3200" b="1" i="1">
                            <a:solidFill>
                              <a:srgbClr val="836967"/>
                            </a:solidFill>
                            <a:latin typeface="Cambria Math" panose="02040503050406030204" pitchFamily="18" charset="0"/>
                          </a:rPr>
                        </m:ctrlPr>
                      </m:radPr>
                      <m:deg/>
                      <m:e>
                        <m:f>
                          <m:fPr>
                            <m:ctrlPr>
                              <a:rPr lang="en-US" sz="3200" b="1" i="1">
                                <a:solidFill>
                                  <a:srgbClr val="836967"/>
                                </a:solidFill>
                                <a:latin typeface="Cambria Math" panose="02040503050406030204" pitchFamily="18" charset="0"/>
                              </a:rPr>
                            </m:ctrlPr>
                          </m:fPr>
                          <m:num>
                            <m:r>
                              <a:rPr lang="en-US" sz="3200" b="1" i="1">
                                <a:latin typeface="Cambria Math" panose="02040503050406030204" pitchFamily="18" charset="0"/>
                              </a:rPr>
                              <m:t>𝒎</m:t>
                            </m:r>
                          </m:num>
                          <m:den>
                            <m:r>
                              <a:rPr lang="en-US" sz="3200" b="0" i="0">
                                <a:latin typeface="Cambria Math" panose="02040503050406030204" pitchFamily="18" charset="0"/>
                              </a:rPr>
                              <m:t>2</m:t>
                            </m:r>
                            <m:r>
                              <a:rPr lang="en-US" sz="3200" b="1" i="1">
                                <a:latin typeface="Cambria Math" panose="02040503050406030204" pitchFamily="18" charset="0"/>
                              </a:rPr>
                              <m:t>𝑲𝑬</m:t>
                            </m:r>
                          </m:den>
                        </m:f>
                      </m:e>
                    </m:rad>
                  </m:oMath>
                </a14:m>
                <a:endParaRPr lang="en-US" sz="3200"/>
              </a:p>
            </p:txBody>
          </p:sp>
        </mc:Choice>
        <mc:Fallback xmlns="">
          <p:sp>
            <p:nvSpPr>
              <p:cNvPr id="5" name="TextBox 4">
                <a:extLst>
                  <a:ext uri="{FF2B5EF4-FFF2-40B4-BE49-F238E27FC236}">
                    <a16:creationId xmlns:a16="http://schemas.microsoft.com/office/drawing/2014/main" id="{B7886AC6-6F3A-D763-EBD2-1D72B716DBEE}"/>
                  </a:ext>
                </a:extLst>
              </p:cNvPr>
              <p:cNvSpPr txBox="1">
                <a:spLocks noRot="1" noChangeAspect="1" noMove="1" noResize="1" noEditPoints="1" noAdjustHandles="1" noChangeArrowheads="1" noChangeShapeType="1" noTextEdit="1"/>
              </p:cNvSpPr>
              <p:nvPr/>
            </p:nvSpPr>
            <p:spPr>
              <a:xfrm>
                <a:off x="596172" y="4350757"/>
                <a:ext cx="2183264" cy="109446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698DC7C-DABB-8BBE-99CE-40F1382CA84E}"/>
                  </a:ext>
                </a:extLst>
              </p:cNvPr>
              <p:cNvSpPr txBox="1"/>
              <p:nvPr/>
            </p:nvSpPr>
            <p:spPr>
              <a:xfrm>
                <a:off x="368864" y="3176500"/>
                <a:ext cx="1709318" cy="10277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𝒕</m:t>
                      </m:r>
                      <m:r>
                        <a:rPr lang="en-US" sz="3200" b="0" i="0">
                          <a:latin typeface="Cambria Math" panose="02040503050406030204" pitchFamily="18" charset="0"/>
                        </a:rPr>
                        <m:t>= </m:t>
                      </m:r>
                      <m:f>
                        <m:fPr>
                          <m:ctrlPr>
                            <a:rPr lang="en-US" sz="3200" b="0" i="1">
                              <a:solidFill>
                                <a:srgbClr val="836967"/>
                              </a:solidFill>
                              <a:latin typeface="Cambria Math" panose="02040503050406030204" pitchFamily="18" charset="0"/>
                            </a:rPr>
                          </m:ctrlPr>
                        </m:fPr>
                        <m:num>
                          <m:r>
                            <a:rPr lang="en-US" sz="3200" b="1" i="1">
                              <a:latin typeface="Cambria Math" panose="02040503050406030204" pitchFamily="18" charset="0"/>
                            </a:rPr>
                            <m:t>𝒅</m:t>
                          </m:r>
                        </m:num>
                        <m:den>
                          <m:r>
                            <a:rPr lang="en-US" sz="3200" b="1" i="1">
                              <a:latin typeface="Cambria Math" panose="02040503050406030204" pitchFamily="18" charset="0"/>
                            </a:rPr>
                            <m:t>𝒗</m:t>
                          </m:r>
                        </m:den>
                      </m:f>
                    </m:oMath>
                  </m:oMathPara>
                </a14:m>
                <a:endParaRPr lang="en-US" sz="3200"/>
              </a:p>
            </p:txBody>
          </p:sp>
        </mc:Choice>
        <mc:Fallback xmlns="">
          <p:sp>
            <p:nvSpPr>
              <p:cNvPr id="12" name="TextBox 11">
                <a:extLst>
                  <a:ext uri="{FF2B5EF4-FFF2-40B4-BE49-F238E27FC236}">
                    <a16:creationId xmlns:a16="http://schemas.microsoft.com/office/drawing/2014/main" id="{F698DC7C-DABB-8BBE-99CE-40F1382CA84E}"/>
                  </a:ext>
                </a:extLst>
              </p:cNvPr>
              <p:cNvSpPr txBox="1">
                <a:spLocks noRot="1" noChangeAspect="1" noMove="1" noResize="1" noEditPoints="1" noAdjustHandles="1" noChangeArrowheads="1" noChangeShapeType="1" noTextEdit="1"/>
              </p:cNvSpPr>
              <p:nvPr/>
            </p:nvSpPr>
            <p:spPr>
              <a:xfrm>
                <a:off x="368864" y="3176500"/>
                <a:ext cx="1709318" cy="102771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28832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BF040611-6FD5-E1DC-42F3-68577FF4513D}"/>
              </a:ext>
            </a:extLst>
          </p:cNvPr>
          <p:cNvPicPr>
            <a:picLocks noChangeAspect="1"/>
          </p:cNvPicPr>
          <p:nvPr/>
        </p:nvPicPr>
        <p:blipFill rotWithShape="1">
          <a:blip r:embed="rId2"/>
          <a:srcRect l="42910" t="44184" r="17482" b="25633"/>
          <a:stretch/>
        </p:blipFill>
        <p:spPr>
          <a:xfrm>
            <a:off x="1552747" y="775733"/>
            <a:ext cx="6334449" cy="3017017"/>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F85DB429-B337-918F-7B6A-509A93DB3CF3}"/>
              </a:ext>
            </a:extLst>
          </p:cNvPr>
          <p:cNvPicPr>
            <a:picLocks noChangeAspect="1"/>
          </p:cNvPicPr>
          <p:nvPr/>
        </p:nvPicPr>
        <p:blipFill rotWithShape="1">
          <a:blip r:embed="rId3"/>
          <a:srcRect l="30922" t="28716" r="6642" b="40142"/>
          <a:stretch/>
        </p:blipFill>
        <p:spPr>
          <a:xfrm>
            <a:off x="1374949" y="3880003"/>
            <a:ext cx="8271468" cy="2578577"/>
          </a:xfrm>
          <a:prstGeom prst="rect">
            <a:avLst/>
          </a:prstGeom>
        </p:spPr>
      </p:pic>
      <p:sp>
        <p:nvSpPr>
          <p:cNvPr id="3" name="Title 1">
            <a:extLst>
              <a:ext uri="{FF2B5EF4-FFF2-40B4-BE49-F238E27FC236}">
                <a16:creationId xmlns:a16="http://schemas.microsoft.com/office/drawing/2014/main" id="{B95D55F6-A388-DCA7-739E-B39D4DA92809}"/>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Quick test</a:t>
            </a:r>
          </a:p>
        </p:txBody>
      </p:sp>
    </p:spTree>
    <p:extLst>
      <p:ext uri="{BB962C8B-B14F-4D97-AF65-F5344CB8AC3E}">
        <p14:creationId xmlns:p14="http://schemas.microsoft.com/office/powerpoint/2010/main" val="2597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945" y="990752"/>
            <a:ext cx="11416146" cy="1569660"/>
          </a:xfrm>
          <a:prstGeom prst="rect">
            <a:avLst/>
          </a:prstGeom>
        </p:spPr>
        <p:txBody>
          <a:bodyPr wrap="square">
            <a:spAutoFit/>
          </a:bodyPr>
          <a:lstStyle/>
          <a:p>
            <a:r>
              <a:rPr lang="en-GB" sz="2400"/>
              <a:t>Once accelerated to the same KE, the ions enter a field-free region called the flight tube. </a:t>
            </a:r>
          </a:p>
          <a:p>
            <a:r>
              <a:rPr lang="en-GB" sz="2400"/>
              <a:t>This is the drift region and here the ions are separated based on their velocities. </a:t>
            </a:r>
          </a:p>
          <a:p>
            <a:r>
              <a:rPr lang="en-GB" sz="2400"/>
              <a:t>The lighter faster ions travel through the flight tube much more rapidly and arrive at the detector first.</a:t>
            </a:r>
          </a:p>
        </p:txBody>
      </p:sp>
      <p:pic>
        <p:nvPicPr>
          <p:cNvPr id="3" name="Picture 2"/>
          <p:cNvPicPr>
            <a:picLocks noChangeAspect="1"/>
          </p:cNvPicPr>
          <p:nvPr/>
        </p:nvPicPr>
        <p:blipFill>
          <a:blip r:embed="rId2" cstate="print"/>
          <a:stretch>
            <a:fillRect/>
          </a:stretch>
        </p:blipFill>
        <p:spPr>
          <a:xfrm>
            <a:off x="1329930" y="2560412"/>
            <a:ext cx="9532140" cy="4149284"/>
          </a:xfrm>
          <a:prstGeom prst="rect">
            <a:avLst/>
          </a:prstGeom>
        </p:spPr>
      </p:pic>
      <p:sp>
        <p:nvSpPr>
          <p:cNvPr id="4" name="Text Box 8">
            <a:extLst>
              <a:ext uri="{FF2B5EF4-FFF2-40B4-BE49-F238E27FC236}">
                <a16:creationId xmlns:a16="http://schemas.microsoft.com/office/drawing/2014/main" id="{6B45A502-5F4F-3CEC-5232-5BB6B70B1EBD}"/>
              </a:ext>
            </a:extLst>
          </p:cNvPr>
          <p:cNvSpPr txBox="1">
            <a:spLocks noChangeArrowheads="1"/>
          </p:cNvSpPr>
          <p:nvPr/>
        </p:nvSpPr>
        <p:spPr bwMode="auto">
          <a:xfrm>
            <a:off x="3025" y="3696"/>
            <a:ext cx="5904656" cy="769441"/>
          </a:xfrm>
          <a:prstGeom prst="rect">
            <a:avLst/>
          </a:prstGeom>
          <a:noFill/>
          <a:ln>
            <a:noFill/>
          </a:ln>
          <a:effec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GB" sz="4400" b="1">
                <a:solidFill>
                  <a:srgbClr val="70AD47"/>
                </a:solidFill>
                <a:latin typeface="Calibri"/>
                <a:cs typeface="Calibri"/>
              </a:rPr>
              <a:t>Stage 3 – FLIGHT TUBE</a:t>
            </a:r>
          </a:p>
        </p:txBody>
      </p:sp>
    </p:spTree>
    <p:extLst>
      <p:ext uri="{BB962C8B-B14F-4D97-AF65-F5344CB8AC3E}">
        <p14:creationId xmlns:p14="http://schemas.microsoft.com/office/powerpoint/2010/main" val="19254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ChangeArrowheads="1"/>
          </p:cNvSpPr>
          <p:nvPr/>
        </p:nvSpPr>
        <p:spPr bwMode="auto">
          <a:xfrm>
            <a:off x="1524001" y="-184666"/>
            <a:ext cx="184731" cy="369332"/>
          </a:xfrm>
          <a:prstGeom prst="rect">
            <a:avLst/>
          </a:prstGeom>
          <a:noFill/>
          <a:ln>
            <a:noFill/>
          </a:ln>
          <a:effectLst/>
          <a:extLst>
            <a:ext uri="{909E8E84-426E-40dd-AFC4-6F175D3DCCD1}">
              <a14:hiddenFill xmlns="" xmlns:a14="http://schemas.microsoft.com/office/drawing/2010/main">
                <a:solidFill>
                  <a:schemeClr val="accent1">
                    <a:alpha val="25098"/>
                  </a:scheme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 name="TextBox 5"/>
          <p:cNvSpPr txBox="1">
            <a:spLocks noChangeArrowheads="1"/>
          </p:cNvSpPr>
          <p:nvPr/>
        </p:nvSpPr>
        <p:spPr bwMode="auto">
          <a:xfrm>
            <a:off x="5807968" y="6581776"/>
            <a:ext cx="489178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latin typeface="Verdana" charset="0"/>
              </a:rPr>
              <a:t>© </a:t>
            </a:r>
            <a:r>
              <a:rPr lang="en-GB" sz="1200" err="1">
                <a:latin typeface="Verdana" charset="0"/>
              </a:rPr>
              <a:t>www.chemsheets.co.uk</a:t>
            </a:r>
            <a:r>
              <a:rPr lang="en-GB" sz="1200">
                <a:latin typeface="Verdana" charset="0"/>
              </a:rPr>
              <a:t>        AS 1011     15-July-2016</a:t>
            </a:r>
          </a:p>
        </p:txBody>
      </p:sp>
      <p:sp>
        <p:nvSpPr>
          <p:cNvPr id="8" name="Text Box 8"/>
          <p:cNvSpPr txBox="1">
            <a:spLocks noChangeArrowheads="1"/>
          </p:cNvSpPr>
          <p:nvPr/>
        </p:nvSpPr>
        <p:spPr bwMode="auto">
          <a:xfrm>
            <a:off x="4356" y="-379"/>
            <a:ext cx="6605058" cy="769441"/>
          </a:xfrm>
          <a:prstGeom prst="rect">
            <a:avLst/>
          </a:prstGeom>
          <a:noFill/>
          <a:ln>
            <a:noFill/>
          </a:ln>
          <a:effec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GB" sz="4400" b="1">
                <a:solidFill>
                  <a:srgbClr val="70AD47"/>
                </a:solidFill>
                <a:latin typeface="Calibri"/>
                <a:cs typeface="Calibri"/>
              </a:rPr>
              <a:t>Stage 4 – DETECTION</a:t>
            </a:r>
          </a:p>
        </p:txBody>
      </p:sp>
      <p:sp>
        <p:nvSpPr>
          <p:cNvPr id="6" name="Text Box 8"/>
          <p:cNvSpPr txBox="1">
            <a:spLocks noChangeArrowheads="1"/>
          </p:cNvSpPr>
          <p:nvPr/>
        </p:nvSpPr>
        <p:spPr bwMode="auto">
          <a:xfrm>
            <a:off x="116582" y="633242"/>
            <a:ext cx="11770617" cy="3400931"/>
          </a:xfrm>
          <a:prstGeom prst="rect">
            <a:avLst/>
          </a:prstGeom>
          <a:noFill/>
          <a:ln>
            <a:noFill/>
          </a:ln>
          <a:effectLst/>
          <a:extLst>
            <a:ext uri="{909E8E84-426E-40dd-AFC4-6F175D3DCCD1}">
              <a14:hiddenFill xmlns="" xmlns:a14="http://schemas.microsoft.com/office/drawing/2010/main">
                <a:solidFill>
                  <a:schemeClr val="accent1">
                    <a:alpha val="25098"/>
                  </a:scheme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endParaRPr lang="en-GB" sz="1500" b="1">
              <a:latin typeface="Tahoma" charset="0"/>
            </a:endParaRPr>
          </a:p>
          <a:p>
            <a:pPr marL="273050" indent="-273050">
              <a:lnSpc>
                <a:spcPct val="150000"/>
              </a:lnSpc>
              <a:buFont typeface="Arial"/>
              <a:buChar char="•"/>
            </a:pPr>
            <a:r>
              <a:rPr lang="en-GB" sz="2800">
                <a:latin typeface="Tahoma"/>
                <a:cs typeface="Tahoma"/>
              </a:rPr>
              <a:t>Detector records the flight times of the ions striking it.</a:t>
            </a:r>
          </a:p>
          <a:p>
            <a:pPr marL="273050" indent="-273050">
              <a:lnSpc>
                <a:spcPct val="150000"/>
              </a:lnSpc>
              <a:buFont typeface="Arial"/>
              <a:buChar char="•"/>
            </a:pPr>
            <a:r>
              <a:rPr lang="en-GB" sz="2800">
                <a:latin typeface="Tahoma"/>
                <a:cs typeface="Tahoma"/>
              </a:rPr>
              <a:t>The +</a:t>
            </a:r>
            <a:r>
              <a:rPr lang="en-GB" sz="2800" err="1">
                <a:latin typeface="Tahoma"/>
                <a:cs typeface="Tahoma"/>
              </a:rPr>
              <a:t>ve</a:t>
            </a:r>
            <a:r>
              <a:rPr lang="en-GB" sz="2800">
                <a:latin typeface="Tahoma"/>
                <a:cs typeface="Tahoma"/>
              </a:rPr>
              <a:t> ions hit a –</a:t>
            </a:r>
            <a:r>
              <a:rPr lang="en-GB" sz="2800" err="1">
                <a:latin typeface="Tahoma"/>
                <a:cs typeface="Tahoma"/>
              </a:rPr>
              <a:t>ve</a:t>
            </a:r>
            <a:r>
              <a:rPr lang="en-GB" sz="2800">
                <a:latin typeface="Tahoma"/>
                <a:cs typeface="Tahoma"/>
              </a:rPr>
              <a:t> detector plate where they gain electrons and produce an electric current</a:t>
            </a:r>
            <a:endParaRPr lang="en-GB" sz="1000">
              <a:latin typeface="Tahoma"/>
              <a:cs typeface="Tahoma"/>
            </a:endParaRPr>
          </a:p>
          <a:p>
            <a:pPr marL="273050" indent="-273050">
              <a:lnSpc>
                <a:spcPct val="150000"/>
              </a:lnSpc>
              <a:buFont typeface="Arial"/>
              <a:buChar char="•"/>
            </a:pPr>
            <a:r>
              <a:rPr lang="en-GB" sz="2800">
                <a:latin typeface="Tahoma"/>
                <a:cs typeface="Tahoma"/>
              </a:rPr>
              <a:t>size of current proportional to number of ions (abundance)</a:t>
            </a:r>
          </a:p>
          <a:p>
            <a:pPr eaLnBrk="1" hangingPunct="1"/>
            <a:endParaRPr lang="en-GB" sz="3200" b="1">
              <a:latin typeface="Tahoma" charset="0"/>
            </a:endParaRPr>
          </a:p>
        </p:txBody>
      </p:sp>
      <p:pic>
        <p:nvPicPr>
          <p:cNvPr id="7" name="Picture 4" descr="det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812" y="3627897"/>
            <a:ext cx="5899150" cy="323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74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ChangeArrowheads="1"/>
          </p:cNvSpPr>
          <p:nvPr/>
        </p:nvSpPr>
        <p:spPr bwMode="auto">
          <a:xfrm>
            <a:off x="1524001" y="-184666"/>
            <a:ext cx="184731" cy="369332"/>
          </a:xfrm>
          <a:prstGeom prst="rect">
            <a:avLst/>
          </a:prstGeom>
          <a:noFill/>
          <a:ln>
            <a:noFill/>
          </a:ln>
          <a:effectLst/>
          <a:extLst>
            <a:ext uri="{909E8E84-426E-40dd-AFC4-6F175D3DCCD1}">
              <a14:hiddenFill xmlns="" xmlns:a14="http://schemas.microsoft.com/office/drawing/2010/main">
                <a:solidFill>
                  <a:schemeClr val="accent1">
                    <a:alpha val="25098"/>
                  </a:scheme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8" name="Text Box 8"/>
          <p:cNvSpPr txBox="1">
            <a:spLocks noChangeArrowheads="1"/>
          </p:cNvSpPr>
          <p:nvPr/>
        </p:nvSpPr>
        <p:spPr bwMode="auto">
          <a:xfrm>
            <a:off x="4356" y="-379"/>
            <a:ext cx="7800016" cy="769441"/>
          </a:xfrm>
          <a:prstGeom prst="rect">
            <a:avLst/>
          </a:prstGeom>
          <a:noFill/>
          <a:ln>
            <a:noFill/>
          </a:ln>
          <a:effec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GB" sz="4400" b="1">
                <a:solidFill>
                  <a:srgbClr val="70AD47"/>
                </a:solidFill>
                <a:latin typeface="Calibri"/>
                <a:cs typeface="Calibri"/>
              </a:rPr>
              <a:t>Stage 5 – DATA ANALYSIS</a:t>
            </a:r>
          </a:p>
        </p:txBody>
      </p:sp>
      <p:sp>
        <p:nvSpPr>
          <p:cNvPr id="4" name="TextBox 3">
            <a:extLst>
              <a:ext uri="{FF2B5EF4-FFF2-40B4-BE49-F238E27FC236}">
                <a16:creationId xmlns:a16="http://schemas.microsoft.com/office/drawing/2014/main" id="{969F60A4-C34E-0520-CA8D-9CBDBCF60BC6}"/>
              </a:ext>
            </a:extLst>
          </p:cNvPr>
          <p:cNvSpPr txBox="1"/>
          <p:nvPr/>
        </p:nvSpPr>
        <p:spPr>
          <a:xfrm>
            <a:off x="611731" y="1166744"/>
            <a:ext cx="11441723" cy="2677656"/>
          </a:xfrm>
          <a:prstGeom prst="rect">
            <a:avLst/>
          </a:prstGeom>
          <a:noFill/>
        </p:spPr>
        <p:txBody>
          <a:bodyPr wrap="square">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The flight times are analysed and recorded as a mass spectrum by a data analyser</a:t>
            </a:r>
          </a:p>
          <a:p>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226695" indent="-226695"/>
            <a:r>
              <a:rPr lang="en-GB" sz="2400" dirty="0">
                <a:latin typeface="Calibri" panose="020F0502020204030204" pitchFamily="34" charset="0"/>
                <a:ea typeface="Calibri" panose="020F0502020204030204" pitchFamily="34" charset="0"/>
                <a:cs typeface="Times New Roman" panose="02020603050405020304" pitchFamily="18" charset="0"/>
              </a:rPr>
              <a:t>These are plotted as relative abundance against mass to charge ratio (m/z)</a:t>
            </a:r>
          </a:p>
          <a:p>
            <a:pPr marL="226695" indent="-226695"/>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226695" indent="-226695"/>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226695" indent="-226695"/>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226695" indent="-226695"/>
            <a:r>
              <a:rPr lang="en-GB" sz="2400" dirty="0">
                <a:latin typeface="Calibri" panose="020F0502020204030204" pitchFamily="34" charset="0"/>
                <a:ea typeface="Calibri" panose="020F0502020204030204" pitchFamily="34" charset="0"/>
                <a:cs typeface="Times New Roman" panose="02020603050405020304" pitchFamily="18" charset="0"/>
              </a:rPr>
              <a:t>e.g. Magnesium </a:t>
            </a:r>
          </a:p>
        </p:txBody>
      </p:sp>
      <p:pic>
        <p:nvPicPr>
          <p:cNvPr id="1026" name="Picture 2" descr="Course: Chemistry, Topic: UNIT 1 : STRUCTURE OF AN ATOM AND MASS SPECTRUM">
            <a:extLst>
              <a:ext uri="{FF2B5EF4-FFF2-40B4-BE49-F238E27FC236}">
                <a16:creationId xmlns:a16="http://schemas.microsoft.com/office/drawing/2014/main" id="{1372B3A9-6B6D-72C2-DDF2-F250C4010A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0"/>
          <a:stretch/>
        </p:blipFill>
        <p:spPr bwMode="auto">
          <a:xfrm>
            <a:off x="3606799" y="2688803"/>
            <a:ext cx="5410201" cy="412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75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0A7C8ED5-7F00-E6EC-A90D-8F73BEE8D555}"/>
              </a:ext>
            </a:extLst>
          </p:cNvPr>
          <p:cNvPicPr>
            <a:picLocks noChangeAspect="1"/>
          </p:cNvPicPr>
          <p:nvPr/>
        </p:nvPicPr>
        <p:blipFill rotWithShape="1">
          <a:blip r:embed="rId2"/>
          <a:srcRect l="44649" t="36175" r="17322" b="47012"/>
          <a:stretch/>
        </p:blipFill>
        <p:spPr>
          <a:xfrm>
            <a:off x="2802170" y="831271"/>
            <a:ext cx="7464567" cy="2062599"/>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5E5CC819-7876-B10A-5586-F0C0D1B3CD02}"/>
              </a:ext>
            </a:extLst>
          </p:cNvPr>
          <p:cNvPicPr>
            <a:picLocks noChangeAspect="1"/>
          </p:cNvPicPr>
          <p:nvPr/>
        </p:nvPicPr>
        <p:blipFill rotWithShape="1">
          <a:blip r:embed="rId3"/>
          <a:srcRect l="32717" t="48700" r="8235" b="36592"/>
          <a:stretch/>
        </p:blipFill>
        <p:spPr>
          <a:xfrm>
            <a:off x="1406284" y="3796145"/>
            <a:ext cx="10303108" cy="1604029"/>
          </a:xfrm>
          <a:prstGeom prst="rect">
            <a:avLst/>
          </a:prstGeom>
        </p:spPr>
      </p:pic>
      <p:sp>
        <p:nvSpPr>
          <p:cNvPr id="5" name="Title 1">
            <a:extLst>
              <a:ext uri="{FF2B5EF4-FFF2-40B4-BE49-F238E27FC236}">
                <a16:creationId xmlns:a16="http://schemas.microsoft.com/office/drawing/2014/main" id="{223A3D63-A43F-79E1-2D0D-ED97D2942DBE}"/>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Quick test</a:t>
            </a:r>
          </a:p>
        </p:txBody>
      </p:sp>
    </p:spTree>
    <p:extLst>
      <p:ext uri="{BB962C8B-B14F-4D97-AF65-F5344CB8AC3E}">
        <p14:creationId xmlns:p14="http://schemas.microsoft.com/office/powerpoint/2010/main" val="379743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6"/>
          <p:cNvSpPr txBox="1">
            <a:spLocks noChangeArrowheads="1"/>
          </p:cNvSpPr>
          <p:nvPr/>
        </p:nvSpPr>
        <p:spPr bwMode="auto">
          <a:xfrm>
            <a:off x="956032" y="4016287"/>
            <a:ext cx="11235967" cy="2780248"/>
          </a:xfrm>
          <a:prstGeom prst="rect">
            <a:avLst/>
          </a:prstGeom>
          <a:noFill/>
          <a:ln w="9525">
            <a:noFill/>
            <a:miter lim="800000"/>
            <a:headEnd/>
            <a:tailEnd/>
          </a:ln>
        </p:spPr>
        <p:txBody>
          <a:bodyPr wrap="square">
            <a:spAutoFit/>
          </a:bodyPr>
          <a:lstStyle/>
          <a:p>
            <a:pPr algn="l">
              <a:spcBef>
                <a:spcPct val="50000"/>
              </a:spcBef>
            </a:pPr>
            <a:r>
              <a:rPr lang="en-GB" sz="2400" dirty="0"/>
              <a:t>Francis Aston (Nobel Prize, 1922) demonstrated that naturally occurring neon consisted of three isotopes ... </a:t>
            </a:r>
            <a:r>
              <a:rPr lang="en-GB" sz="2400" baseline="30000" dirty="0"/>
              <a:t>20</a:t>
            </a:r>
            <a:r>
              <a:rPr lang="en-GB" sz="2400" dirty="0"/>
              <a:t>Ne,  </a:t>
            </a:r>
            <a:r>
              <a:rPr lang="en-GB" sz="2400" baseline="30000" dirty="0"/>
              <a:t>21</a:t>
            </a:r>
            <a:r>
              <a:rPr lang="en-GB" sz="2400" dirty="0"/>
              <a:t>Ne and  </a:t>
            </a:r>
            <a:r>
              <a:rPr lang="en-GB" sz="2400" baseline="30000" dirty="0"/>
              <a:t>22</a:t>
            </a:r>
            <a:r>
              <a:rPr lang="en-GB" sz="2400" dirty="0"/>
              <a:t>Ne.</a:t>
            </a:r>
          </a:p>
          <a:p>
            <a:pPr>
              <a:spcAft>
                <a:spcPts val="200"/>
              </a:spcAft>
            </a:pPr>
            <a:endParaRPr lang="en-GB" sz="2400" dirty="0"/>
          </a:p>
          <a:p>
            <a:pPr>
              <a:spcAft>
                <a:spcPts val="200"/>
              </a:spcAft>
              <a:buFontTx/>
              <a:buChar char="•"/>
            </a:pPr>
            <a:r>
              <a:rPr lang="en-GB" sz="2400" dirty="0"/>
              <a:t> </a:t>
            </a:r>
            <a:r>
              <a:rPr lang="en-GB" sz="2400" dirty="0">
                <a:solidFill>
                  <a:srgbClr val="0000FF"/>
                </a:solidFill>
              </a:rPr>
              <a:t>positions</a:t>
            </a:r>
            <a:r>
              <a:rPr lang="en-GB" sz="2400" dirty="0"/>
              <a:t> of the peaks gives </a:t>
            </a:r>
            <a:r>
              <a:rPr lang="en-GB" sz="2400" dirty="0">
                <a:solidFill>
                  <a:srgbClr val="0000FF"/>
                </a:solidFill>
              </a:rPr>
              <a:t>atomic mass</a:t>
            </a:r>
          </a:p>
          <a:p>
            <a:pPr>
              <a:spcAft>
                <a:spcPts val="200"/>
              </a:spcAft>
              <a:buFontTx/>
              <a:buChar char="•"/>
            </a:pPr>
            <a:r>
              <a:rPr lang="en-GB" sz="2400" dirty="0"/>
              <a:t> </a:t>
            </a:r>
            <a:r>
              <a:rPr lang="en-GB" sz="2400" dirty="0">
                <a:solidFill>
                  <a:srgbClr val="006600"/>
                </a:solidFill>
              </a:rPr>
              <a:t>peak intensity </a:t>
            </a:r>
            <a:r>
              <a:rPr lang="en-GB" sz="2400" dirty="0"/>
              <a:t>gives the </a:t>
            </a:r>
            <a:r>
              <a:rPr lang="en-GB" sz="2400" dirty="0">
                <a:solidFill>
                  <a:srgbClr val="006600"/>
                </a:solidFill>
              </a:rPr>
              <a:t>relative abundance </a:t>
            </a:r>
          </a:p>
          <a:p>
            <a:pPr>
              <a:spcAft>
                <a:spcPts val="200"/>
              </a:spcAft>
              <a:buFontTx/>
              <a:buChar char="•"/>
            </a:pPr>
            <a:r>
              <a:rPr lang="en-GB" sz="2400" dirty="0"/>
              <a:t> highest abundance is usually scaled to 100% and other values are adjusted accordingly</a:t>
            </a:r>
          </a:p>
          <a:p>
            <a:pPr>
              <a:spcAft>
                <a:spcPts val="200"/>
              </a:spcAft>
            </a:pPr>
            <a:endParaRPr lang="en-US" sz="2400" dirty="0"/>
          </a:p>
        </p:txBody>
      </p:sp>
      <p:grpSp>
        <p:nvGrpSpPr>
          <p:cNvPr id="2" name="Group 23"/>
          <p:cNvGrpSpPr>
            <a:grpSpLocks/>
          </p:cNvGrpSpPr>
          <p:nvPr/>
        </p:nvGrpSpPr>
        <p:grpSpPr bwMode="auto">
          <a:xfrm>
            <a:off x="1752708" y="945256"/>
            <a:ext cx="4241800" cy="2846388"/>
            <a:chOff x="1681" y="612"/>
            <a:chExt cx="2672" cy="1793"/>
          </a:xfrm>
        </p:grpSpPr>
        <p:sp>
          <p:nvSpPr>
            <p:cNvPr id="15370" name="Line 7"/>
            <p:cNvSpPr>
              <a:spLocks noChangeShapeType="1"/>
            </p:cNvSpPr>
            <p:nvPr/>
          </p:nvSpPr>
          <p:spPr bwMode="auto">
            <a:xfrm flipH="1">
              <a:off x="2968" y="1496"/>
              <a:ext cx="288" cy="536"/>
            </a:xfrm>
            <a:prstGeom prst="line">
              <a:avLst/>
            </a:prstGeom>
            <a:noFill/>
            <a:ln w="9525">
              <a:solidFill>
                <a:schemeClr val="tx1"/>
              </a:solidFill>
              <a:round/>
              <a:headEnd/>
              <a:tailEnd type="triangle" w="med" len="med"/>
            </a:ln>
          </p:spPr>
          <p:txBody>
            <a:bodyPr wrap="none" anchor="ctr"/>
            <a:lstStyle/>
            <a:p>
              <a:endParaRPr lang="en-GB"/>
            </a:p>
          </p:txBody>
        </p:sp>
        <p:grpSp>
          <p:nvGrpSpPr>
            <p:cNvPr id="3" name="Group 18"/>
            <p:cNvGrpSpPr>
              <a:grpSpLocks/>
            </p:cNvGrpSpPr>
            <p:nvPr/>
          </p:nvGrpSpPr>
          <p:grpSpPr bwMode="auto">
            <a:xfrm>
              <a:off x="1681" y="780"/>
              <a:ext cx="2582" cy="1625"/>
              <a:chOff x="1561" y="812"/>
              <a:chExt cx="2582" cy="1625"/>
            </a:xfrm>
          </p:grpSpPr>
          <p:pic>
            <p:nvPicPr>
              <p:cNvPr id="15375" name="Picture 15" descr="nems"/>
              <p:cNvPicPr>
                <a:picLocks noChangeAspect="1" noChangeArrowheads="1"/>
              </p:cNvPicPr>
              <p:nvPr/>
            </p:nvPicPr>
            <p:blipFill>
              <a:blip r:embed="rId2" cstate="print"/>
              <a:srcRect/>
              <a:stretch>
                <a:fillRect/>
              </a:stretch>
            </p:blipFill>
            <p:spPr bwMode="auto">
              <a:xfrm>
                <a:off x="1561" y="812"/>
                <a:ext cx="2582" cy="1484"/>
              </a:xfrm>
              <a:prstGeom prst="rect">
                <a:avLst/>
              </a:prstGeom>
              <a:noFill/>
              <a:ln w="9525">
                <a:noFill/>
                <a:miter lim="800000"/>
                <a:headEnd/>
                <a:tailEnd/>
              </a:ln>
            </p:spPr>
          </p:pic>
          <p:sp>
            <p:nvSpPr>
              <p:cNvPr id="15376" name="Text Box 17"/>
              <p:cNvSpPr txBox="1">
                <a:spLocks noChangeArrowheads="1"/>
              </p:cNvSpPr>
              <p:nvPr/>
            </p:nvSpPr>
            <p:spPr bwMode="auto">
              <a:xfrm>
                <a:off x="1824" y="2264"/>
                <a:ext cx="2080" cy="173"/>
              </a:xfrm>
              <a:prstGeom prst="rect">
                <a:avLst/>
              </a:prstGeom>
              <a:noFill/>
              <a:ln w="9525">
                <a:noFill/>
                <a:miter lim="800000"/>
                <a:headEnd/>
                <a:tailEnd/>
              </a:ln>
            </p:spPr>
            <p:txBody>
              <a:bodyPr>
                <a:spAutoFit/>
              </a:bodyPr>
              <a:lstStyle/>
              <a:p>
                <a:pPr algn="l">
                  <a:spcBef>
                    <a:spcPct val="50000"/>
                  </a:spcBef>
                </a:pPr>
                <a:r>
                  <a:rPr lang="en-US" sz="1200" b="1" dirty="0"/>
                  <a:t>19                20                21                22              23</a:t>
                </a:r>
              </a:p>
            </p:txBody>
          </p:sp>
        </p:grpSp>
        <p:sp>
          <p:nvSpPr>
            <p:cNvPr id="15372" name="Text Box 20"/>
            <p:cNvSpPr txBox="1">
              <a:spLocks noChangeArrowheads="1"/>
            </p:cNvSpPr>
            <p:nvPr/>
          </p:nvSpPr>
          <p:spPr bwMode="auto">
            <a:xfrm>
              <a:off x="2121" y="612"/>
              <a:ext cx="1288" cy="212"/>
            </a:xfrm>
            <a:prstGeom prst="rect">
              <a:avLst/>
            </a:prstGeom>
            <a:noFill/>
            <a:ln w="9525">
              <a:noFill/>
              <a:miter lim="800000"/>
              <a:headEnd/>
              <a:tailEnd/>
            </a:ln>
          </p:spPr>
          <p:txBody>
            <a:bodyPr>
              <a:spAutoFit/>
            </a:bodyPr>
            <a:lstStyle/>
            <a:p>
              <a:pPr algn="l">
                <a:spcBef>
                  <a:spcPct val="50000"/>
                </a:spcBef>
              </a:pPr>
              <a:r>
                <a:rPr lang="en-US" sz="1600" b="1" baseline="30000" dirty="0"/>
                <a:t>20</a:t>
              </a:r>
              <a:r>
                <a:rPr lang="en-US" sz="1600" b="1" dirty="0"/>
                <a:t>Ne  90.92%</a:t>
              </a:r>
            </a:p>
          </p:txBody>
        </p:sp>
        <p:sp>
          <p:nvSpPr>
            <p:cNvPr id="15373" name="Text Box 21"/>
            <p:cNvSpPr txBox="1">
              <a:spLocks noChangeArrowheads="1"/>
            </p:cNvSpPr>
            <p:nvPr/>
          </p:nvSpPr>
          <p:spPr bwMode="auto">
            <a:xfrm>
              <a:off x="2878" y="1290"/>
              <a:ext cx="1232" cy="212"/>
            </a:xfrm>
            <a:prstGeom prst="rect">
              <a:avLst/>
            </a:prstGeom>
            <a:noFill/>
            <a:ln w="9525">
              <a:noFill/>
              <a:miter lim="800000"/>
              <a:headEnd/>
              <a:tailEnd/>
            </a:ln>
          </p:spPr>
          <p:txBody>
            <a:bodyPr>
              <a:spAutoFit/>
            </a:bodyPr>
            <a:lstStyle/>
            <a:p>
              <a:pPr algn="l">
                <a:spcBef>
                  <a:spcPct val="50000"/>
                </a:spcBef>
              </a:pPr>
              <a:r>
                <a:rPr lang="en-US" sz="1600" b="1" baseline="30000" dirty="0"/>
                <a:t>21</a:t>
              </a:r>
              <a:r>
                <a:rPr lang="en-US" sz="1600" b="1" dirty="0"/>
                <a:t>Ne  0.26%</a:t>
              </a:r>
            </a:p>
          </p:txBody>
        </p:sp>
        <p:sp>
          <p:nvSpPr>
            <p:cNvPr id="15374" name="Text Box 22"/>
            <p:cNvSpPr txBox="1">
              <a:spLocks noChangeArrowheads="1"/>
            </p:cNvSpPr>
            <p:nvPr/>
          </p:nvSpPr>
          <p:spPr bwMode="auto">
            <a:xfrm>
              <a:off x="3073" y="1750"/>
              <a:ext cx="1280" cy="212"/>
            </a:xfrm>
            <a:prstGeom prst="rect">
              <a:avLst/>
            </a:prstGeom>
            <a:noFill/>
            <a:ln w="9525">
              <a:noFill/>
              <a:miter lim="800000"/>
              <a:headEnd/>
              <a:tailEnd/>
            </a:ln>
          </p:spPr>
          <p:txBody>
            <a:bodyPr>
              <a:spAutoFit/>
            </a:bodyPr>
            <a:lstStyle/>
            <a:p>
              <a:pPr algn="l">
                <a:spcBef>
                  <a:spcPct val="50000"/>
                </a:spcBef>
              </a:pPr>
              <a:r>
                <a:rPr lang="en-US" sz="1600" b="1" baseline="30000" dirty="0"/>
                <a:t>22</a:t>
              </a:r>
              <a:r>
                <a:rPr lang="en-US" sz="1600" b="1" dirty="0"/>
                <a:t>Ne  8.82%</a:t>
              </a:r>
            </a:p>
          </p:txBody>
        </p:sp>
      </p:grpSp>
      <p:sp>
        <p:nvSpPr>
          <p:cNvPr id="151576" name="Text Box 24"/>
          <p:cNvSpPr txBox="1">
            <a:spLocks noChangeArrowheads="1"/>
          </p:cNvSpPr>
          <p:nvPr/>
        </p:nvSpPr>
        <p:spPr bwMode="auto">
          <a:xfrm>
            <a:off x="0" y="2947"/>
            <a:ext cx="9144000" cy="769441"/>
          </a:xfrm>
          <a:prstGeom prst="rect">
            <a:avLst/>
          </a:prstGeom>
          <a:noFill/>
          <a:ln w="9525">
            <a:noFill/>
            <a:miter lim="800000"/>
            <a:headEnd/>
            <a:tailEnd/>
          </a:ln>
          <a:effectLst/>
        </p:spPr>
        <p:txBody>
          <a:bodyPr wrap="square" lIns="91440" tIns="45720" rIns="91440" bIns="45720" anchor="t">
            <a:spAutoFit/>
          </a:bodyPr>
          <a:lstStyle/>
          <a:p>
            <a:pPr>
              <a:spcBef>
                <a:spcPct val="50000"/>
              </a:spcBef>
              <a:defRPr/>
            </a:pPr>
            <a:r>
              <a:rPr lang="en-US" sz="4400" b="1" dirty="0">
                <a:solidFill>
                  <a:srgbClr val="70AD47"/>
                </a:solidFill>
              </a:rPr>
              <a:t>An early mass spectrum of neon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3663"/>
            <a:ext cx="11353800" cy="1325563"/>
          </a:xfrm>
        </p:spPr>
        <p:txBody>
          <a:bodyPr/>
          <a:lstStyle/>
          <a:p>
            <a:r>
              <a:rPr lang="en-US" b="1">
                <a:solidFill>
                  <a:schemeClr val="accent6"/>
                </a:solidFill>
              </a:rPr>
              <a:t>3.1.1.1 Fundamental particles </a:t>
            </a:r>
          </a:p>
        </p:txBody>
      </p:sp>
      <p:pic>
        <p:nvPicPr>
          <p:cNvPr id="3" name="Picture 2" descr="A white background with black text&#10;&#10;Description automatically generated">
            <a:extLst>
              <a:ext uri="{FF2B5EF4-FFF2-40B4-BE49-F238E27FC236}">
                <a16:creationId xmlns:a16="http://schemas.microsoft.com/office/drawing/2014/main" id="{4B72A58A-BB07-FC5F-1D84-334EB1358341}"/>
              </a:ext>
            </a:extLst>
          </p:cNvPr>
          <p:cNvPicPr>
            <a:picLocks noChangeAspect="1"/>
          </p:cNvPicPr>
          <p:nvPr/>
        </p:nvPicPr>
        <p:blipFill>
          <a:blip r:embed="rId2"/>
          <a:stretch>
            <a:fillRect/>
          </a:stretch>
        </p:blipFill>
        <p:spPr>
          <a:xfrm>
            <a:off x="2693133" y="2308348"/>
            <a:ext cx="7059734" cy="2231536"/>
          </a:xfrm>
          <a:prstGeom prst="rect">
            <a:avLst/>
          </a:prstGeom>
        </p:spPr>
      </p:pic>
    </p:spTree>
    <p:extLst>
      <p:ext uri="{BB962C8B-B14F-4D97-AF65-F5344CB8AC3E}">
        <p14:creationId xmlns:p14="http://schemas.microsoft.com/office/powerpoint/2010/main" val="3756593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026"/>
          <p:cNvSpPr txBox="1">
            <a:spLocks noChangeArrowheads="1"/>
          </p:cNvSpPr>
          <p:nvPr/>
        </p:nvSpPr>
        <p:spPr bwMode="auto">
          <a:xfrm>
            <a:off x="0" y="953434"/>
            <a:ext cx="12192000" cy="5781070"/>
          </a:xfrm>
          <a:prstGeom prst="rect">
            <a:avLst/>
          </a:prstGeom>
          <a:noFill/>
          <a:ln w="9525">
            <a:noFill/>
            <a:miter lim="800000"/>
            <a:headEnd/>
            <a:tailEnd/>
          </a:ln>
        </p:spPr>
        <p:txBody>
          <a:bodyPr wrap="square">
            <a:spAutoFit/>
          </a:bodyPr>
          <a:lstStyle/>
          <a:p>
            <a:pPr>
              <a:spcAft>
                <a:spcPts val="200"/>
              </a:spcAft>
            </a:pPr>
            <a:r>
              <a:rPr lang="en-GB" sz="2400" b="1" dirty="0"/>
              <a:t>Calculate the average relative atomic mass of neon using data below;</a:t>
            </a:r>
            <a:endParaRPr lang="en-GB" sz="2400" dirty="0"/>
          </a:p>
          <a:p>
            <a:pPr>
              <a:spcAft>
                <a:spcPts val="200"/>
              </a:spcAft>
            </a:pPr>
            <a:endParaRPr lang="en-GB" sz="2400" dirty="0"/>
          </a:p>
          <a:p>
            <a:pPr>
              <a:spcAft>
                <a:spcPts val="200"/>
              </a:spcAft>
            </a:pPr>
            <a:r>
              <a:rPr lang="en-GB" sz="2400" b="1" dirty="0"/>
              <a:t>Out of every 100 atoms...       90.92  are  </a:t>
            </a:r>
            <a:r>
              <a:rPr lang="en-GB" sz="2400" b="1" baseline="30000" dirty="0"/>
              <a:t>20</a:t>
            </a:r>
            <a:r>
              <a:rPr lang="en-GB" sz="2400" b="1" dirty="0"/>
              <a:t>Ne ,   0.26  are  </a:t>
            </a:r>
            <a:r>
              <a:rPr lang="en-GB" sz="2400" b="1" baseline="30000" dirty="0"/>
              <a:t>21</a:t>
            </a:r>
            <a:r>
              <a:rPr lang="en-GB" sz="2400" b="1" dirty="0"/>
              <a:t>Ne   and   8.82  are  </a:t>
            </a:r>
            <a:r>
              <a:rPr lang="en-GB" sz="2400" b="1" baseline="30000" dirty="0"/>
              <a:t>22</a:t>
            </a:r>
            <a:r>
              <a:rPr lang="en-GB" sz="2400" b="1" dirty="0"/>
              <a:t>Ne</a:t>
            </a:r>
          </a:p>
          <a:p>
            <a:pPr>
              <a:spcAft>
                <a:spcPts val="200"/>
              </a:spcAft>
            </a:pPr>
            <a:r>
              <a:rPr lang="en-GB" sz="2400" b="1" dirty="0"/>
              <a:t>				</a:t>
            </a:r>
          </a:p>
          <a:p>
            <a:pPr>
              <a:spcAft>
                <a:spcPts val="200"/>
              </a:spcAft>
            </a:pPr>
            <a:r>
              <a:rPr lang="en-GB" sz="2400" b="1" dirty="0"/>
              <a:t>Average  =</a:t>
            </a:r>
            <a:r>
              <a:rPr lang="en-GB" sz="2400" dirty="0"/>
              <a:t>      </a:t>
            </a:r>
            <a:r>
              <a:rPr lang="en-GB" sz="2400" b="1" dirty="0"/>
              <a:t>(90.92 x 20)  +  (0.26 x 21)   +  (8.82 x 22)   =  20.179</a:t>
            </a:r>
            <a:r>
              <a:rPr lang="en-GB" sz="2400" dirty="0"/>
              <a:t> 	</a:t>
            </a:r>
          </a:p>
          <a:p>
            <a:pPr>
              <a:lnSpc>
                <a:spcPct val="150000"/>
              </a:lnSpc>
              <a:spcAft>
                <a:spcPts val="200"/>
              </a:spcAft>
            </a:pPr>
            <a:r>
              <a:rPr lang="en-GB" sz="2400" dirty="0"/>
              <a:t>	          		    </a:t>
            </a:r>
            <a:r>
              <a:rPr lang="en-GB" sz="2400" b="1" dirty="0"/>
              <a:t>100</a:t>
            </a:r>
            <a:r>
              <a:rPr lang="en-GB" sz="2400" dirty="0"/>
              <a:t>	</a:t>
            </a:r>
          </a:p>
          <a:p>
            <a:pPr>
              <a:spcAft>
                <a:spcPts val="200"/>
              </a:spcAft>
            </a:pPr>
            <a:endParaRPr lang="en-GB" sz="2400" dirty="0"/>
          </a:p>
          <a:p>
            <a:pPr>
              <a:spcAft>
                <a:spcPts val="200"/>
              </a:spcAft>
            </a:pPr>
            <a:endParaRPr lang="en-GB" sz="2400" dirty="0"/>
          </a:p>
          <a:p>
            <a:pPr>
              <a:spcAft>
                <a:spcPts val="200"/>
              </a:spcAft>
            </a:pPr>
            <a:r>
              <a:rPr lang="en-GB" sz="2400" b="1" dirty="0"/>
              <a:t>In calculations of this type... 	</a:t>
            </a:r>
          </a:p>
          <a:p>
            <a:pPr>
              <a:spcAft>
                <a:spcPts val="200"/>
              </a:spcAft>
            </a:pPr>
            <a:r>
              <a:rPr lang="en-GB" sz="2400" b="1" dirty="0"/>
              <a:t>				multiply each relative mass by its abundance</a:t>
            </a:r>
          </a:p>
          <a:p>
            <a:pPr>
              <a:spcAft>
                <a:spcPts val="200"/>
              </a:spcAft>
            </a:pPr>
            <a:r>
              <a:rPr lang="en-GB" sz="2400" b="1" dirty="0"/>
              <a:t> 				add up the total of these values</a:t>
            </a:r>
          </a:p>
          <a:p>
            <a:pPr>
              <a:spcAft>
                <a:spcPts val="200"/>
              </a:spcAft>
            </a:pPr>
            <a:r>
              <a:rPr lang="en-GB" sz="2400" b="1" dirty="0"/>
              <a:t>				divide the result by the sum of the abundances</a:t>
            </a:r>
          </a:p>
          <a:p>
            <a:pPr>
              <a:spcAft>
                <a:spcPts val="200"/>
              </a:spcAft>
            </a:pPr>
            <a:r>
              <a:rPr lang="en-GB" sz="2400" dirty="0"/>
              <a:t>	</a:t>
            </a:r>
          </a:p>
          <a:p>
            <a:pPr>
              <a:spcAft>
                <a:spcPts val="200"/>
              </a:spcAft>
            </a:pPr>
            <a:endParaRPr lang="en-US" sz="2400" dirty="0"/>
          </a:p>
        </p:txBody>
      </p:sp>
      <p:sp>
        <p:nvSpPr>
          <p:cNvPr id="16387" name="Line 1027"/>
          <p:cNvSpPr>
            <a:spLocks noChangeShapeType="1"/>
          </p:cNvSpPr>
          <p:nvPr/>
        </p:nvSpPr>
        <p:spPr bwMode="auto">
          <a:xfrm flipV="1">
            <a:off x="1758909" y="3006377"/>
            <a:ext cx="5129571" cy="0"/>
          </a:xfrm>
          <a:prstGeom prst="line">
            <a:avLst/>
          </a:prstGeom>
          <a:noFill/>
          <a:ln w="28575">
            <a:solidFill>
              <a:schemeClr val="accent2"/>
            </a:solidFill>
            <a:round/>
            <a:headEnd/>
            <a:tailEnd/>
          </a:ln>
        </p:spPr>
        <p:txBody>
          <a:bodyPr wrap="none" anchor="ctr"/>
          <a:lstStyle/>
          <a:p>
            <a:endParaRPr lang="en-GB"/>
          </a:p>
        </p:txBody>
      </p:sp>
      <p:sp>
        <p:nvSpPr>
          <p:cNvPr id="160773" name="Text Box 1029"/>
          <p:cNvSpPr txBox="1">
            <a:spLocks noChangeArrowheads="1"/>
          </p:cNvSpPr>
          <p:nvPr/>
        </p:nvSpPr>
        <p:spPr bwMode="auto">
          <a:xfrm>
            <a:off x="0" y="0"/>
            <a:ext cx="9144000" cy="769441"/>
          </a:xfrm>
          <a:prstGeom prst="rect">
            <a:avLst/>
          </a:prstGeom>
          <a:noFill/>
          <a:ln w="9525">
            <a:noFill/>
            <a:miter lim="800000"/>
            <a:headEnd/>
            <a:tailEnd/>
          </a:ln>
          <a:effectLst/>
        </p:spPr>
        <p:txBody>
          <a:bodyPr wrap="square">
            <a:spAutoFit/>
          </a:bodyPr>
          <a:lstStyle/>
          <a:p>
            <a:pPr>
              <a:spcBef>
                <a:spcPct val="50000"/>
              </a:spcBef>
              <a:defRPr/>
            </a:pPr>
            <a:r>
              <a:rPr lang="en-US" sz="4400" b="1" dirty="0">
                <a:solidFill>
                  <a:schemeClr val="accent6"/>
                </a:solidFill>
              </a:rPr>
              <a:t>Example calculation</a:t>
            </a:r>
          </a:p>
        </p:txBody>
      </p:sp>
      <p:sp>
        <p:nvSpPr>
          <p:cNvPr id="9" name="Rectangle 8"/>
          <p:cNvSpPr/>
          <p:nvPr/>
        </p:nvSpPr>
        <p:spPr>
          <a:xfrm>
            <a:off x="5368568" y="3429000"/>
            <a:ext cx="1874231" cy="461665"/>
          </a:xfrm>
          <a:prstGeom prst="rect">
            <a:avLst/>
          </a:prstGeom>
        </p:spPr>
        <p:txBody>
          <a:bodyPr wrap="none">
            <a:spAutoFit/>
          </a:bodyPr>
          <a:lstStyle/>
          <a:p>
            <a:r>
              <a:rPr lang="en-GB" sz="2400" b="1" dirty="0">
                <a:solidFill>
                  <a:srgbClr val="FF0000"/>
                </a:solidFill>
              </a:rPr>
              <a:t>Ans.  =  20.18</a:t>
            </a:r>
            <a:endParaRPr lang="en-GB" sz="2400" dirty="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6">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86">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9132" y="770140"/>
            <a:ext cx="6879464" cy="3293859"/>
          </a:xfrm>
          <a:prstGeom prst="rect">
            <a:avLst/>
          </a:prstGeom>
          <a:noFill/>
          <a:ln>
            <a:noFill/>
          </a:ln>
        </p:spPr>
      </p:pic>
      <p:sp>
        <p:nvSpPr>
          <p:cNvPr id="4" name="TextBox 3"/>
          <p:cNvSpPr txBox="1"/>
          <p:nvPr/>
        </p:nvSpPr>
        <p:spPr>
          <a:xfrm>
            <a:off x="1841500" y="4310919"/>
            <a:ext cx="3759200" cy="1938992"/>
          </a:xfrm>
          <a:prstGeom prst="rect">
            <a:avLst/>
          </a:prstGeom>
          <a:noFill/>
        </p:spPr>
        <p:txBody>
          <a:bodyPr wrap="square" rtlCol="0">
            <a:spAutoFit/>
          </a:bodyPr>
          <a:lstStyle/>
          <a:p>
            <a:r>
              <a:rPr lang="en-GB" sz="2000" dirty="0"/>
              <a:t>This spectrum shows that?....</a:t>
            </a:r>
          </a:p>
          <a:p>
            <a:endParaRPr lang="en-GB" sz="2000" dirty="0"/>
          </a:p>
          <a:p>
            <a:pPr>
              <a:buFont typeface="Arial" pitchFamily="34" charset="0"/>
              <a:buChar char="•"/>
            </a:pPr>
            <a:r>
              <a:rPr lang="en-GB" sz="2000" dirty="0">
                <a:solidFill>
                  <a:srgbClr val="6600CC"/>
                </a:solidFill>
              </a:rPr>
              <a:t>10% have a mass of 82</a:t>
            </a:r>
          </a:p>
          <a:p>
            <a:pPr>
              <a:buFont typeface="Arial" pitchFamily="34" charset="0"/>
              <a:buChar char="•"/>
            </a:pPr>
            <a:r>
              <a:rPr lang="en-GB" sz="2000" dirty="0">
                <a:solidFill>
                  <a:srgbClr val="006600"/>
                </a:solidFill>
              </a:rPr>
              <a:t>10% have a mass of 83</a:t>
            </a:r>
          </a:p>
          <a:p>
            <a:pPr>
              <a:buFont typeface="Arial" pitchFamily="34" charset="0"/>
              <a:buChar char="•"/>
            </a:pPr>
            <a:r>
              <a:rPr lang="en-GB" sz="2000" dirty="0">
                <a:solidFill>
                  <a:srgbClr val="FF6600"/>
                </a:solidFill>
              </a:rPr>
              <a:t>60% have a mass of 84</a:t>
            </a:r>
          </a:p>
          <a:p>
            <a:pPr>
              <a:buFont typeface="Arial" pitchFamily="34" charset="0"/>
              <a:buChar char="•"/>
            </a:pPr>
            <a:r>
              <a:rPr lang="en-GB" sz="2000" dirty="0">
                <a:solidFill>
                  <a:srgbClr val="FF0000"/>
                </a:solidFill>
              </a:rPr>
              <a:t>20% have a mass of 86</a:t>
            </a:r>
          </a:p>
        </p:txBody>
      </p:sp>
      <p:cxnSp>
        <p:nvCxnSpPr>
          <p:cNvPr id="5" name="Straight Connector 4">
            <a:extLst>
              <a:ext uri="{FF2B5EF4-FFF2-40B4-BE49-F238E27FC236}">
                <a16:creationId xmlns:a16="http://schemas.microsoft.com/office/drawing/2014/main" id="{145650C0-4212-0EEF-26BB-6935B97A4A31}"/>
              </a:ext>
            </a:extLst>
          </p:cNvPr>
          <p:cNvCxnSpPr/>
          <p:nvPr/>
        </p:nvCxnSpPr>
        <p:spPr>
          <a:xfrm flipV="1">
            <a:off x="5245100" y="3048000"/>
            <a:ext cx="0" cy="381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06D0116-22E6-1607-1564-BADDA53DF300}"/>
              </a:ext>
            </a:extLst>
          </p:cNvPr>
          <p:cNvCxnSpPr/>
          <p:nvPr/>
        </p:nvCxnSpPr>
        <p:spPr>
          <a:xfrm flipV="1">
            <a:off x="5829300" y="3022600"/>
            <a:ext cx="0" cy="3810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9AE90A8-2ABA-49EC-9F3E-9ADE0F4B1CF3}"/>
              </a:ext>
            </a:extLst>
          </p:cNvPr>
          <p:cNvCxnSpPr>
            <a:cxnSpLocks/>
          </p:cNvCxnSpPr>
          <p:nvPr/>
        </p:nvCxnSpPr>
        <p:spPr>
          <a:xfrm flipV="1">
            <a:off x="7607300" y="2692400"/>
            <a:ext cx="0" cy="736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EBCB36F-CC98-48A7-9764-912C88E35447}"/>
              </a:ext>
            </a:extLst>
          </p:cNvPr>
          <p:cNvCxnSpPr>
            <a:cxnSpLocks/>
          </p:cNvCxnSpPr>
          <p:nvPr/>
        </p:nvCxnSpPr>
        <p:spPr>
          <a:xfrm flipV="1">
            <a:off x="6426200" y="1460500"/>
            <a:ext cx="0" cy="1930400"/>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
        <p:nvSpPr>
          <p:cNvPr id="11" name="Text Box 24">
            <a:extLst>
              <a:ext uri="{FF2B5EF4-FFF2-40B4-BE49-F238E27FC236}">
                <a16:creationId xmlns:a16="http://schemas.microsoft.com/office/drawing/2014/main" id="{AAEA8680-C345-BC0C-E2AD-4472A29A6C4B}"/>
              </a:ext>
            </a:extLst>
          </p:cNvPr>
          <p:cNvSpPr txBox="1">
            <a:spLocks noChangeArrowheads="1"/>
          </p:cNvSpPr>
          <p:nvPr/>
        </p:nvSpPr>
        <p:spPr bwMode="auto">
          <a:xfrm>
            <a:off x="0" y="2947"/>
            <a:ext cx="9144000" cy="769441"/>
          </a:xfrm>
          <a:prstGeom prst="rect">
            <a:avLst/>
          </a:prstGeom>
          <a:noFill/>
          <a:ln w="9525">
            <a:noFill/>
            <a:miter lim="800000"/>
            <a:headEnd/>
            <a:tailEnd/>
          </a:ln>
          <a:effectLst/>
        </p:spPr>
        <p:txBody>
          <a:bodyPr wrap="square" lIns="91440" tIns="45720" rIns="91440" bIns="45720" anchor="t">
            <a:spAutoFit/>
          </a:bodyPr>
          <a:lstStyle/>
          <a:p>
            <a:pPr>
              <a:spcBef>
                <a:spcPct val="50000"/>
              </a:spcBef>
              <a:defRPr/>
            </a:pPr>
            <a:r>
              <a:rPr lang="en-US" sz="4400" b="1" dirty="0">
                <a:solidFill>
                  <a:srgbClr val="70AD47"/>
                </a:solidFill>
              </a:rPr>
              <a:t>What does the spectrum show 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84" y="-1115"/>
            <a:ext cx="7828503" cy="737419"/>
          </a:xfrm>
        </p:spPr>
        <p:txBody>
          <a:bodyPr>
            <a:normAutofit/>
          </a:bodyPr>
          <a:lstStyle/>
          <a:p>
            <a:r>
              <a:rPr lang="en-GB" b="1" dirty="0">
                <a:solidFill>
                  <a:srgbClr val="70AD47"/>
                </a:solidFill>
                <a:latin typeface="Calibri"/>
                <a:cs typeface="Calibri"/>
              </a:rPr>
              <a:t>Example spectra of elements</a:t>
            </a:r>
          </a:p>
        </p:txBody>
      </p:sp>
      <p:pic>
        <p:nvPicPr>
          <p:cNvPr id="13316" name="Picture 4" descr="boronmasspec"/>
          <p:cNvPicPr>
            <a:picLocks noChangeAspect="1" noChangeArrowheads="1"/>
          </p:cNvPicPr>
          <p:nvPr/>
        </p:nvPicPr>
        <p:blipFill>
          <a:blip r:embed="rId2" cstate="print"/>
          <a:srcRect/>
          <a:stretch>
            <a:fillRect/>
          </a:stretch>
        </p:blipFill>
        <p:spPr bwMode="auto">
          <a:xfrm>
            <a:off x="825272" y="2474314"/>
            <a:ext cx="4501469" cy="2511117"/>
          </a:xfrm>
          <a:prstGeom prst="rect">
            <a:avLst/>
          </a:prstGeom>
          <a:noFill/>
          <a:ln w="9525">
            <a:noFill/>
            <a:miter lim="800000"/>
            <a:headEnd/>
            <a:tailEnd/>
          </a:ln>
        </p:spPr>
      </p:pic>
      <p:pic>
        <p:nvPicPr>
          <p:cNvPr id="2" name="Picture 4" descr="zirconiumrmasspec">
            <a:extLst>
              <a:ext uri="{FF2B5EF4-FFF2-40B4-BE49-F238E27FC236}">
                <a16:creationId xmlns:a16="http://schemas.microsoft.com/office/drawing/2014/main" id="{B3242D40-4742-AE31-86F4-17729E48D1B9}"/>
              </a:ext>
            </a:extLst>
          </p:cNvPr>
          <p:cNvPicPr>
            <a:picLocks noChangeAspect="1" noChangeArrowheads="1"/>
          </p:cNvPicPr>
          <p:nvPr/>
        </p:nvPicPr>
        <p:blipFill>
          <a:blip r:embed="rId3" cstate="print"/>
          <a:srcRect/>
          <a:stretch>
            <a:fillRect/>
          </a:stretch>
        </p:blipFill>
        <p:spPr bwMode="auto">
          <a:xfrm>
            <a:off x="5909779" y="2474314"/>
            <a:ext cx="5150105" cy="2511117"/>
          </a:xfrm>
          <a:prstGeom prst="rect">
            <a:avLst/>
          </a:prstGeom>
          <a:noFill/>
          <a:ln w="9525">
            <a:noFill/>
            <a:miter lim="800000"/>
            <a:headEnd/>
            <a:tailEnd/>
          </a:ln>
        </p:spPr>
      </p:pic>
      <p:sp>
        <p:nvSpPr>
          <p:cNvPr id="3" name="TextBox 2">
            <a:extLst>
              <a:ext uri="{FF2B5EF4-FFF2-40B4-BE49-F238E27FC236}">
                <a16:creationId xmlns:a16="http://schemas.microsoft.com/office/drawing/2014/main" id="{9D035D71-56FB-B868-520F-EA9861C44AE7}"/>
              </a:ext>
            </a:extLst>
          </p:cNvPr>
          <p:cNvSpPr txBox="1"/>
          <p:nvPr/>
        </p:nvSpPr>
        <p:spPr>
          <a:xfrm>
            <a:off x="2873827" y="1994515"/>
            <a:ext cx="1277257" cy="369332"/>
          </a:xfrm>
          <a:prstGeom prst="rect">
            <a:avLst/>
          </a:prstGeom>
          <a:noFill/>
        </p:spPr>
        <p:txBody>
          <a:bodyPr wrap="square" rtlCol="0">
            <a:spAutoFit/>
          </a:bodyPr>
          <a:lstStyle/>
          <a:p>
            <a:r>
              <a:rPr lang="en-US" dirty="0"/>
              <a:t>Boron</a:t>
            </a:r>
          </a:p>
        </p:txBody>
      </p:sp>
      <p:sp>
        <p:nvSpPr>
          <p:cNvPr id="4" name="TextBox 3">
            <a:extLst>
              <a:ext uri="{FF2B5EF4-FFF2-40B4-BE49-F238E27FC236}">
                <a16:creationId xmlns:a16="http://schemas.microsoft.com/office/drawing/2014/main" id="{228D5963-EEAF-8298-CD9E-899E96F18992}"/>
              </a:ext>
            </a:extLst>
          </p:cNvPr>
          <p:cNvSpPr txBox="1"/>
          <p:nvPr/>
        </p:nvSpPr>
        <p:spPr>
          <a:xfrm>
            <a:off x="8802912" y="1994515"/>
            <a:ext cx="1277257" cy="369332"/>
          </a:xfrm>
          <a:prstGeom prst="rect">
            <a:avLst/>
          </a:prstGeom>
          <a:noFill/>
        </p:spPr>
        <p:txBody>
          <a:bodyPr wrap="square" rtlCol="0">
            <a:spAutoFit/>
          </a:bodyPr>
          <a:lstStyle/>
          <a:p>
            <a:r>
              <a:rPr lang="en-US" dirty="0"/>
              <a:t>Zirconium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30" name="Text Box 6"/>
          <p:cNvSpPr txBox="1">
            <a:spLocks noChangeArrowheads="1"/>
          </p:cNvSpPr>
          <p:nvPr/>
        </p:nvSpPr>
        <p:spPr bwMode="auto">
          <a:xfrm>
            <a:off x="719136" y="780078"/>
            <a:ext cx="11244263" cy="5386090"/>
          </a:xfrm>
          <a:prstGeom prst="rect">
            <a:avLst/>
          </a:prstGeom>
          <a:noFill/>
          <a:ln w="9525">
            <a:noFill/>
            <a:miter lim="800000"/>
            <a:headEnd/>
            <a:tailEnd/>
          </a:ln>
          <a:effectLst/>
        </p:spPr>
        <p:txBody>
          <a:bodyPr wrap="square">
            <a:spAutoFit/>
          </a:bodyPr>
          <a:lstStyle/>
          <a:p>
            <a:pPr>
              <a:spcAft>
                <a:spcPts val="200"/>
              </a:spcAft>
              <a:defRPr/>
            </a:pPr>
            <a:r>
              <a:rPr lang="en-GB" sz="2400" dirty="0"/>
              <a:t>Naturally occurring potassium consists of potassium-39 and potassium-41. </a:t>
            </a:r>
          </a:p>
          <a:p>
            <a:pPr>
              <a:spcAft>
                <a:spcPts val="200"/>
              </a:spcAft>
              <a:defRPr/>
            </a:pPr>
            <a:r>
              <a:rPr lang="en-GB" sz="2400" dirty="0"/>
              <a:t>Calculate the percentage of each isotope present if the average is 39.1.</a:t>
            </a:r>
          </a:p>
          <a:p>
            <a:pPr>
              <a:spcAft>
                <a:spcPts val="200"/>
              </a:spcAft>
              <a:defRPr/>
            </a:pPr>
            <a:endParaRPr lang="en-GB" sz="2400" dirty="0"/>
          </a:p>
          <a:p>
            <a:pPr>
              <a:spcAft>
                <a:spcPts val="200"/>
              </a:spcAft>
              <a:defRPr/>
            </a:pPr>
            <a:r>
              <a:rPr lang="en-GB" sz="2400" dirty="0"/>
              <a:t>Assume that there are </a:t>
            </a:r>
            <a:r>
              <a:rPr lang="en-GB" sz="2400" i="1" dirty="0"/>
              <a:t>x</a:t>
            </a:r>
            <a:r>
              <a:rPr lang="en-GB" sz="2400" dirty="0"/>
              <a:t> nuclei of  </a:t>
            </a:r>
            <a:r>
              <a:rPr lang="en-GB" sz="2400" baseline="30000" dirty="0"/>
              <a:t>39</a:t>
            </a:r>
            <a:r>
              <a:rPr lang="en-GB" sz="2400" dirty="0"/>
              <a:t>K in every 100;  there will then be (100-</a:t>
            </a:r>
            <a:r>
              <a:rPr lang="en-GB" sz="2400" i="1" dirty="0"/>
              <a:t>x</a:t>
            </a:r>
            <a:r>
              <a:rPr lang="en-GB" sz="2400" dirty="0"/>
              <a:t>) of  </a:t>
            </a:r>
            <a:r>
              <a:rPr lang="en-GB" sz="2400" baseline="30000" dirty="0"/>
              <a:t>41</a:t>
            </a:r>
            <a:r>
              <a:rPr lang="en-GB" sz="2400" dirty="0"/>
              <a:t>K.</a:t>
            </a:r>
          </a:p>
          <a:p>
            <a:pPr>
              <a:spcAft>
                <a:spcPts val="200"/>
              </a:spcAft>
              <a:defRPr/>
            </a:pPr>
            <a:endParaRPr lang="en-GB" sz="2400" dirty="0"/>
          </a:p>
          <a:p>
            <a:pPr>
              <a:spcAft>
                <a:spcPts val="200"/>
              </a:spcAft>
              <a:defRPr/>
            </a:pPr>
            <a:r>
              <a:rPr lang="en-GB" sz="2400" dirty="0"/>
              <a:t>so          39x  +  41 (100-</a:t>
            </a:r>
            <a:r>
              <a:rPr lang="en-GB" sz="2400" i="1" dirty="0"/>
              <a:t>x</a:t>
            </a:r>
            <a:r>
              <a:rPr lang="en-GB" sz="2400" dirty="0"/>
              <a:t>)   =   39.1</a:t>
            </a:r>
          </a:p>
          <a:p>
            <a:pPr>
              <a:lnSpc>
                <a:spcPct val="150000"/>
              </a:lnSpc>
              <a:spcAft>
                <a:spcPts val="200"/>
              </a:spcAft>
              <a:defRPr/>
            </a:pPr>
            <a:r>
              <a:rPr lang="en-GB" sz="2400" dirty="0"/>
              <a:t>	       100</a:t>
            </a:r>
          </a:p>
          <a:p>
            <a:pPr>
              <a:spcAft>
                <a:spcPts val="200"/>
              </a:spcAft>
              <a:defRPr/>
            </a:pPr>
            <a:endParaRPr lang="en-GB" sz="2400" dirty="0"/>
          </a:p>
          <a:p>
            <a:pPr>
              <a:spcAft>
                <a:spcPts val="200"/>
              </a:spcAft>
              <a:defRPr/>
            </a:pPr>
            <a:endParaRPr lang="en-GB" sz="2400" dirty="0"/>
          </a:p>
          <a:p>
            <a:pPr>
              <a:spcAft>
                <a:spcPts val="200"/>
              </a:spcAft>
              <a:defRPr/>
            </a:pPr>
            <a:endParaRPr lang="en-GB" sz="2400" dirty="0"/>
          </a:p>
          <a:p>
            <a:pPr>
              <a:spcAft>
                <a:spcPts val="200"/>
              </a:spcAft>
              <a:defRPr/>
            </a:pPr>
            <a:r>
              <a:rPr lang="en-GB" sz="2400" dirty="0"/>
              <a:t>thus     - 2</a:t>
            </a:r>
            <a:r>
              <a:rPr lang="en-GB" sz="2400" i="1" dirty="0"/>
              <a:t>x</a:t>
            </a:r>
            <a:r>
              <a:rPr lang="en-GB" sz="2400" dirty="0"/>
              <a:t>  =  - 190      so   </a:t>
            </a:r>
            <a:r>
              <a:rPr lang="en-GB" sz="2400" i="1" dirty="0"/>
              <a:t>x</a:t>
            </a:r>
            <a:r>
              <a:rPr lang="en-GB" sz="2400" dirty="0"/>
              <a:t> = 95		</a:t>
            </a:r>
            <a:r>
              <a:rPr lang="en-GB" sz="2400" dirty="0">
                <a:solidFill>
                  <a:srgbClr val="FF0000"/>
                </a:solidFill>
              </a:rPr>
              <a:t>Ans.        95% </a:t>
            </a:r>
            <a:r>
              <a:rPr lang="en-GB" sz="2400" baseline="30000" dirty="0">
                <a:solidFill>
                  <a:srgbClr val="FF0000"/>
                </a:solidFill>
              </a:rPr>
              <a:t>39</a:t>
            </a:r>
            <a:r>
              <a:rPr lang="en-GB" sz="2400" dirty="0">
                <a:solidFill>
                  <a:srgbClr val="FF0000"/>
                </a:solidFill>
              </a:rPr>
              <a:t>K   and   5%  </a:t>
            </a:r>
            <a:r>
              <a:rPr lang="en-GB" sz="2400" baseline="30000" dirty="0">
                <a:solidFill>
                  <a:srgbClr val="FF0000"/>
                </a:solidFill>
              </a:rPr>
              <a:t>41</a:t>
            </a:r>
            <a:r>
              <a:rPr lang="en-GB" sz="2400" dirty="0">
                <a:solidFill>
                  <a:srgbClr val="FF0000"/>
                </a:solidFill>
              </a:rPr>
              <a:t>K</a:t>
            </a:r>
          </a:p>
          <a:p>
            <a:pPr>
              <a:spcAft>
                <a:spcPts val="200"/>
              </a:spcAft>
              <a:defRPr/>
            </a:pPr>
            <a:endParaRPr lang="en-GB" sz="2400" dirty="0"/>
          </a:p>
          <a:p>
            <a:pPr>
              <a:spcAft>
                <a:spcPts val="200"/>
              </a:spcAft>
              <a:defRPr/>
            </a:pPr>
            <a:endParaRPr lang="en-US" sz="2400" dirty="0"/>
          </a:p>
        </p:txBody>
      </p:sp>
      <p:sp>
        <p:nvSpPr>
          <p:cNvPr id="17411" name="Line 8"/>
          <p:cNvSpPr>
            <a:spLocks noChangeShapeType="1"/>
          </p:cNvSpPr>
          <p:nvPr/>
        </p:nvSpPr>
        <p:spPr bwMode="auto">
          <a:xfrm flipV="1">
            <a:off x="1663700" y="3200400"/>
            <a:ext cx="2222500" cy="20538"/>
          </a:xfrm>
          <a:prstGeom prst="line">
            <a:avLst/>
          </a:prstGeom>
          <a:noFill/>
          <a:ln w="28575">
            <a:solidFill>
              <a:srgbClr val="FF6600"/>
            </a:solidFill>
            <a:round/>
            <a:headEnd/>
            <a:tailEnd/>
          </a:ln>
        </p:spPr>
        <p:txBody>
          <a:bodyPr wrap="none" anchor="ctr"/>
          <a:lstStyle/>
          <a:p>
            <a:endParaRPr lang="en-GB"/>
          </a:p>
        </p:txBody>
      </p:sp>
      <p:sp>
        <p:nvSpPr>
          <p:cNvPr id="17414" name="AutoShape 12">
            <a:hlinkClick r:id="" action="ppaction://hlinkshowjump?jump=nextslide" highlightClick="1"/>
          </p:cNvPr>
          <p:cNvSpPr>
            <a:spLocks noChangeArrowheads="1"/>
          </p:cNvSpPr>
          <p:nvPr/>
        </p:nvSpPr>
        <p:spPr bwMode="auto">
          <a:xfrm>
            <a:off x="10185400" y="6413500"/>
            <a:ext cx="457200" cy="393700"/>
          </a:xfrm>
          <a:prstGeom prst="actionButtonBlank">
            <a:avLst/>
          </a:prstGeom>
          <a:noFill/>
          <a:ln w="9525">
            <a:noFill/>
            <a:miter lim="800000"/>
            <a:headEnd/>
            <a:tailEnd/>
          </a:ln>
        </p:spPr>
        <p:txBody>
          <a:bodyPr wrap="none" anchor="ctr"/>
          <a:lstStyle/>
          <a:p>
            <a:endParaRPr lang="en-GB"/>
          </a:p>
        </p:txBody>
      </p:sp>
      <p:sp>
        <p:nvSpPr>
          <p:cNvPr id="2" name="Text Box 1029">
            <a:extLst>
              <a:ext uri="{FF2B5EF4-FFF2-40B4-BE49-F238E27FC236}">
                <a16:creationId xmlns:a16="http://schemas.microsoft.com/office/drawing/2014/main" id="{E79CC024-2650-E1C0-045A-CC5EF851425D}"/>
              </a:ext>
            </a:extLst>
          </p:cNvPr>
          <p:cNvSpPr txBox="1">
            <a:spLocks noChangeArrowheads="1"/>
          </p:cNvSpPr>
          <p:nvPr/>
        </p:nvSpPr>
        <p:spPr bwMode="auto">
          <a:xfrm>
            <a:off x="0" y="0"/>
            <a:ext cx="9144000" cy="769441"/>
          </a:xfrm>
          <a:prstGeom prst="rect">
            <a:avLst/>
          </a:prstGeom>
          <a:noFill/>
          <a:ln w="9525">
            <a:noFill/>
            <a:miter lim="800000"/>
            <a:headEnd/>
            <a:tailEnd/>
          </a:ln>
          <a:effectLst/>
        </p:spPr>
        <p:txBody>
          <a:bodyPr wrap="square">
            <a:spAutoFit/>
          </a:bodyPr>
          <a:lstStyle/>
          <a:p>
            <a:pPr>
              <a:spcBef>
                <a:spcPct val="50000"/>
              </a:spcBef>
              <a:defRPr/>
            </a:pPr>
            <a:r>
              <a:rPr lang="en-US" sz="4400" b="1" dirty="0">
                <a:solidFill>
                  <a:schemeClr val="accent6"/>
                </a:solidFill>
              </a:rPr>
              <a:t>Example calculation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3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3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4630">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63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2.chemistry.msu.edu/faculty/reusch/VirtTxtJml/Spectrpy/Images/br2.gif"/>
          <p:cNvPicPr>
            <a:picLocks noChangeAspect="1" noChangeArrowheads="1"/>
          </p:cNvPicPr>
          <p:nvPr/>
        </p:nvPicPr>
        <p:blipFill>
          <a:blip r:embed="rId2" cstate="print"/>
          <a:srcRect/>
          <a:stretch>
            <a:fillRect/>
          </a:stretch>
        </p:blipFill>
        <p:spPr bwMode="auto">
          <a:xfrm>
            <a:off x="2596719" y="2506565"/>
            <a:ext cx="6719308" cy="3799235"/>
          </a:xfrm>
          <a:prstGeom prst="rect">
            <a:avLst/>
          </a:prstGeom>
          <a:noFill/>
        </p:spPr>
      </p:pic>
      <p:sp>
        <p:nvSpPr>
          <p:cNvPr id="10" name="TextBox 9"/>
          <p:cNvSpPr txBox="1"/>
          <p:nvPr/>
        </p:nvSpPr>
        <p:spPr>
          <a:xfrm>
            <a:off x="0" y="-9769"/>
            <a:ext cx="10134600" cy="2523768"/>
          </a:xfrm>
          <a:prstGeom prst="rect">
            <a:avLst/>
          </a:prstGeom>
          <a:noFill/>
        </p:spPr>
        <p:txBody>
          <a:bodyPr wrap="square" lIns="91440" tIns="45720" rIns="91440" bIns="45720" rtlCol="0" anchor="t">
            <a:spAutoFit/>
          </a:bodyPr>
          <a:lstStyle/>
          <a:p>
            <a:r>
              <a:rPr lang="en-GB" sz="4400" dirty="0">
                <a:solidFill>
                  <a:schemeClr val="accent6"/>
                </a:solidFill>
              </a:rPr>
              <a:t>Mass spectrum of bromine</a:t>
            </a:r>
            <a:endParaRPr lang="en-US"/>
          </a:p>
          <a:p>
            <a:pPr algn="ctr"/>
            <a:endParaRPr lang="en-GB" dirty="0"/>
          </a:p>
          <a:p>
            <a:r>
              <a:rPr lang="en-GB" sz="2400" b="1" u="sng" dirty="0"/>
              <a:t>Possible peaks</a:t>
            </a:r>
            <a:endParaRPr lang="en-GB" sz="2400" dirty="0"/>
          </a:p>
          <a:p>
            <a:r>
              <a:rPr lang="en-GB" sz="2400" dirty="0"/>
              <a:t>Bromine gas contains the isotopes </a:t>
            </a:r>
            <a:r>
              <a:rPr lang="en-GB" sz="2400" baseline="30000" dirty="0"/>
              <a:t>79</a:t>
            </a:r>
            <a:r>
              <a:rPr lang="en-GB" sz="2400" dirty="0"/>
              <a:t>Br and </a:t>
            </a:r>
            <a:r>
              <a:rPr lang="en-GB" sz="2400" baseline="30000" dirty="0"/>
              <a:t>81</a:t>
            </a:r>
            <a:r>
              <a:rPr lang="en-GB" sz="2400" dirty="0"/>
              <a:t>Br in almost equal proportions. </a:t>
            </a:r>
          </a:p>
          <a:p>
            <a:endParaRPr lang="en-GB" sz="2400" dirty="0"/>
          </a:p>
          <a:p>
            <a:r>
              <a:rPr lang="en-GB" sz="2400" dirty="0"/>
              <a:t>Show the full spectrum of the molecular ion peaks of Br</a:t>
            </a:r>
            <a:r>
              <a:rPr lang="en-GB" sz="2400" baseline="-25000" dirty="0"/>
              <a:t>2</a:t>
            </a:r>
            <a:r>
              <a:rPr lang="en-GB" sz="2400" baseline="30000" dirty="0"/>
              <a:t>+</a:t>
            </a:r>
            <a:r>
              <a:rPr lang="en-GB"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1"/>
            <a:ext cx="9144000" cy="816077"/>
          </a:xfrm>
        </p:spPr>
        <p:txBody>
          <a:bodyPr>
            <a:normAutofit/>
          </a:bodyPr>
          <a:lstStyle/>
          <a:p>
            <a:r>
              <a:rPr lang="en-GB" b="1" dirty="0">
                <a:solidFill>
                  <a:srgbClr val="70AD47"/>
                </a:solidFill>
              </a:rPr>
              <a:t>Mass Spectrum for Chlorine</a:t>
            </a:r>
          </a:p>
        </p:txBody>
      </p:sp>
      <p:pic>
        <p:nvPicPr>
          <p:cNvPr id="16388" name="Picture 4" descr="cl2masspec"/>
          <p:cNvPicPr>
            <a:picLocks noChangeAspect="1" noChangeArrowheads="1"/>
          </p:cNvPicPr>
          <p:nvPr/>
        </p:nvPicPr>
        <p:blipFill>
          <a:blip r:embed="rId2" cstate="print"/>
          <a:srcRect/>
          <a:stretch>
            <a:fillRect/>
          </a:stretch>
        </p:blipFill>
        <p:spPr bwMode="auto">
          <a:xfrm>
            <a:off x="1828801" y="625067"/>
            <a:ext cx="4060723" cy="2734112"/>
          </a:xfrm>
          <a:prstGeom prst="rect">
            <a:avLst/>
          </a:prstGeom>
          <a:noFill/>
          <a:ln w="9525">
            <a:noFill/>
            <a:miter lim="800000"/>
            <a:headEnd/>
            <a:tailEnd/>
          </a:ln>
        </p:spPr>
      </p:pic>
      <p:sp>
        <p:nvSpPr>
          <p:cNvPr id="4" name="TextBox 3"/>
          <p:cNvSpPr txBox="1"/>
          <p:nvPr/>
        </p:nvSpPr>
        <p:spPr>
          <a:xfrm>
            <a:off x="6410633" y="707924"/>
            <a:ext cx="3677265" cy="2585323"/>
          </a:xfrm>
          <a:prstGeom prst="rect">
            <a:avLst/>
          </a:prstGeom>
          <a:noFill/>
        </p:spPr>
        <p:txBody>
          <a:bodyPr wrap="square" rtlCol="0">
            <a:spAutoFit/>
          </a:bodyPr>
          <a:lstStyle/>
          <a:p>
            <a:r>
              <a:rPr lang="en-GB"/>
              <a:t>Why are there these peaks?</a:t>
            </a:r>
          </a:p>
          <a:p>
            <a:r>
              <a:rPr lang="en-GB"/>
              <a:t>There are two isotopes of chlorine;</a:t>
            </a:r>
          </a:p>
          <a:p>
            <a:r>
              <a:rPr lang="en-GB" baseline="30000"/>
              <a:t>	35</a:t>
            </a:r>
            <a:r>
              <a:rPr lang="en-GB"/>
              <a:t>Cl	 </a:t>
            </a:r>
            <a:r>
              <a:rPr lang="en-GB" baseline="30000"/>
              <a:t>37</a:t>
            </a:r>
            <a:r>
              <a:rPr lang="en-GB"/>
              <a:t>Cl</a:t>
            </a:r>
          </a:p>
          <a:p>
            <a:endParaRPr lang="en-GB"/>
          </a:p>
          <a:p>
            <a:r>
              <a:rPr lang="en-GB"/>
              <a:t>So combining the two atoms we could get;</a:t>
            </a:r>
          </a:p>
          <a:p>
            <a:r>
              <a:rPr lang="en-GB" baseline="30000"/>
              <a:t>35</a:t>
            </a:r>
            <a:r>
              <a:rPr lang="en-GB"/>
              <a:t>Cl and </a:t>
            </a:r>
            <a:r>
              <a:rPr lang="en-GB" baseline="30000"/>
              <a:t>35</a:t>
            </a:r>
            <a:r>
              <a:rPr lang="en-GB"/>
              <a:t>Cl= 70</a:t>
            </a:r>
          </a:p>
          <a:p>
            <a:r>
              <a:rPr lang="en-GB" baseline="30000"/>
              <a:t>35</a:t>
            </a:r>
            <a:r>
              <a:rPr lang="en-GB"/>
              <a:t>Cl and </a:t>
            </a:r>
            <a:r>
              <a:rPr lang="en-GB" baseline="30000"/>
              <a:t>37</a:t>
            </a:r>
            <a:r>
              <a:rPr lang="en-GB"/>
              <a:t>Cl= 72</a:t>
            </a:r>
          </a:p>
          <a:p>
            <a:r>
              <a:rPr lang="en-GB" baseline="30000"/>
              <a:t>37</a:t>
            </a:r>
            <a:r>
              <a:rPr lang="en-GB"/>
              <a:t>Cl and </a:t>
            </a:r>
            <a:r>
              <a:rPr lang="en-GB" baseline="30000"/>
              <a:t>37</a:t>
            </a:r>
            <a:r>
              <a:rPr lang="en-GB"/>
              <a:t>Cl= 74</a:t>
            </a:r>
          </a:p>
        </p:txBody>
      </p:sp>
      <p:sp>
        <p:nvSpPr>
          <p:cNvPr id="5" name="TextBox 4"/>
          <p:cNvSpPr txBox="1"/>
          <p:nvPr/>
        </p:nvSpPr>
        <p:spPr>
          <a:xfrm>
            <a:off x="1524000" y="3288892"/>
            <a:ext cx="9144000" cy="3139321"/>
          </a:xfrm>
          <a:prstGeom prst="rect">
            <a:avLst/>
          </a:prstGeom>
          <a:noFill/>
        </p:spPr>
        <p:txBody>
          <a:bodyPr wrap="square" rtlCol="0">
            <a:spAutoFit/>
          </a:bodyPr>
          <a:lstStyle/>
          <a:p>
            <a:r>
              <a:rPr lang="en-GB"/>
              <a:t>But why are there these ratios, given their abundances are?</a:t>
            </a:r>
          </a:p>
          <a:p>
            <a:r>
              <a:rPr lang="en-GB" baseline="30000"/>
              <a:t>35</a:t>
            </a:r>
            <a:r>
              <a:rPr lang="en-GB"/>
              <a:t>Cl= 75%</a:t>
            </a:r>
          </a:p>
          <a:p>
            <a:r>
              <a:rPr lang="en-GB" baseline="30000"/>
              <a:t>37</a:t>
            </a:r>
            <a:r>
              <a:rPr lang="en-GB"/>
              <a:t>Cl= 25%</a:t>
            </a:r>
          </a:p>
          <a:p>
            <a:endParaRPr lang="en-GB"/>
          </a:p>
          <a:p>
            <a:r>
              <a:rPr lang="en-GB" baseline="30000"/>
              <a:t>35</a:t>
            </a:r>
            <a:r>
              <a:rPr lang="en-GB"/>
              <a:t>Cl and </a:t>
            </a:r>
            <a:r>
              <a:rPr lang="en-GB" baseline="30000"/>
              <a:t>35</a:t>
            </a:r>
            <a:r>
              <a:rPr lang="en-GB"/>
              <a:t>Cl= 70 	Probability= 0.75 x 0.75= 0.5625</a:t>
            </a:r>
          </a:p>
          <a:p>
            <a:r>
              <a:rPr lang="en-GB" baseline="30000"/>
              <a:t>35</a:t>
            </a:r>
            <a:r>
              <a:rPr lang="en-GB"/>
              <a:t>Cl and </a:t>
            </a:r>
            <a:r>
              <a:rPr lang="en-GB" baseline="30000"/>
              <a:t>37</a:t>
            </a:r>
            <a:r>
              <a:rPr lang="en-GB"/>
              <a:t>Cl= 72 	Probability= 0.75 x 0.25= 0.1875</a:t>
            </a:r>
          </a:p>
          <a:p>
            <a:r>
              <a:rPr lang="en-GB" baseline="30000"/>
              <a:t>37</a:t>
            </a:r>
            <a:r>
              <a:rPr lang="en-GB"/>
              <a:t>Cl and </a:t>
            </a:r>
            <a:r>
              <a:rPr lang="en-GB" baseline="30000"/>
              <a:t>35</a:t>
            </a:r>
            <a:r>
              <a:rPr lang="en-GB"/>
              <a:t>Cl= 72 	Probability= 0.25 x 0.75= 0.1875</a:t>
            </a:r>
          </a:p>
          <a:p>
            <a:r>
              <a:rPr lang="en-GB" baseline="30000"/>
              <a:t>37</a:t>
            </a:r>
            <a:r>
              <a:rPr lang="en-GB"/>
              <a:t>Cl and </a:t>
            </a:r>
            <a:r>
              <a:rPr lang="en-GB" baseline="30000"/>
              <a:t>37</a:t>
            </a:r>
            <a:r>
              <a:rPr lang="en-GB"/>
              <a:t>Cl= 74 	Probability= 0.25 x 0.25= 0.0625</a:t>
            </a:r>
          </a:p>
          <a:p>
            <a:endParaRPr lang="en-GB"/>
          </a:p>
          <a:p>
            <a:r>
              <a:rPr lang="en-GB"/>
              <a:t>The ratio is therefore</a:t>
            </a:r>
          </a:p>
          <a:p>
            <a:r>
              <a:rPr lang="en-GB" baseline="30000"/>
              <a:t>70</a:t>
            </a:r>
            <a:r>
              <a:rPr lang="en-GB"/>
              <a:t>Cl</a:t>
            </a:r>
            <a:r>
              <a:rPr lang="en-GB" baseline="-25000"/>
              <a:t>2</a:t>
            </a:r>
            <a:r>
              <a:rPr lang="en-GB"/>
              <a:t>= 0.5625/0.0625= 9</a:t>
            </a:r>
          </a:p>
        </p:txBody>
      </p:sp>
      <p:sp>
        <p:nvSpPr>
          <p:cNvPr id="6" name="TextBox 5"/>
          <p:cNvSpPr txBox="1"/>
          <p:nvPr/>
        </p:nvSpPr>
        <p:spPr>
          <a:xfrm>
            <a:off x="6459794" y="4807975"/>
            <a:ext cx="2389239" cy="369332"/>
          </a:xfrm>
          <a:prstGeom prst="rect">
            <a:avLst/>
          </a:prstGeom>
          <a:noFill/>
        </p:spPr>
        <p:txBody>
          <a:bodyPr wrap="square" rtlCol="0">
            <a:spAutoFit/>
          </a:bodyPr>
          <a:lstStyle/>
          <a:p>
            <a:r>
              <a:rPr lang="en-GB" b="1" u="sng"/>
              <a:t>=0.375</a:t>
            </a:r>
          </a:p>
        </p:txBody>
      </p:sp>
      <p:sp>
        <p:nvSpPr>
          <p:cNvPr id="7" name="Rectangle 6"/>
          <p:cNvSpPr/>
          <p:nvPr/>
        </p:nvSpPr>
        <p:spPr>
          <a:xfrm>
            <a:off x="4499711" y="5987533"/>
            <a:ext cx="2308645" cy="369332"/>
          </a:xfrm>
          <a:prstGeom prst="rect">
            <a:avLst/>
          </a:prstGeom>
        </p:spPr>
        <p:txBody>
          <a:bodyPr wrap="none">
            <a:spAutoFit/>
          </a:bodyPr>
          <a:lstStyle/>
          <a:p>
            <a:r>
              <a:rPr lang="en-GB" baseline="30000"/>
              <a:t>72</a:t>
            </a:r>
            <a:r>
              <a:rPr lang="en-GB"/>
              <a:t>Cl</a:t>
            </a:r>
            <a:r>
              <a:rPr lang="en-GB" baseline="-25000"/>
              <a:t>2</a:t>
            </a:r>
            <a:r>
              <a:rPr lang="en-GB"/>
              <a:t>= 0.375/0.0625= 6</a:t>
            </a:r>
          </a:p>
        </p:txBody>
      </p:sp>
      <p:sp>
        <p:nvSpPr>
          <p:cNvPr id="8" name="Rectangle 7"/>
          <p:cNvSpPr/>
          <p:nvPr/>
        </p:nvSpPr>
        <p:spPr>
          <a:xfrm>
            <a:off x="7591955" y="5972783"/>
            <a:ext cx="2425664" cy="369332"/>
          </a:xfrm>
          <a:prstGeom prst="rect">
            <a:avLst/>
          </a:prstGeom>
        </p:spPr>
        <p:txBody>
          <a:bodyPr wrap="none">
            <a:spAutoFit/>
          </a:bodyPr>
          <a:lstStyle/>
          <a:p>
            <a:r>
              <a:rPr lang="en-GB" baseline="30000"/>
              <a:t>74</a:t>
            </a:r>
            <a:r>
              <a:rPr lang="en-GB"/>
              <a:t>Cl</a:t>
            </a:r>
            <a:r>
              <a:rPr lang="en-GB" baseline="-25000"/>
              <a:t>2</a:t>
            </a:r>
            <a:r>
              <a:rPr lang="en-GB"/>
              <a:t>= 0.0625/0.0625=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1"/>
            <a:ext cx="9144000" cy="894735"/>
          </a:xfrm>
        </p:spPr>
        <p:txBody>
          <a:bodyPr>
            <a:normAutofit/>
          </a:bodyPr>
          <a:lstStyle/>
          <a:p>
            <a:r>
              <a:rPr lang="en-GB" b="1" dirty="0">
                <a:solidFill>
                  <a:srgbClr val="70AD47"/>
                </a:solidFill>
              </a:rPr>
              <a:t>Overall Mass Spectrum for Chlorine</a:t>
            </a:r>
          </a:p>
        </p:txBody>
      </p:sp>
      <p:pic>
        <p:nvPicPr>
          <p:cNvPr id="17412" name="Picture 4" descr="cl2overallms"/>
          <p:cNvPicPr>
            <a:picLocks noChangeAspect="1" noChangeArrowheads="1"/>
          </p:cNvPicPr>
          <p:nvPr/>
        </p:nvPicPr>
        <p:blipFill>
          <a:blip r:embed="rId2" cstate="print"/>
          <a:srcRect/>
          <a:stretch>
            <a:fillRect/>
          </a:stretch>
        </p:blipFill>
        <p:spPr bwMode="auto">
          <a:xfrm>
            <a:off x="2501542" y="2344328"/>
            <a:ext cx="6553200" cy="312261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92100" y="649742"/>
            <a:ext cx="6934610" cy="2862322"/>
          </a:xfrm>
          <a:prstGeom prst="rect">
            <a:avLst/>
          </a:prstGeom>
          <a:noFill/>
          <a:ln w="9525">
            <a:noFill/>
            <a:miter lim="800000"/>
            <a:headEnd/>
            <a:tailEnd/>
          </a:ln>
        </p:spPr>
        <p:txBody>
          <a:bodyPr wrap="square">
            <a:spAutoFit/>
          </a:bodyPr>
          <a:lstStyle/>
          <a:p>
            <a:pPr algn="l"/>
            <a:r>
              <a:rPr lang="en-GB" b="1" dirty="0"/>
              <a:t>A mass spectrum shows the presence of two isotopes of m/z values 38 and 40. Both have been formed as unipositive ions.</a:t>
            </a:r>
          </a:p>
          <a:p>
            <a:pPr algn="l"/>
            <a:endParaRPr lang="en-GB" b="1" dirty="0"/>
          </a:p>
          <a:p>
            <a:pPr algn="l"/>
            <a:r>
              <a:rPr lang="en-GB" b="1" dirty="0"/>
              <a:t>Redraw the diagram with the most abundant isotope scaled up to 100%.</a:t>
            </a:r>
          </a:p>
          <a:p>
            <a:pPr algn="l"/>
            <a:endParaRPr lang="en-GB" b="1" dirty="0"/>
          </a:p>
          <a:p>
            <a:pPr algn="l"/>
            <a:r>
              <a:rPr lang="en-GB" b="1" dirty="0"/>
              <a:t>Calculate the average relative atomic mass.</a:t>
            </a:r>
          </a:p>
          <a:p>
            <a:pPr algn="l"/>
            <a:endParaRPr lang="en-GB" b="1" dirty="0"/>
          </a:p>
          <a:p>
            <a:pPr algn="l"/>
            <a:r>
              <a:rPr lang="en-GB" b="1" dirty="0"/>
              <a:t>What would be a) the m/z values   and   b) the abundance if 2+ ions had been formed?</a:t>
            </a:r>
            <a:endParaRPr lang="en-US" dirty="0"/>
          </a:p>
        </p:txBody>
      </p:sp>
      <p:sp>
        <p:nvSpPr>
          <p:cNvPr id="168963" name="Text Box 3"/>
          <p:cNvSpPr txBox="1">
            <a:spLocks noChangeArrowheads="1"/>
          </p:cNvSpPr>
          <p:nvPr/>
        </p:nvSpPr>
        <p:spPr bwMode="auto">
          <a:xfrm>
            <a:off x="12700" y="25805"/>
            <a:ext cx="9144000" cy="769441"/>
          </a:xfrm>
          <a:prstGeom prst="rect">
            <a:avLst/>
          </a:prstGeom>
          <a:noFill/>
          <a:ln w="9525">
            <a:noFill/>
            <a:miter lim="800000"/>
            <a:headEnd/>
            <a:tailEnd/>
          </a:ln>
          <a:effectLst/>
        </p:spPr>
        <p:txBody>
          <a:bodyPr wrap="square" lIns="91440" tIns="45720" rIns="91440" bIns="45720" anchor="t">
            <a:spAutoFit/>
          </a:bodyPr>
          <a:lstStyle/>
          <a:p>
            <a:pPr>
              <a:spcBef>
                <a:spcPct val="50000"/>
              </a:spcBef>
              <a:defRPr/>
            </a:pPr>
            <a:r>
              <a:rPr lang="en-US" sz="4400" dirty="0">
                <a:solidFill>
                  <a:schemeClr val="accent6"/>
                </a:solidFill>
              </a:rPr>
              <a:t>Test question</a:t>
            </a:r>
          </a:p>
        </p:txBody>
      </p:sp>
      <p:sp>
        <p:nvSpPr>
          <p:cNvPr id="19460" name="Line 4"/>
          <p:cNvSpPr>
            <a:spLocks noChangeShapeType="1"/>
          </p:cNvSpPr>
          <p:nvPr/>
        </p:nvSpPr>
        <p:spPr bwMode="auto">
          <a:xfrm>
            <a:off x="7872413" y="1216025"/>
            <a:ext cx="0" cy="1633538"/>
          </a:xfrm>
          <a:prstGeom prst="line">
            <a:avLst/>
          </a:prstGeom>
          <a:noFill/>
          <a:ln w="19050">
            <a:solidFill>
              <a:srgbClr val="339933"/>
            </a:solidFill>
            <a:round/>
            <a:headEnd/>
            <a:tailEnd/>
          </a:ln>
        </p:spPr>
        <p:txBody>
          <a:bodyPr wrap="none" anchor="ctr"/>
          <a:lstStyle/>
          <a:p>
            <a:endParaRPr lang="en-GB" sz="2000"/>
          </a:p>
        </p:txBody>
      </p:sp>
      <p:sp>
        <p:nvSpPr>
          <p:cNvPr id="19461" name="Line 5"/>
          <p:cNvSpPr>
            <a:spLocks noChangeShapeType="1"/>
          </p:cNvSpPr>
          <p:nvPr/>
        </p:nvSpPr>
        <p:spPr bwMode="auto">
          <a:xfrm>
            <a:off x="7874001" y="2825750"/>
            <a:ext cx="1998663" cy="0"/>
          </a:xfrm>
          <a:prstGeom prst="line">
            <a:avLst/>
          </a:prstGeom>
          <a:noFill/>
          <a:ln w="19050">
            <a:solidFill>
              <a:schemeClr val="tx1"/>
            </a:solidFill>
            <a:round/>
            <a:headEnd/>
            <a:tailEnd/>
          </a:ln>
        </p:spPr>
        <p:txBody>
          <a:bodyPr wrap="none" anchor="ctr"/>
          <a:lstStyle/>
          <a:p>
            <a:endParaRPr lang="en-GB" sz="2000"/>
          </a:p>
        </p:txBody>
      </p:sp>
      <p:sp>
        <p:nvSpPr>
          <p:cNvPr id="19462" name="Line 6"/>
          <p:cNvSpPr>
            <a:spLocks noChangeShapeType="1"/>
          </p:cNvSpPr>
          <p:nvPr/>
        </p:nvSpPr>
        <p:spPr bwMode="auto">
          <a:xfrm>
            <a:off x="9097963" y="1638300"/>
            <a:ext cx="0" cy="1174750"/>
          </a:xfrm>
          <a:prstGeom prst="line">
            <a:avLst/>
          </a:prstGeom>
          <a:noFill/>
          <a:ln w="28575">
            <a:solidFill>
              <a:srgbClr val="CC0000"/>
            </a:solidFill>
            <a:round/>
            <a:headEnd/>
            <a:tailEnd/>
          </a:ln>
        </p:spPr>
        <p:txBody>
          <a:bodyPr wrap="none" anchor="ctr"/>
          <a:lstStyle/>
          <a:p>
            <a:endParaRPr lang="en-GB" sz="2000"/>
          </a:p>
        </p:txBody>
      </p:sp>
      <p:sp>
        <p:nvSpPr>
          <p:cNvPr id="19463" name="Line 7"/>
          <p:cNvSpPr>
            <a:spLocks noChangeShapeType="1"/>
          </p:cNvSpPr>
          <p:nvPr/>
        </p:nvSpPr>
        <p:spPr bwMode="auto">
          <a:xfrm>
            <a:off x="9224963" y="2095500"/>
            <a:ext cx="0" cy="717550"/>
          </a:xfrm>
          <a:prstGeom prst="line">
            <a:avLst/>
          </a:prstGeom>
          <a:noFill/>
          <a:ln w="28575">
            <a:solidFill>
              <a:srgbClr val="CC0000"/>
            </a:solidFill>
            <a:round/>
            <a:headEnd/>
            <a:tailEnd/>
          </a:ln>
        </p:spPr>
        <p:txBody>
          <a:bodyPr wrap="none" anchor="ctr"/>
          <a:lstStyle/>
          <a:p>
            <a:endParaRPr lang="en-GB" sz="2000"/>
          </a:p>
        </p:txBody>
      </p:sp>
      <p:sp>
        <p:nvSpPr>
          <p:cNvPr id="19464" name="Text Box 8"/>
          <p:cNvSpPr txBox="1">
            <a:spLocks noChangeArrowheads="1"/>
          </p:cNvSpPr>
          <p:nvPr/>
        </p:nvSpPr>
        <p:spPr bwMode="auto">
          <a:xfrm>
            <a:off x="7772401" y="2835275"/>
            <a:ext cx="2786063" cy="338554"/>
          </a:xfrm>
          <a:prstGeom prst="rect">
            <a:avLst/>
          </a:prstGeom>
          <a:noFill/>
          <a:ln w="9525">
            <a:noFill/>
            <a:miter lim="800000"/>
            <a:headEnd/>
            <a:tailEnd/>
          </a:ln>
        </p:spPr>
        <p:txBody>
          <a:bodyPr>
            <a:spAutoFit/>
          </a:bodyPr>
          <a:lstStyle/>
          <a:p>
            <a:pPr algn="l">
              <a:spcBef>
                <a:spcPct val="50000"/>
              </a:spcBef>
            </a:pPr>
            <a:r>
              <a:rPr lang="en-US" sz="1600" b="1"/>
              <a:t>0   10   20   30   40   m/z values</a:t>
            </a:r>
            <a:endParaRPr lang="en-US" sz="1600"/>
          </a:p>
        </p:txBody>
      </p:sp>
      <p:sp>
        <p:nvSpPr>
          <p:cNvPr id="19465" name="Text Box 9"/>
          <p:cNvSpPr txBox="1">
            <a:spLocks noChangeArrowheads="1"/>
          </p:cNvSpPr>
          <p:nvPr/>
        </p:nvSpPr>
        <p:spPr bwMode="auto">
          <a:xfrm rot="-5400000">
            <a:off x="6945313" y="1934161"/>
            <a:ext cx="1498600" cy="338554"/>
          </a:xfrm>
          <a:prstGeom prst="rect">
            <a:avLst/>
          </a:prstGeom>
          <a:noFill/>
          <a:ln w="9525">
            <a:noFill/>
            <a:miter lim="800000"/>
            <a:headEnd/>
            <a:tailEnd/>
          </a:ln>
        </p:spPr>
        <p:txBody>
          <a:bodyPr>
            <a:spAutoFit/>
          </a:bodyPr>
          <a:lstStyle/>
          <a:p>
            <a:pPr>
              <a:spcBef>
                <a:spcPct val="50000"/>
              </a:spcBef>
            </a:pPr>
            <a:r>
              <a:rPr lang="en-US" sz="1600" b="1"/>
              <a:t>ABUNDANCE</a:t>
            </a:r>
          </a:p>
        </p:txBody>
      </p:sp>
      <p:sp>
        <p:nvSpPr>
          <p:cNvPr id="19466" name="Text Box 10"/>
          <p:cNvSpPr txBox="1">
            <a:spLocks noChangeArrowheads="1"/>
          </p:cNvSpPr>
          <p:nvPr/>
        </p:nvSpPr>
        <p:spPr bwMode="auto">
          <a:xfrm>
            <a:off x="9099551" y="1528763"/>
            <a:ext cx="752475" cy="707886"/>
          </a:xfrm>
          <a:prstGeom prst="rect">
            <a:avLst/>
          </a:prstGeom>
          <a:noFill/>
          <a:ln w="9525">
            <a:noFill/>
            <a:miter lim="800000"/>
            <a:headEnd/>
            <a:tailEnd/>
          </a:ln>
        </p:spPr>
        <p:txBody>
          <a:bodyPr>
            <a:spAutoFit/>
          </a:bodyPr>
          <a:lstStyle/>
          <a:p>
            <a:pPr algn="l">
              <a:spcBef>
                <a:spcPct val="50000"/>
              </a:spcBef>
            </a:pPr>
            <a:r>
              <a:rPr lang="en-US" sz="1600" b="1"/>
              <a:t>60%</a:t>
            </a:r>
          </a:p>
          <a:p>
            <a:pPr algn="l">
              <a:spcBef>
                <a:spcPct val="50000"/>
              </a:spcBef>
            </a:pPr>
            <a:r>
              <a:rPr lang="en-US" sz="1600" b="1"/>
              <a:t>   40%</a:t>
            </a:r>
          </a:p>
        </p:txBody>
      </p:sp>
      <p:sp>
        <p:nvSpPr>
          <p:cNvPr id="19467" name="Line 11"/>
          <p:cNvSpPr>
            <a:spLocks noChangeShapeType="1"/>
          </p:cNvSpPr>
          <p:nvPr/>
        </p:nvSpPr>
        <p:spPr bwMode="auto">
          <a:xfrm>
            <a:off x="7912101" y="1252538"/>
            <a:ext cx="1617663" cy="0"/>
          </a:xfrm>
          <a:prstGeom prst="line">
            <a:avLst/>
          </a:prstGeom>
          <a:noFill/>
          <a:ln w="19050" cap="rnd">
            <a:solidFill>
              <a:schemeClr val="tx1"/>
            </a:solidFill>
            <a:prstDash val="sysDot"/>
            <a:round/>
            <a:headEnd/>
            <a:tailEnd/>
          </a:ln>
        </p:spPr>
        <p:txBody>
          <a:bodyPr wrap="none" anchor="ctr"/>
          <a:lstStyle/>
          <a:p>
            <a:endParaRPr lang="en-GB" sz="2000"/>
          </a:p>
        </p:txBody>
      </p:sp>
      <p:sp>
        <p:nvSpPr>
          <p:cNvPr id="19468" name="Text Box 12"/>
          <p:cNvSpPr txBox="1">
            <a:spLocks noChangeArrowheads="1"/>
          </p:cNvSpPr>
          <p:nvPr/>
        </p:nvSpPr>
        <p:spPr bwMode="auto">
          <a:xfrm>
            <a:off x="7354889" y="1131889"/>
            <a:ext cx="752475" cy="307777"/>
          </a:xfrm>
          <a:prstGeom prst="rect">
            <a:avLst/>
          </a:prstGeom>
          <a:noFill/>
          <a:ln w="9525">
            <a:noFill/>
            <a:miter lim="800000"/>
            <a:headEnd/>
            <a:tailEnd/>
          </a:ln>
        </p:spPr>
        <p:txBody>
          <a:bodyPr>
            <a:spAutoFit/>
          </a:bodyPr>
          <a:lstStyle/>
          <a:p>
            <a:pPr algn="l">
              <a:spcBef>
                <a:spcPct val="50000"/>
              </a:spcBef>
            </a:pPr>
            <a:r>
              <a:rPr lang="en-US" sz="1400"/>
              <a:t>100%</a:t>
            </a:r>
            <a:endParaRPr lang="en-US" sz="1400" b="1"/>
          </a:p>
        </p:txBody>
      </p:sp>
      <p:sp>
        <p:nvSpPr>
          <p:cNvPr id="19473" name="AutoShape 18">
            <a:hlinkClick r:id="" action="ppaction://hlinkshowjump?jump=nextslide" highlightClick="1"/>
          </p:cNvPr>
          <p:cNvSpPr>
            <a:spLocks noChangeArrowheads="1"/>
          </p:cNvSpPr>
          <p:nvPr/>
        </p:nvSpPr>
        <p:spPr bwMode="auto">
          <a:xfrm>
            <a:off x="2905125" y="5372100"/>
            <a:ext cx="2819400" cy="393700"/>
          </a:xfrm>
          <a:prstGeom prst="actionButtonBlank">
            <a:avLst/>
          </a:prstGeom>
          <a:noFill/>
          <a:ln w="9525">
            <a:noFill/>
            <a:miter lim="800000"/>
            <a:headEnd/>
            <a:tailEnd/>
          </a:ln>
        </p:spPr>
        <p:txBody>
          <a:bodyPr wrap="none" anchor="ctr"/>
          <a:lstStyle/>
          <a:p>
            <a:endParaRPr lang="en-GB" sz="2000"/>
          </a:p>
        </p:txBody>
      </p:sp>
      <p:sp>
        <p:nvSpPr>
          <p:cNvPr id="19474" name="Line 19"/>
          <p:cNvSpPr>
            <a:spLocks noChangeShapeType="1"/>
          </p:cNvSpPr>
          <p:nvPr/>
        </p:nvSpPr>
        <p:spPr bwMode="auto">
          <a:xfrm>
            <a:off x="7888288" y="3886200"/>
            <a:ext cx="0" cy="1633538"/>
          </a:xfrm>
          <a:prstGeom prst="line">
            <a:avLst/>
          </a:prstGeom>
          <a:noFill/>
          <a:ln w="19050">
            <a:solidFill>
              <a:schemeClr val="tx1"/>
            </a:solidFill>
            <a:round/>
            <a:headEnd/>
            <a:tailEnd/>
          </a:ln>
        </p:spPr>
        <p:txBody>
          <a:bodyPr wrap="none" anchor="ctr"/>
          <a:lstStyle/>
          <a:p>
            <a:endParaRPr lang="en-GB" sz="2000"/>
          </a:p>
        </p:txBody>
      </p:sp>
      <p:sp>
        <p:nvSpPr>
          <p:cNvPr id="19475" name="Line 20"/>
          <p:cNvSpPr>
            <a:spLocks noChangeShapeType="1"/>
          </p:cNvSpPr>
          <p:nvPr/>
        </p:nvSpPr>
        <p:spPr bwMode="auto">
          <a:xfrm>
            <a:off x="7889876" y="5562600"/>
            <a:ext cx="1998663" cy="0"/>
          </a:xfrm>
          <a:prstGeom prst="line">
            <a:avLst/>
          </a:prstGeom>
          <a:noFill/>
          <a:ln w="19050">
            <a:solidFill>
              <a:schemeClr val="tx1"/>
            </a:solidFill>
            <a:round/>
            <a:headEnd/>
            <a:tailEnd/>
          </a:ln>
        </p:spPr>
        <p:txBody>
          <a:bodyPr wrap="none" anchor="ctr"/>
          <a:lstStyle/>
          <a:p>
            <a:endParaRPr lang="en-GB" sz="2000"/>
          </a:p>
        </p:txBody>
      </p:sp>
      <p:sp>
        <p:nvSpPr>
          <p:cNvPr id="19476" name="Text Box 21"/>
          <p:cNvSpPr txBox="1">
            <a:spLocks noChangeArrowheads="1"/>
          </p:cNvSpPr>
          <p:nvPr/>
        </p:nvSpPr>
        <p:spPr bwMode="auto">
          <a:xfrm>
            <a:off x="7788276" y="5600700"/>
            <a:ext cx="2786063" cy="338554"/>
          </a:xfrm>
          <a:prstGeom prst="rect">
            <a:avLst/>
          </a:prstGeom>
          <a:noFill/>
          <a:ln w="9525">
            <a:noFill/>
            <a:miter lim="800000"/>
            <a:headEnd/>
            <a:tailEnd/>
          </a:ln>
        </p:spPr>
        <p:txBody>
          <a:bodyPr>
            <a:spAutoFit/>
          </a:bodyPr>
          <a:lstStyle/>
          <a:p>
            <a:pPr algn="l">
              <a:spcBef>
                <a:spcPct val="50000"/>
              </a:spcBef>
            </a:pPr>
            <a:r>
              <a:rPr lang="en-US" sz="1600" b="1"/>
              <a:t>0   10   20   30   40   m/z values</a:t>
            </a:r>
            <a:endParaRPr lang="en-US" sz="1600"/>
          </a:p>
        </p:txBody>
      </p:sp>
      <p:sp>
        <p:nvSpPr>
          <p:cNvPr id="19477" name="Text Box 22"/>
          <p:cNvSpPr txBox="1">
            <a:spLocks noChangeArrowheads="1"/>
          </p:cNvSpPr>
          <p:nvPr/>
        </p:nvSpPr>
        <p:spPr bwMode="auto">
          <a:xfrm rot="-5400000">
            <a:off x="6961188" y="4699586"/>
            <a:ext cx="1498600" cy="338554"/>
          </a:xfrm>
          <a:prstGeom prst="rect">
            <a:avLst/>
          </a:prstGeom>
          <a:noFill/>
          <a:ln w="9525">
            <a:noFill/>
            <a:miter lim="800000"/>
            <a:headEnd/>
            <a:tailEnd/>
          </a:ln>
        </p:spPr>
        <p:txBody>
          <a:bodyPr>
            <a:spAutoFit/>
          </a:bodyPr>
          <a:lstStyle/>
          <a:p>
            <a:pPr>
              <a:spcBef>
                <a:spcPct val="50000"/>
              </a:spcBef>
            </a:pPr>
            <a:r>
              <a:rPr lang="en-US" sz="1600" b="1"/>
              <a:t>ABUNDANCE</a:t>
            </a:r>
          </a:p>
        </p:txBody>
      </p:sp>
      <p:sp>
        <p:nvSpPr>
          <p:cNvPr id="19478" name="Text Box 23"/>
          <p:cNvSpPr txBox="1">
            <a:spLocks noChangeArrowheads="1"/>
          </p:cNvSpPr>
          <p:nvPr/>
        </p:nvSpPr>
        <p:spPr bwMode="auto">
          <a:xfrm>
            <a:off x="9228139" y="4044951"/>
            <a:ext cx="752475" cy="954107"/>
          </a:xfrm>
          <a:prstGeom prst="rect">
            <a:avLst/>
          </a:prstGeom>
          <a:noFill/>
          <a:ln w="9525">
            <a:noFill/>
            <a:miter lim="800000"/>
            <a:headEnd/>
            <a:tailEnd/>
          </a:ln>
        </p:spPr>
        <p:txBody>
          <a:bodyPr>
            <a:spAutoFit/>
          </a:bodyPr>
          <a:lstStyle/>
          <a:p>
            <a:pPr algn="l">
              <a:spcBef>
                <a:spcPct val="50000"/>
              </a:spcBef>
            </a:pPr>
            <a:r>
              <a:rPr lang="en-US" sz="1600" b="1"/>
              <a:t>100%</a:t>
            </a:r>
          </a:p>
          <a:p>
            <a:pPr algn="l">
              <a:spcBef>
                <a:spcPct val="50000"/>
              </a:spcBef>
            </a:pPr>
            <a:r>
              <a:rPr lang="en-US" sz="1600" b="1"/>
              <a:t>   66.7%</a:t>
            </a:r>
          </a:p>
        </p:txBody>
      </p:sp>
      <p:sp>
        <p:nvSpPr>
          <p:cNvPr id="19479" name="Line 24"/>
          <p:cNvSpPr>
            <a:spLocks noChangeShapeType="1"/>
          </p:cNvSpPr>
          <p:nvPr/>
        </p:nvSpPr>
        <p:spPr bwMode="auto">
          <a:xfrm>
            <a:off x="7927976" y="4017963"/>
            <a:ext cx="1617663" cy="0"/>
          </a:xfrm>
          <a:prstGeom prst="line">
            <a:avLst/>
          </a:prstGeom>
          <a:noFill/>
          <a:ln w="19050" cap="rnd">
            <a:solidFill>
              <a:schemeClr val="tx1"/>
            </a:solidFill>
            <a:prstDash val="sysDot"/>
            <a:round/>
            <a:headEnd/>
            <a:tailEnd/>
          </a:ln>
        </p:spPr>
        <p:txBody>
          <a:bodyPr wrap="none" anchor="ctr"/>
          <a:lstStyle/>
          <a:p>
            <a:endParaRPr lang="en-GB" sz="2000"/>
          </a:p>
        </p:txBody>
      </p:sp>
      <p:sp>
        <p:nvSpPr>
          <p:cNvPr id="19480" name="Text Box 25"/>
          <p:cNvSpPr txBox="1">
            <a:spLocks noChangeArrowheads="1"/>
          </p:cNvSpPr>
          <p:nvPr/>
        </p:nvSpPr>
        <p:spPr bwMode="auto">
          <a:xfrm>
            <a:off x="7370764" y="3897314"/>
            <a:ext cx="752475" cy="307777"/>
          </a:xfrm>
          <a:prstGeom prst="rect">
            <a:avLst/>
          </a:prstGeom>
          <a:noFill/>
          <a:ln w="9525">
            <a:noFill/>
            <a:miter lim="800000"/>
            <a:headEnd/>
            <a:tailEnd/>
          </a:ln>
        </p:spPr>
        <p:txBody>
          <a:bodyPr>
            <a:spAutoFit/>
          </a:bodyPr>
          <a:lstStyle/>
          <a:p>
            <a:pPr algn="l">
              <a:spcBef>
                <a:spcPct val="50000"/>
              </a:spcBef>
            </a:pPr>
            <a:r>
              <a:rPr lang="en-US" sz="1400"/>
              <a:t>100%</a:t>
            </a:r>
            <a:endParaRPr lang="en-US" sz="1400" b="1"/>
          </a:p>
        </p:txBody>
      </p:sp>
      <p:sp>
        <p:nvSpPr>
          <p:cNvPr id="19481" name="Line 26"/>
          <p:cNvSpPr>
            <a:spLocks noChangeShapeType="1"/>
          </p:cNvSpPr>
          <p:nvPr/>
        </p:nvSpPr>
        <p:spPr bwMode="auto">
          <a:xfrm flipH="1">
            <a:off x="8521700" y="4038600"/>
            <a:ext cx="0" cy="1524000"/>
          </a:xfrm>
          <a:prstGeom prst="line">
            <a:avLst/>
          </a:prstGeom>
          <a:noFill/>
          <a:ln w="28575">
            <a:solidFill>
              <a:srgbClr val="339933"/>
            </a:solidFill>
            <a:round/>
            <a:headEnd/>
            <a:tailEnd/>
          </a:ln>
        </p:spPr>
        <p:txBody>
          <a:bodyPr wrap="none" anchor="ctr"/>
          <a:lstStyle/>
          <a:p>
            <a:endParaRPr lang="en-GB" sz="2000"/>
          </a:p>
        </p:txBody>
      </p:sp>
      <p:sp>
        <p:nvSpPr>
          <p:cNvPr id="19482" name="Line 27"/>
          <p:cNvSpPr>
            <a:spLocks noChangeShapeType="1"/>
          </p:cNvSpPr>
          <p:nvPr/>
        </p:nvSpPr>
        <p:spPr bwMode="auto">
          <a:xfrm>
            <a:off x="8597900" y="4648200"/>
            <a:ext cx="0" cy="946150"/>
          </a:xfrm>
          <a:prstGeom prst="line">
            <a:avLst/>
          </a:prstGeom>
          <a:noFill/>
          <a:ln w="28575">
            <a:solidFill>
              <a:srgbClr val="339933"/>
            </a:solidFill>
            <a:round/>
            <a:headEnd/>
            <a:tailEnd/>
          </a:ln>
        </p:spPr>
        <p:txBody>
          <a:bodyPr wrap="none" anchor="ctr"/>
          <a:lstStyle/>
          <a:p>
            <a:endParaRPr lang="en-GB" sz="2000"/>
          </a:p>
        </p:txBody>
      </p:sp>
      <p:sp>
        <p:nvSpPr>
          <p:cNvPr id="19483" name="Line 28"/>
          <p:cNvSpPr>
            <a:spLocks noChangeShapeType="1"/>
          </p:cNvSpPr>
          <p:nvPr/>
        </p:nvSpPr>
        <p:spPr bwMode="auto">
          <a:xfrm flipH="1">
            <a:off x="8674101" y="4800600"/>
            <a:ext cx="371475" cy="0"/>
          </a:xfrm>
          <a:prstGeom prst="line">
            <a:avLst/>
          </a:prstGeom>
          <a:noFill/>
          <a:ln w="19050">
            <a:solidFill>
              <a:schemeClr val="tx1"/>
            </a:solidFill>
            <a:round/>
            <a:headEnd/>
            <a:tailEnd type="triangle" w="sm" len="med"/>
          </a:ln>
        </p:spPr>
        <p:txBody>
          <a:bodyPr wrap="none" anchor="ctr"/>
          <a:lstStyle/>
          <a:p>
            <a:endParaRPr lang="en-GB" sz="2000"/>
          </a:p>
        </p:txBody>
      </p:sp>
      <p:sp>
        <p:nvSpPr>
          <p:cNvPr id="19484" name="Line 29"/>
          <p:cNvSpPr>
            <a:spLocks noChangeShapeType="1"/>
          </p:cNvSpPr>
          <p:nvPr/>
        </p:nvSpPr>
        <p:spPr bwMode="auto">
          <a:xfrm flipH="1">
            <a:off x="9156700" y="4038600"/>
            <a:ext cx="0" cy="1524000"/>
          </a:xfrm>
          <a:prstGeom prst="line">
            <a:avLst/>
          </a:prstGeom>
          <a:noFill/>
          <a:ln w="28575">
            <a:solidFill>
              <a:srgbClr val="CC0000"/>
            </a:solidFill>
            <a:round/>
            <a:headEnd/>
            <a:tailEnd/>
          </a:ln>
        </p:spPr>
        <p:txBody>
          <a:bodyPr wrap="none" anchor="ctr"/>
          <a:lstStyle/>
          <a:p>
            <a:endParaRPr lang="en-GB" sz="2000"/>
          </a:p>
        </p:txBody>
      </p:sp>
      <p:sp>
        <p:nvSpPr>
          <p:cNvPr id="19485" name="Line 30"/>
          <p:cNvSpPr>
            <a:spLocks noChangeShapeType="1"/>
          </p:cNvSpPr>
          <p:nvPr/>
        </p:nvSpPr>
        <p:spPr bwMode="auto">
          <a:xfrm>
            <a:off x="9258300" y="4603750"/>
            <a:ext cx="0" cy="946150"/>
          </a:xfrm>
          <a:prstGeom prst="line">
            <a:avLst/>
          </a:prstGeom>
          <a:noFill/>
          <a:ln w="28575">
            <a:solidFill>
              <a:srgbClr val="CC0000"/>
            </a:solidFill>
            <a:round/>
            <a:headEnd/>
            <a:tailEnd/>
          </a:ln>
        </p:spPr>
        <p:txBody>
          <a:bodyPr wrap="none" anchor="ctr"/>
          <a:lstStyle/>
          <a:p>
            <a:endParaRPr lang="en-GB" sz="2000"/>
          </a:p>
        </p:txBody>
      </p:sp>
      <p:sp>
        <p:nvSpPr>
          <p:cNvPr id="19486" name="Text Box 31"/>
          <p:cNvSpPr txBox="1">
            <a:spLocks noChangeArrowheads="1"/>
          </p:cNvSpPr>
          <p:nvPr/>
        </p:nvSpPr>
        <p:spPr bwMode="auto">
          <a:xfrm>
            <a:off x="1524000" y="3562197"/>
            <a:ext cx="5751871" cy="2903872"/>
          </a:xfrm>
          <a:prstGeom prst="rect">
            <a:avLst/>
          </a:prstGeom>
          <a:noFill/>
          <a:ln w="9525">
            <a:noFill/>
            <a:miter lim="800000"/>
            <a:headEnd/>
            <a:tailEnd/>
          </a:ln>
        </p:spPr>
        <p:txBody>
          <a:bodyPr wrap="square">
            <a:spAutoFit/>
          </a:bodyPr>
          <a:lstStyle/>
          <a:p>
            <a:pPr algn="l"/>
            <a:r>
              <a:rPr lang="en-GB" b="1" dirty="0"/>
              <a:t>The new values are 100 and 66.7 (see diagram)</a:t>
            </a:r>
          </a:p>
          <a:p>
            <a:pPr algn="l"/>
            <a:endParaRPr lang="en-GB" b="1" dirty="0"/>
          </a:p>
          <a:p>
            <a:pPr algn="l"/>
            <a:r>
              <a:rPr lang="en-GB" b="1" dirty="0"/>
              <a:t>New scale  atoms of mass 38;   abundance = 100</a:t>
            </a:r>
          </a:p>
          <a:p>
            <a:pPr algn="l"/>
            <a:r>
              <a:rPr lang="en-GB" b="1" dirty="0"/>
              <a:t>	  atoms of mass 40;   abundance = 66.7</a:t>
            </a:r>
          </a:p>
          <a:p>
            <a:pPr algn="l"/>
            <a:r>
              <a:rPr lang="en-GB" b="1" dirty="0"/>
              <a:t>				</a:t>
            </a:r>
          </a:p>
          <a:p>
            <a:pPr algn="l">
              <a:spcAft>
                <a:spcPct val="15000"/>
              </a:spcAft>
            </a:pPr>
            <a:r>
              <a:rPr lang="en-GB" b="1" dirty="0"/>
              <a:t>Average  =    (100 x 38)  +  (66.7 x 40)  =  38.80 </a:t>
            </a:r>
          </a:p>
          <a:p>
            <a:pPr algn="l"/>
            <a:r>
              <a:rPr lang="en-GB" b="1" dirty="0"/>
              <a:t>	          	   166.7</a:t>
            </a:r>
          </a:p>
          <a:p>
            <a:pPr algn="l"/>
            <a:endParaRPr lang="en-GB" b="1" dirty="0"/>
          </a:p>
          <a:p>
            <a:pPr algn="l"/>
            <a:r>
              <a:rPr lang="en-GB" b="1" dirty="0"/>
              <a:t>By doubling the charge to 2+, m/z value is halved; new peaks at 19 and 20. The abundance is the same.</a:t>
            </a:r>
            <a:endParaRPr lang="en-US" dirty="0"/>
          </a:p>
        </p:txBody>
      </p:sp>
      <p:sp>
        <p:nvSpPr>
          <p:cNvPr id="19487" name="Line 32"/>
          <p:cNvSpPr>
            <a:spLocks noChangeShapeType="1"/>
          </p:cNvSpPr>
          <p:nvPr/>
        </p:nvSpPr>
        <p:spPr bwMode="auto">
          <a:xfrm flipH="1">
            <a:off x="2797533" y="5279923"/>
            <a:ext cx="2246415" cy="0"/>
          </a:xfrm>
          <a:prstGeom prst="line">
            <a:avLst/>
          </a:prstGeom>
          <a:noFill/>
          <a:ln w="19050">
            <a:solidFill>
              <a:srgbClr val="0000FF"/>
            </a:solidFill>
            <a:round/>
            <a:headEnd/>
            <a:tailEnd/>
          </a:ln>
        </p:spPr>
        <p:txBody>
          <a:bodyPr wrap="none" anchor="ctr"/>
          <a:lstStyle/>
          <a:p>
            <a:endParaRPr lang="en-GB" sz="2000"/>
          </a:p>
        </p:txBody>
      </p:sp>
    </p:spTree>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0"/>
            <a:ext cx="9144000" cy="835742"/>
          </a:xfrm>
        </p:spPr>
        <p:txBody>
          <a:bodyPr>
            <a:normAutofit/>
          </a:bodyPr>
          <a:lstStyle/>
          <a:p>
            <a:r>
              <a:rPr lang="en-GB" b="1">
                <a:solidFill>
                  <a:srgbClr val="70AD47"/>
                </a:solidFill>
              </a:rPr>
              <a:t>What use is mass spectrometry ?</a:t>
            </a:r>
          </a:p>
        </p:txBody>
      </p:sp>
      <p:sp>
        <p:nvSpPr>
          <p:cNvPr id="31747" name="Rectangle 3"/>
          <p:cNvSpPr>
            <a:spLocks noGrp="1" noChangeArrowheads="1"/>
          </p:cNvSpPr>
          <p:nvPr>
            <p:ph type="body" idx="1"/>
          </p:nvPr>
        </p:nvSpPr>
        <p:spPr>
          <a:xfrm>
            <a:off x="1" y="1033951"/>
            <a:ext cx="12192000" cy="4525963"/>
          </a:xfrm>
        </p:spPr>
        <p:txBody>
          <a:bodyPr>
            <a:noAutofit/>
          </a:bodyPr>
          <a:lstStyle/>
          <a:p>
            <a:pPr>
              <a:lnSpc>
                <a:spcPct val="80000"/>
              </a:lnSpc>
            </a:pPr>
            <a:r>
              <a:rPr lang="en-GB"/>
              <a:t>Identify structures of biomolecules, such as carbohydrates and nucleic acids</a:t>
            </a:r>
          </a:p>
          <a:p>
            <a:pPr>
              <a:lnSpc>
                <a:spcPct val="80000"/>
              </a:lnSpc>
            </a:pPr>
            <a:r>
              <a:rPr lang="en-GB"/>
              <a:t>Sequence and quantify proteins (proteomics)</a:t>
            </a:r>
          </a:p>
          <a:p>
            <a:pPr>
              <a:lnSpc>
                <a:spcPct val="80000"/>
              </a:lnSpc>
            </a:pPr>
            <a:r>
              <a:rPr lang="en-GB"/>
              <a:t>Determine how drugs behave in the body (pharmacokinetics)</a:t>
            </a:r>
          </a:p>
          <a:p>
            <a:pPr>
              <a:lnSpc>
                <a:spcPct val="80000"/>
              </a:lnSpc>
            </a:pPr>
            <a:r>
              <a:rPr lang="en-GB"/>
              <a:t>Perform forensic analyses such as quantitation of illegal drugs in sport </a:t>
            </a:r>
          </a:p>
          <a:p>
            <a:pPr>
              <a:lnSpc>
                <a:spcPct val="80000"/>
              </a:lnSpc>
            </a:pPr>
            <a:r>
              <a:rPr lang="en-GB"/>
              <a:t>Analysis of pesticides in rivers (environmental)</a:t>
            </a:r>
          </a:p>
          <a:p>
            <a:pPr>
              <a:lnSpc>
                <a:spcPct val="80000"/>
              </a:lnSpc>
            </a:pPr>
            <a:r>
              <a:rPr lang="en-GB"/>
              <a:t>Determine the age and origins of specimens in geochemistry and archaeology </a:t>
            </a:r>
          </a:p>
          <a:p>
            <a:pPr>
              <a:lnSpc>
                <a:spcPct val="80000"/>
              </a:lnSpc>
            </a:pPr>
            <a:r>
              <a:rPr lang="en-GB"/>
              <a:t>Identify and quantitate compounds of complex organic mixtures (with LC) </a:t>
            </a:r>
          </a:p>
          <a:p>
            <a:pPr>
              <a:lnSpc>
                <a:spcPct val="80000"/>
              </a:lnSpc>
            </a:pPr>
            <a:r>
              <a:rPr lang="en-GB"/>
              <a:t>Perform ultrasensitive, multi element, inorganic analyses (isotopic distribution)</a:t>
            </a:r>
          </a:p>
        </p:txBody>
      </p:sp>
      <p:sp>
        <p:nvSpPr>
          <p:cNvPr id="2" name="TextBox 1">
            <a:extLst>
              <a:ext uri="{FF2B5EF4-FFF2-40B4-BE49-F238E27FC236}">
                <a16:creationId xmlns:a16="http://schemas.microsoft.com/office/drawing/2014/main" id="{66B8E192-78D6-2AA9-188A-EBB180DEB6EC}"/>
              </a:ext>
            </a:extLst>
          </p:cNvPr>
          <p:cNvSpPr txBox="1"/>
          <p:nvPr/>
        </p:nvSpPr>
        <p:spPr>
          <a:xfrm>
            <a:off x="1524000" y="5361709"/>
            <a:ext cx="10667999" cy="1077218"/>
          </a:xfrm>
          <a:prstGeom prst="rect">
            <a:avLst/>
          </a:prstGeom>
          <a:noFill/>
        </p:spPr>
        <p:txBody>
          <a:bodyPr wrap="square" rtlCol="0">
            <a:spAutoFit/>
          </a:bodyPr>
          <a:lstStyle/>
          <a:p>
            <a:pPr algn="ctr"/>
            <a:r>
              <a:rPr lang="en-US" sz="3200"/>
              <a:t>MASS SPECTROMETRY IS A UBIQUITOUS TECHNIQUE EMPLOYED BY MOST ANALYTICAL LABORATORIES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3663"/>
            <a:ext cx="11353800" cy="1325563"/>
          </a:xfrm>
        </p:spPr>
        <p:txBody>
          <a:bodyPr/>
          <a:lstStyle/>
          <a:p>
            <a:r>
              <a:rPr lang="en-US" b="1">
                <a:solidFill>
                  <a:schemeClr val="accent6"/>
                </a:solidFill>
              </a:rPr>
              <a:t>3.1.1.3 Electron configuration</a:t>
            </a:r>
          </a:p>
        </p:txBody>
      </p:sp>
      <p:pic>
        <p:nvPicPr>
          <p:cNvPr id="3" name="Picture 2" descr="A white text with black text&#10;&#10;Description automatically generated">
            <a:extLst>
              <a:ext uri="{FF2B5EF4-FFF2-40B4-BE49-F238E27FC236}">
                <a16:creationId xmlns:a16="http://schemas.microsoft.com/office/drawing/2014/main" id="{379BA5FC-572D-B0E3-A072-7B4745CB895A}"/>
              </a:ext>
            </a:extLst>
          </p:cNvPr>
          <p:cNvPicPr>
            <a:picLocks noChangeAspect="1"/>
          </p:cNvPicPr>
          <p:nvPr/>
        </p:nvPicPr>
        <p:blipFill>
          <a:blip r:embed="rId2"/>
          <a:stretch>
            <a:fillRect/>
          </a:stretch>
        </p:blipFill>
        <p:spPr>
          <a:xfrm>
            <a:off x="2218959" y="1821108"/>
            <a:ext cx="6562236" cy="3391632"/>
          </a:xfrm>
          <a:prstGeom prst="rect">
            <a:avLst/>
          </a:prstGeom>
        </p:spPr>
      </p:pic>
    </p:spTree>
    <p:extLst>
      <p:ext uri="{BB962C8B-B14F-4D97-AF65-F5344CB8AC3E}">
        <p14:creationId xmlns:p14="http://schemas.microsoft.com/office/powerpoint/2010/main" val="180693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833543" y="990809"/>
            <a:ext cx="11003811" cy="5663089"/>
          </a:xfrm>
          <a:prstGeom prst="rect">
            <a:avLst/>
          </a:prstGeom>
          <a:noFill/>
        </p:spPr>
        <p:txBody>
          <a:bodyPr wrap="square" lIns="91440" tIns="45720" rIns="91440" bIns="45720" rtlCol="0" anchor="t">
            <a:spAutoFit/>
          </a:bodyPr>
          <a:lstStyle/>
          <a:p>
            <a:r>
              <a:rPr lang="en-GB" sz="2200"/>
              <a:t>Early 20</a:t>
            </a:r>
            <a:r>
              <a:rPr lang="en-GB" sz="2200" baseline="30000"/>
              <a:t>th</a:t>
            </a:r>
            <a:r>
              <a:rPr lang="en-GB" sz="2200"/>
              <a:t> Century – </a:t>
            </a:r>
            <a:r>
              <a:rPr lang="en-GB" sz="2200">
                <a:solidFill>
                  <a:srgbClr val="FF0000"/>
                </a:solidFill>
              </a:rPr>
              <a:t>J.J. Thompson</a:t>
            </a:r>
            <a:r>
              <a:rPr lang="en-GB" sz="2200"/>
              <a:t> discovered the electron and proposed the </a:t>
            </a:r>
            <a:r>
              <a:rPr lang="en-GB" sz="2200">
                <a:solidFill>
                  <a:srgbClr val="FF0000"/>
                </a:solidFill>
              </a:rPr>
              <a:t>PLUM PUDDING</a:t>
            </a:r>
            <a:r>
              <a:rPr lang="en-GB" sz="2200"/>
              <a:t> model of the atom. This was;</a:t>
            </a:r>
          </a:p>
          <a:p>
            <a:endParaRPr lang="en-GB" sz="2200"/>
          </a:p>
          <a:p>
            <a:pPr marL="742950" lvl="1" indent="-285750">
              <a:buFont typeface="Arial" panose="020B0604020202020204" pitchFamily="34" charset="0"/>
              <a:buChar char="•"/>
            </a:pPr>
            <a:r>
              <a:rPr lang="en-GB" sz="2200"/>
              <a:t>A ball of positive charge (suet) with negative electrons (plums) distributed throughout.</a:t>
            </a:r>
          </a:p>
          <a:p>
            <a:pPr lvl="1"/>
            <a:endParaRPr lang="en-GB" sz="2200"/>
          </a:p>
          <a:p>
            <a:pPr lvl="1"/>
            <a:endParaRPr lang="en-GB" sz="2200"/>
          </a:p>
          <a:p>
            <a:r>
              <a:rPr lang="en-GB" sz="2200"/>
              <a:t>To confirm this model, </a:t>
            </a:r>
            <a:r>
              <a:rPr lang="en-GB" sz="2200">
                <a:solidFill>
                  <a:srgbClr val="00B050"/>
                </a:solidFill>
              </a:rPr>
              <a:t>Ernest Rutherford</a:t>
            </a:r>
            <a:r>
              <a:rPr lang="en-GB" sz="2200"/>
              <a:t> conducted an experiment by firing alpha particles (from Radium) at a thin </a:t>
            </a:r>
            <a:r>
              <a:rPr lang="en-GB" sz="2200">
                <a:solidFill>
                  <a:srgbClr val="00B050"/>
                </a:solidFill>
              </a:rPr>
              <a:t>GOLD FOIL </a:t>
            </a:r>
            <a:r>
              <a:rPr lang="en-GB" sz="2200"/>
              <a:t>sheet and detecting their trajectories. However, the results suggested a different atomic structure;</a:t>
            </a:r>
            <a:endParaRPr lang="en-GB" sz="2200">
              <a:cs typeface="Calibri"/>
            </a:endParaRPr>
          </a:p>
          <a:p>
            <a:endParaRPr lang="en-GB" sz="2200"/>
          </a:p>
          <a:p>
            <a:pPr marL="742950" lvl="1" indent="-285750">
              <a:buFont typeface="Arial" panose="020B0604020202020204" pitchFamily="34" charset="0"/>
              <a:buChar char="•"/>
            </a:pPr>
            <a:r>
              <a:rPr lang="en-GB" sz="2200"/>
              <a:t>Most particles past through undeflected </a:t>
            </a:r>
            <a:r>
              <a:rPr lang="en-GB" sz="2200">
                <a:sym typeface="Wingdings" panose="05000000000000000000" pitchFamily="2" charset="2"/>
              </a:rPr>
              <a:t> atom is mostly empty space,</a:t>
            </a:r>
          </a:p>
          <a:p>
            <a:pPr lvl="1"/>
            <a:endParaRPr lang="en-GB" sz="2200">
              <a:cs typeface="Calibri" panose="020F0502020204030204"/>
            </a:endParaRPr>
          </a:p>
          <a:p>
            <a:pPr marL="742950" lvl="1" indent="-285750">
              <a:spcAft>
                <a:spcPts val="1200"/>
              </a:spcAft>
              <a:buFont typeface="Arial" panose="020B0604020202020204" pitchFamily="34" charset="0"/>
              <a:buChar char="•"/>
            </a:pPr>
            <a:r>
              <a:rPr lang="en-GB" sz="2200">
                <a:sym typeface="Wingdings" panose="05000000000000000000" pitchFamily="2" charset="2"/>
              </a:rPr>
              <a:t>Some particles were deflected </a:t>
            </a:r>
            <a:r>
              <a:rPr lang="en-GB" sz="2200"/>
              <a:t> Atom contained a source of positive charge (protons) to deflect the positive alpha particles,</a:t>
            </a:r>
            <a:endParaRPr lang="en-GB" sz="2200">
              <a:sym typeface="Wingdings" panose="05000000000000000000" pitchFamily="2" charset="2"/>
            </a:endParaRPr>
          </a:p>
          <a:p>
            <a:pPr marL="742950" lvl="1" indent="-285750">
              <a:spcAft>
                <a:spcPts val="1200"/>
              </a:spcAft>
              <a:buFont typeface="Arial" panose="020B0604020202020204" pitchFamily="34" charset="0"/>
              <a:buChar char="•"/>
            </a:pPr>
            <a:r>
              <a:rPr lang="en-GB" sz="2200">
                <a:sym typeface="Wingdings" panose="05000000000000000000" pitchFamily="2" charset="2"/>
              </a:rPr>
              <a:t>A few particles were rebounded backwards  The result of a large mass within the atom (nucleus). (This was a truly startling result!).</a:t>
            </a:r>
            <a:endParaRPr lang="en-GB" sz="2200">
              <a:cs typeface="Calibri"/>
            </a:endParaRPr>
          </a:p>
        </p:txBody>
      </p:sp>
      <p:sp>
        <p:nvSpPr>
          <p:cNvPr id="3" name="Title 1">
            <a:extLst>
              <a:ext uri="{FF2B5EF4-FFF2-40B4-BE49-F238E27FC236}">
                <a16:creationId xmlns:a16="http://schemas.microsoft.com/office/drawing/2014/main" id="{6606033D-A763-5793-DFA9-42BEB48F3227}"/>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Development of atomic structure</a:t>
            </a:r>
          </a:p>
        </p:txBody>
      </p:sp>
    </p:spTree>
    <p:extLst>
      <p:ext uri="{BB962C8B-B14F-4D97-AF65-F5344CB8AC3E}">
        <p14:creationId xmlns:p14="http://schemas.microsoft.com/office/powerpoint/2010/main" val="279970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idx="4294967295"/>
          </p:nvPr>
        </p:nvSpPr>
        <p:spPr>
          <a:xfrm>
            <a:off x="-2931" y="119613"/>
            <a:ext cx="9156700" cy="382588"/>
          </a:xfrm>
        </p:spPr>
        <p:txBody>
          <a:bodyPr>
            <a:noAutofit/>
          </a:bodyPr>
          <a:lstStyle/>
          <a:p>
            <a:r>
              <a:rPr lang="en-GB" b="1">
                <a:solidFill>
                  <a:srgbClr val="70AD47"/>
                </a:solidFill>
              </a:rPr>
              <a:t>The sub-levels</a:t>
            </a:r>
          </a:p>
        </p:txBody>
      </p:sp>
      <p:sp>
        <p:nvSpPr>
          <p:cNvPr id="1048579" name="Text Box 3"/>
          <p:cNvSpPr txBox="1">
            <a:spLocks noChangeArrowheads="1"/>
          </p:cNvSpPr>
          <p:nvPr/>
        </p:nvSpPr>
        <p:spPr bwMode="auto">
          <a:xfrm>
            <a:off x="1813561" y="1042333"/>
            <a:ext cx="4175285" cy="1569660"/>
          </a:xfrm>
          <a:prstGeom prst="rect">
            <a:avLst/>
          </a:prstGeom>
          <a:noFill/>
          <a:ln w="9525" algn="ctr">
            <a:noFill/>
            <a:miter lim="800000"/>
            <a:headEnd/>
            <a:tailEnd/>
          </a:ln>
          <a:effectLst/>
        </p:spPr>
        <p:txBody>
          <a:bodyPr wrap="square">
            <a:spAutoFit/>
          </a:bodyPr>
          <a:lstStyle/>
          <a:p>
            <a:r>
              <a:rPr lang="en-GB" sz="2400"/>
              <a:t>There are four sub-levels, labelled in order of increasing energy: </a:t>
            </a:r>
            <a:r>
              <a:rPr lang="en-GB" sz="2400" b="1">
                <a:solidFill>
                  <a:srgbClr val="006600"/>
                </a:solidFill>
              </a:rPr>
              <a:t>s</a:t>
            </a:r>
            <a:r>
              <a:rPr lang="en-GB" sz="2400"/>
              <a:t>, </a:t>
            </a:r>
            <a:r>
              <a:rPr lang="en-GB" sz="2400" b="1">
                <a:solidFill>
                  <a:srgbClr val="FF0066"/>
                </a:solidFill>
              </a:rPr>
              <a:t>p</a:t>
            </a:r>
            <a:r>
              <a:rPr lang="en-GB" sz="2400"/>
              <a:t>, </a:t>
            </a:r>
            <a:r>
              <a:rPr lang="en-GB" sz="2400" b="1">
                <a:solidFill>
                  <a:srgbClr val="800080"/>
                </a:solidFill>
              </a:rPr>
              <a:t>d</a:t>
            </a:r>
            <a:r>
              <a:rPr lang="en-GB" sz="2400"/>
              <a:t> and </a:t>
            </a:r>
            <a:r>
              <a:rPr lang="en-GB" sz="2400" b="1">
                <a:solidFill>
                  <a:srgbClr val="00CC00"/>
                </a:solidFill>
              </a:rPr>
              <a:t>f</a:t>
            </a:r>
            <a:r>
              <a:rPr lang="en-GB" sz="2400"/>
              <a:t>. Each holds a different number of electrons.</a:t>
            </a:r>
          </a:p>
        </p:txBody>
      </p:sp>
      <p:grpSp>
        <p:nvGrpSpPr>
          <p:cNvPr id="1048580" name="Group 4"/>
          <p:cNvGrpSpPr>
            <a:grpSpLocks/>
          </p:cNvGrpSpPr>
          <p:nvPr/>
        </p:nvGrpSpPr>
        <p:grpSpPr bwMode="auto">
          <a:xfrm>
            <a:off x="6111876" y="895351"/>
            <a:ext cx="4281488" cy="2278063"/>
            <a:chOff x="2890" y="564"/>
            <a:chExt cx="2697" cy="1435"/>
          </a:xfrm>
        </p:grpSpPr>
        <p:grpSp>
          <p:nvGrpSpPr>
            <p:cNvPr id="1048581" name="Group 5"/>
            <p:cNvGrpSpPr>
              <a:grpSpLocks/>
            </p:cNvGrpSpPr>
            <p:nvPr/>
          </p:nvGrpSpPr>
          <p:grpSpPr bwMode="auto">
            <a:xfrm>
              <a:off x="2890" y="564"/>
              <a:ext cx="2697" cy="1435"/>
              <a:chOff x="2890" y="564"/>
              <a:chExt cx="2697" cy="1435"/>
            </a:xfrm>
          </p:grpSpPr>
          <p:sp>
            <p:nvSpPr>
              <p:cNvPr id="1048582" name="AutoShape 6"/>
              <p:cNvSpPr>
                <a:spLocks noChangeArrowheads="1"/>
              </p:cNvSpPr>
              <p:nvPr/>
            </p:nvSpPr>
            <p:spPr bwMode="auto">
              <a:xfrm>
                <a:off x="2890" y="581"/>
                <a:ext cx="2686" cy="251"/>
              </a:xfrm>
              <a:prstGeom prst="roundRect">
                <a:avLst>
                  <a:gd name="adj" fmla="val 12500"/>
                </a:avLst>
              </a:prstGeom>
              <a:solidFill>
                <a:schemeClr val="bg1">
                  <a:lumMod val="85000"/>
                </a:schemeClr>
              </a:solidFill>
              <a:ln w="9525" algn="ctr">
                <a:noFill/>
                <a:round/>
                <a:headEnd/>
                <a:tailEnd/>
              </a:ln>
              <a:effectLst/>
            </p:spPr>
            <p:txBody>
              <a:bodyPr anchor="ctr">
                <a:spAutoFit/>
              </a:bodyPr>
              <a:lstStyle/>
              <a:p>
                <a:endParaRPr lang="en-GB"/>
              </a:p>
            </p:txBody>
          </p:sp>
          <p:sp>
            <p:nvSpPr>
              <p:cNvPr id="1048583" name="Line 7"/>
              <p:cNvSpPr>
                <a:spLocks noChangeShapeType="1"/>
              </p:cNvSpPr>
              <p:nvPr/>
            </p:nvSpPr>
            <p:spPr bwMode="auto">
              <a:xfrm>
                <a:off x="2891" y="851"/>
                <a:ext cx="2696" cy="0"/>
              </a:xfrm>
              <a:prstGeom prst="line">
                <a:avLst/>
              </a:prstGeom>
              <a:noFill/>
              <a:ln w="25400">
                <a:solidFill>
                  <a:srgbClr val="0000FF"/>
                </a:solidFill>
                <a:round/>
                <a:headEnd/>
                <a:tailEnd/>
              </a:ln>
              <a:effectLst/>
            </p:spPr>
            <p:txBody>
              <a:bodyPr>
                <a:spAutoFit/>
              </a:bodyPr>
              <a:lstStyle/>
              <a:p>
                <a:endParaRPr lang="en-GB"/>
              </a:p>
            </p:txBody>
          </p:sp>
          <p:sp>
            <p:nvSpPr>
              <p:cNvPr id="1048584" name="Line 8"/>
              <p:cNvSpPr>
                <a:spLocks noChangeShapeType="1"/>
              </p:cNvSpPr>
              <p:nvPr/>
            </p:nvSpPr>
            <p:spPr bwMode="auto">
              <a:xfrm>
                <a:off x="2891" y="1138"/>
                <a:ext cx="2696" cy="0"/>
              </a:xfrm>
              <a:prstGeom prst="line">
                <a:avLst/>
              </a:prstGeom>
              <a:noFill/>
              <a:ln w="25400">
                <a:solidFill>
                  <a:srgbClr val="0000FF"/>
                </a:solidFill>
                <a:round/>
                <a:headEnd/>
                <a:tailEnd/>
              </a:ln>
              <a:effectLst/>
            </p:spPr>
            <p:txBody>
              <a:bodyPr>
                <a:spAutoFit/>
              </a:bodyPr>
              <a:lstStyle/>
              <a:p>
                <a:endParaRPr lang="en-GB"/>
              </a:p>
            </p:txBody>
          </p:sp>
          <p:sp>
            <p:nvSpPr>
              <p:cNvPr id="1048586" name="Line 10"/>
              <p:cNvSpPr>
                <a:spLocks noChangeShapeType="1"/>
              </p:cNvSpPr>
              <p:nvPr/>
            </p:nvSpPr>
            <p:spPr bwMode="auto">
              <a:xfrm>
                <a:off x="2891" y="1712"/>
                <a:ext cx="2696" cy="0"/>
              </a:xfrm>
              <a:prstGeom prst="line">
                <a:avLst/>
              </a:prstGeom>
              <a:noFill/>
              <a:ln w="25400">
                <a:solidFill>
                  <a:srgbClr val="0000FF"/>
                </a:solidFill>
                <a:round/>
                <a:headEnd/>
                <a:tailEnd/>
              </a:ln>
              <a:effectLst/>
            </p:spPr>
            <p:txBody>
              <a:bodyPr>
                <a:spAutoFit/>
              </a:bodyPr>
              <a:lstStyle/>
              <a:p>
                <a:endParaRPr lang="en-GB"/>
              </a:p>
            </p:txBody>
          </p:sp>
          <p:sp>
            <p:nvSpPr>
              <p:cNvPr id="1048587" name="Line 11"/>
              <p:cNvSpPr>
                <a:spLocks noChangeShapeType="1"/>
              </p:cNvSpPr>
              <p:nvPr/>
            </p:nvSpPr>
            <p:spPr bwMode="auto">
              <a:xfrm>
                <a:off x="3839" y="564"/>
                <a:ext cx="0" cy="1435"/>
              </a:xfrm>
              <a:prstGeom prst="line">
                <a:avLst/>
              </a:prstGeom>
              <a:noFill/>
              <a:ln w="25400">
                <a:solidFill>
                  <a:srgbClr val="0000FF"/>
                </a:solidFill>
                <a:round/>
                <a:headEnd/>
                <a:tailEnd/>
              </a:ln>
              <a:effectLst/>
            </p:spPr>
            <p:txBody>
              <a:bodyPr>
                <a:spAutoFit/>
              </a:bodyPr>
              <a:lstStyle/>
              <a:p>
                <a:endParaRPr lang="en-GB"/>
              </a:p>
            </p:txBody>
          </p:sp>
        </p:grpSp>
        <p:sp>
          <p:nvSpPr>
            <p:cNvPr id="1048589" name="Rectangle 13"/>
            <p:cNvSpPr>
              <a:spLocks noChangeArrowheads="1"/>
            </p:cNvSpPr>
            <p:nvPr/>
          </p:nvSpPr>
          <p:spPr bwMode="auto">
            <a:xfrm>
              <a:off x="3839" y="564"/>
              <a:ext cx="1748" cy="287"/>
            </a:xfrm>
            <a:prstGeom prst="rect">
              <a:avLst/>
            </a:prstGeom>
            <a:noFill/>
            <a:ln w="9525" algn="ctr">
              <a:noFill/>
              <a:miter lim="800000"/>
              <a:headEnd/>
              <a:tailEnd/>
            </a:ln>
            <a:effectLst/>
          </p:spPr>
          <p:txBody>
            <a:bodyPr/>
            <a:lstStyle/>
            <a:p>
              <a:pPr algn="ctr">
                <a:spcBef>
                  <a:spcPct val="20000"/>
                </a:spcBef>
              </a:pPr>
              <a:r>
                <a:rPr lang="en-GB" b="1"/>
                <a:t>max no. electrons</a:t>
              </a:r>
            </a:p>
          </p:txBody>
        </p:sp>
        <p:sp>
          <p:nvSpPr>
            <p:cNvPr id="1048590" name="Rectangle 14"/>
            <p:cNvSpPr>
              <a:spLocks noChangeArrowheads="1"/>
            </p:cNvSpPr>
            <p:nvPr/>
          </p:nvSpPr>
          <p:spPr bwMode="auto">
            <a:xfrm>
              <a:off x="2891" y="564"/>
              <a:ext cx="948" cy="287"/>
            </a:xfrm>
            <a:prstGeom prst="rect">
              <a:avLst/>
            </a:prstGeom>
            <a:noFill/>
            <a:ln w="9525" algn="ctr">
              <a:noFill/>
              <a:miter lim="800000"/>
              <a:headEnd/>
              <a:tailEnd/>
            </a:ln>
            <a:effectLst/>
          </p:spPr>
          <p:txBody>
            <a:bodyPr/>
            <a:lstStyle/>
            <a:p>
              <a:pPr algn="ctr">
                <a:spcBef>
                  <a:spcPct val="20000"/>
                </a:spcBef>
              </a:pPr>
              <a:r>
                <a:rPr lang="en-GB" b="1"/>
                <a:t>sub-level</a:t>
              </a:r>
            </a:p>
          </p:txBody>
        </p:sp>
      </p:grpSp>
      <p:sp>
        <p:nvSpPr>
          <p:cNvPr id="1048591" name="Rectangle 15"/>
          <p:cNvSpPr>
            <a:spLocks noChangeArrowheads="1"/>
          </p:cNvSpPr>
          <p:nvPr/>
        </p:nvSpPr>
        <p:spPr bwMode="auto">
          <a:xfrm>
            <a:off x="8272464" y="2717801"/>
            <a:ext cx="1468437" cy="455613"/>
          </a:xfrm>
          <a:prstGeom prst="rect">
            <a:avLst/>
          </a:prstGeom>
          <a:noFill/>
          <a:ln w="9525" algn="ctr">
            <a:noFill/>
            <a:miter lim="800000"/>
            <a:headEnd/>
            <a:tailEnd/>
          </a:ln>
          <a:effectLst/>
        </p:spPr>
        <p:txBody>
          <a:bodyPr/>
          <a:lstStyle/>
          <a:p>
            <a:pPr algn="ctr">
              <a:spcBef>
                <a:spcPct val="20000"/>
              </a:spcBef>
            </a:pPr>
            <a:r>
              <a:rPr lang="en-GB" sz="2400">
                <a:solidFill>
                  <a:srgbClr val="00CC00"/>
                </a:solidFill>
              </a:rPr>
              <a:t>14</a:t>
            </a:r>
          </a:p>
        </p:txBody>
      </p:sp>
      <p:sp>
        <p:nvSpPr>
          <p:cNvPr id="1048592" name="Rectangle 16"/>
          <p:cNvSpPr>
            <a:spLocks noChangeArrowheads="1"/>
          </p:cNvSpPr>
          <p:nvPr/>
        </p:nvSpPr>
        <p:spPr bwMode="auto">
          <a:xfrm>
            <a:off x="6477001" y="2717801"/>
            <a:ext cx="777875" cy="455613"/>
          </a:xfrm>
          <a:prstGeom prst="rect">
            <a:avLst/>
          </a:prstGeom>
          <a:noFill/>
          <a:ln w="9525" algn="ctr">
            <a:noFill/>
            <a:miter lim="800000"/>
            <a:headEnd/>
            <a:tailEnd/>
          </a:ln>
          <a:effectLst/>
        </p:spPr>
        <p:txBody>
          <a:bodyPr/>
          <a:lstStyle/>
          <a:p>
            <a:pPr algn="ctr">
              <a:spcBef>
                <a:spcPct val="20000"/>
              </a:spcBef>
            </a:pPr>
            <a:r>
              <a:rPr lang="en-GB" sz="2400">
                <a:solidFill>
                  <a:srgbClr val="00CC00"/>
                </a:solidFill>
              </a:rPr>
              <a:t>f</a:t>
            </a:r>
          </a:p>
        </p:txBody>
      </p:sp>
      <p:sp>
        <p:nvSpPr>
          <p:cNvPr id="1048593" name="Rectangle 17"/>
          <p:cNvSpPr>
            <a:spLocks noChangeArrowheads="1"/>
          </p:cNvSpPr>
          <p:nvPr/>
        </p:nvSpPr>
        <p:spPr bwMode="auto">
          <a:xfrm>
            <a:off x="8169276" y="2262188"/>
            <a:ext cx="1673225" cy="455612"/>
          </a:xfrm>
          <a:prstGeom prst="rect">
            <a:avLst/>
          </a:prstGeom>
          <a:noFill/>
          <a:ln w="9525" algn="ctr">
            <a:noFill/>
            <a:miter lim="800000"/>
            <a:headEnd/>
            <a:tailEnd/>
          </a:ln>
          <a:effectLst/>
        </p:spPr>
        <p:txBody>
          <a:bodyPr/>
          <a:lstStyle/>
          <a:p>
            <a:pPr algn="ctr">
              <a:spcBef>
                <a:spcPct val="20000"/>
              </a:spcBef>
            </a:pPr>
            <a:r>
              <a:rPr lang="en-GB" sz="2400">
                <a:solidFill>
                  <a:srgbClr val="800080"/>
                </a:solidFill>
              </a:rPr>
              <a:t>10</a:t>
            </a:r>
          </a:p>
        </p:txBody>
      </p:sp>
      <p:sp>
        <p:nvSpPr>
          <p:cNvPr id="1048594" name="Rectangle 18"/>
          <p:cNvSpPr>
            <a:spLocks noChangeArrowheads="1"/>
          </p:cNvSpPr>
          <p:nvPr/>
        </p:nvSpPr>
        <p:spPr bwMode="auto">
          <a:xfrm>
            <a:off x="6440488" y="2262188"/>
            <a:ext cx="850900" cy="455612"/>
          </a:xfrm>
          <a:prstGeom prst="rect">
            <a:avLst/>
          </a:prstGeom>
          <a:noFill/>
          <a:ln w="9525" algn="ctr">
            <a:noFill/>
            <a:miter lim="800000"/>
            <a:headEnd/>
            <a:tailEnd/>
          </a:ln>
          <a:effectLst/>
        </p:spPr>
        <p:txBody>
          <a:bodyPr/>
          <a:lstStyle/>
          <a:p>
            <a:pPr algn="ctr">
              <a:spcBef>
                <a:spcPct val="20000"/>
              </a:spcBef>
            </a:pPr>
            <a:r>
              <a:rPr lang="en-GB" sz="2400">
                <a:solidFill>
                  <a:srgbClr val="800080"/>
                </a:solidFill>
              </a:rPr>
              <a:t>d</a:t>
            </a:r>
          </a:p>
        </p:txBody>
      </p:sp>
      <p:sp>
        <p:nvSpPr>
          <p:cNvPr id="1048595" name="Rectangle 19"/>
          <p:cNvSpPr>
            <a:spLocks noChangeArrowheads="1"/>
          </p:cNvSpPr>
          <p:nvPr/>
        </p:nvSpPr>
        <p:spPr bwMode="auto">
          <a:xfrm>
            <a:off x="8228013" y="1806576"/>
            <a:ext cx="1555750" cy="455613"/>
          </a:xfrm>
          <a:prstGeom prst="rect">
            <a:avLst/>
          </a:prstGeom>
          <a:noFill/>
          <a:ln w="9525" algn="ctr">
            <a:noFill/>
            <a:miter lim="800000"/>
            <a:headEnd/>
            <a:tailEnd/>
          </a:ln>
          <a:effectLst/>
        </p:spPr>
        <p:txBody>
          <a:bodyPr/>
          <a:lstStyle/>
          <a:p>
            <a:pPr algn="ctr">
              <a:spcBef>
                <a:spcPct val="20000"/>
              </a:spcBef>
            </a:pPr>
            <a:r>
              <a:rPr lang="en-GB" sz="2400">
                <a:solidFill>
                  <a:srgbClr val="FF0066"/>
                </a:solidFill>
              </a:rPr>
              <a:t>6</a:t>
            </a:r>
          </a:p>
        </p:txBody>
      </p:sp>
      <p:sp>
        <p:nvSpPr>
          <p:cNvPr id="1048596" name="Rectangle 20"/>
          <p:cNvSpPr>
            <a:spLocks noChangeArrowheads="1"/>
          </p:cNvSpPr>
          <p:nvPr/>
        </p:nvSpPr>
        <p:spPr bwMode="auto">
          <a:xfrm>
            <a:off x="6432551" y="1806576"/>
            <a:ext cx="866775" cy="455613"/>
          </a:xfrm>
          <a:prstGeom prst="rect">
            <a:avLst/>
          </a:prstGeom>
          <a:noFill/>
          <a:ln w="9525" algn="ctr">
            <a:noFill/>
            <a:miter lim="800000"/>
            <a:headEnd/>
            <a:tailEnd/>
          </a:ln>
          <a:effectLst/>
        </p:spPr>
        <p:txBody>
          <a:bodyPr/>
          <a:lstStyle/>
          <a:p>
            <a:pPr algn="ctr">
              <a:spcBef>
                <a:spcPct val="20000"/>
              </a:spcBef>
            </a:pPr>
            <a:r>
              <a:rPr lang="en-GB" sz="2400">
                <a:solidFill>
                  <a:srgbClr val="FF0066"/>
                </a:solidFill>
              </a:rPr>
              <a:t>p</a:t>
            </a:r>
          </a:p>
        </p:txBody>
      </p:sp>
      <p:sp>
        <p:nvSpPr>
          <p:cNvPr id="1048597" name="Rectangle 21"/>
          <p:cNvSpPr>
            <a:spLocks noChangeArrowheads="1"/>
          </p:cNvSpPr>
          <p:nvPr/>
        </p:nvSpPr>
        <p:spPr bwMode="auto">
          <a:xfrm>
            <a:off x="8170863" y="1350963"/>
            <a:ext cx="1670050" cy="455612"/>
          </a:xfrm>
          <a:prstGeom prst="rect">
            <a:avLst/>
          </a:prstGeom>
          <a:noFill/>
          <a:ln w="9525" algn="ctr">
            <a:noFill/>
            <a:miter lim="800000"/>
            <a:headEnd/>
            <a:tailEnd/>
          </a:ln>
          <a:effectLst/>
        </p:spPr>
        <p:txBody>
          <a:bodyPr/>
          <a:lstStyle/>
          <a:p>
            <a:pPr algn="ctr">
              <a:spcBef>
                <a:spcPct val="20000"/>
              </a:spcBef>
            </a:pPr>
            <a:r>
              <a:rPr lang="en-GB" sz="2400">
                <a:solidFill>
                  <a:srgbClr val="006600"/>
                </a:solidFill>
              </a:rPr>
              <a:t>2</a:t>
            </a:r>
          </a:p>
        </p:txBody>
      </p:sp>
      <p:sp>
        <p:nvSpPr>
          <p:cNvPr id="1048598" name="Rectangle 22"/>
          <p:cNvSpPr>
            <a:spLocks noChangeArrowheads="1"/>
          </p:cNvSpPr>
          <p:nvPr/>
        </p:nvSpPr>
        <p:spPr bwMode="auto">
          <a:xfrm>
            <a:off x="6483351" y="1350963"/>
            <a:ext cx="765175" cy="455612"/>
          </a:xfrm>
          <a:prstGeom prst="rect">
            <a:avLst/>
          </a:prstGeom>
          <a:noFill/>
          <a:ln w="9525" algn="ctr">
            <a:noFill/>
            <a:miter lim="800000"/>
            <a:headEnd/>
            <a:tailEnd/>
          </a:ln>
          <a:effectLst/>
        </p:spPr>
        <p:txBody>
          <a:bodyPr/>
          <a:lstStyle/>
          <a:p>
            <a:pPr algn="ctr">
              <a:spcBef>
                <a:spcPct val="20000"/>
              </a:spcBef>
            </a:pPr>
            <a:r>
              <a:rPr lang="en-GB" sz="2400">
                <a:solidFill>
                  <a:srgbClr val="006600"/>
                </a:solidFill>
              </a:rPr>
              <a:t>s</a:t>
            </a:r>
          </a:p>
        </p:txBody>
      </p:sp>
      <p:sp>
        <p:nvSpPr>
          <p:cNvPr id="1048599" name="Rectangle 23"/>
          <p:cNvSpPr>
            <a:spLocks noChangeArrowheads="1"/>
          </p:cNvSpPr>
          <p:nvPr/>
        </p:nvSpPr>
        <p:spPr bwMode="auto">
          <a:xfrm>
            <a:off x="6908800" y="5600701"/>
            <a:ext cx="1944688" cy="455613"/>
          </a:xfrm>
          <a:prstGeom prst="rect">
            <a:avLst/>
          </a:prstGeom>
          <a:noFill/>
          <a:ln w="9525" algn="ctr">
            <a:noFill/>
            <a:miter lim="800000"/>
            <a:headEnd/>
            <a:tailEnd/>
          </a:ln>
          <a:effectLst/>
        </p:spPr>
        <p:txBody>
          <a:bodyPr/>
          <a:lstStyle/>
          <a:p>
            <a:pPr>
              <a:spcBef>
                <a:spcPct val="20000"/>
              </a:spcBef>
            </a:pPr>
            <a:r>
              <a:rPr lang="en-GB" sz="2400"/>
              <a:t>4s, 4p, 4d, 4f</a:t>
            </a:r>
          </a:p>
        </p:txBody>
      </p:sp>
      <p:sp>
        <p:nvSpPr>
          <p:cNvPr id="1048600" name="Rectangle 24"/>
          <p:cNvSpPr>
            <a:spLocks noChangeArrowheads="1"/>
          </p:cNvSpPr>
          <p:nvPr/>
        </p:nvSpPr>
        <p:spPr bwMode="auto">
          <a:xfrm>
            <a:off x="6908800" y="5145088"/>
            <a:ext cx="1944688" cy="455612"/>
          </a:xfrm>
          <a:prstGeom prst="rect">
            <a:avLst/>
          </a:prstGeom>
          <a:noFill/>
          <a:ln w="9525" algn="ctr">
            <a:noFill/>
            <a:miter lim="800000"/>
            <a:headEnd/>
            <a:tailEnd/>
          </a:ln>
          <a:effectLst/>
        </p:spPr>
        <p:txBody>
          <a:bodyPr/>
          <a:lstStyle/>
          <a:p>
            <a:pPr>
              <a:spcBef>
                <a:spcPct val="20000"/>
              </a:spcBef>
            </a:pPr>
            <a:r>
              <a:rPr lang="en-GB" sz="2400"/>
              <a:t>3s, 3p, 3d</a:t>
            </a:r>
          </a:p>
        </p:txBody>
      </p:sp>
      <p:sp>
        <p:nvSpPr>
          <p:cNvPr id="1048601" name="Rectangle 25"/>
          <p:cNvSpPr>
            <a:spLocks noChangeArrowheads="1"/>
          </p:cNvSpPr>
          <p:nvPr/>
        </p:nvSpPr>
        <p:spPr bwMode="auto">
          <a:xfrm>
            <a:off x="6908800" y="4689476"/>
            <a:ext cx="1944688" cy="455613"/>
          </a:xfrm>
          <a:prstGeom prst="rect">
            <a:avLst/>
          </a:prstGeom>
          <a:noFill/>
          <a:ln w="9525" algn="ctr">
            <a:noFill/>
            <a:miter lim="800000"/>
            <a:headEnd/>
            <a:tailEnd/>
          </a:ln>
          <a:effectLst/>
        </p:spPr>
        <p:txBody>
          <a:bodyPr/>
          <a:lstStyle/>
          <a:p>
            <a:pPr>
              <a:spcBef>
                <a:spcPct val="20000"/>
              </a:spcBef>
            </a:pPr>
            <a:r>
              <a:rPr lang="en-GB" sz="2400"/>
              <a:t>2s, 2p</a:t>
            </a:r>
          </a:p>
        </p:txBody>
      </p:sp>
      <p:sp>
        <p:nvSpPr>
          <p:cNvPr id="1048602" name="Rectangle 26"/>
          <p:cNvSpPr>
            <a:spLocks noChangeArrowheads="1"/>
          </p:cNvSpPr>
          <p:nvPr/>
        </p:nvSpPr>
        <p:spPr bwMode="auto">
          <a:xfrm>
            <a:off x="6908800" y="4233863"/>
            <a:ext cx="1944688" cy="455612"/>
          </a:xfrm>
          <a:prstGeom prst="rect">
            <a:avLst/>
          </a:prstGeom>
          <a:noFill/>
          <a:ln w="9525" algn="ctr">
            <a:noFill/>
            <a:miter lim="800000"/>
            <a:headEnd/>
            <a:tailEnd/>
          </a:ln>
          <a:effectLst/>
        </p:spPr>
        <p:txBody>
          <a:bodyPr/>
          <a:lstStyle/>
          <a:p>
            <a:pPr>
              <a:spcBef>
                <a:spcPct val="20000"/>
              </a:spcBef>
            </a:pPr>
            <a:r>
              <a:rPr lang="en-GB" sz="2400"/>
              <a:t>1s</a:t>
            </a:r>
          </a:p>
        </p:txBody>
      </p:sp>
      <p:sp>
        <p:nvSpPr>
          <p:cNvPr id="1048603" name="Rectangle 27"/>
          <p:cNvSpPr>
            <a:spLocks noChangeArrowheads="1"/>
          </p:cNvSpPr>
          <p:nvPr/>
        </p:nvSpPr>
        <p:spPr bwMode="auto">
          <a:xfrm>
            <a:off x="9093200" y="5600701"/>
            <a:ext cx="1060450" cy="455613"/>
          </a:xfrm>
          <a:prstGeom prst="rect">
            <a:avLst/>
          </a:prstGeom>
          <a:noFill/>
          <a:ln w="9525" algn="ctr">
            <a:noFill/>
            <a:miter lim="800000"/>
            <a:headEnd/>
            <a:tailEnd/>
          </a:ln>
          <a:effectLst/>
        </p:spPr>
        <p:txBody>
          <a:bodyPr/>
          <a:lstStyle/>
          <a:p>
            <a:pPr algn="ctr">
              <a:spcBef>
                <a:spcPct val="20000"/>
              </a:spcBef>
            </a:pPr>
            <a:r>
              <a:rPr lang="en-GB" sz="2400"/>
              <a:t>32</a:t>
            </a:r>
          </a:p>
        </p:txBody>
      </p:sp>
      <p:sp>
        <p:nvSpPr>
          <p:cNvPr id="1048604" name="Rectangle 28"/>
          <p:cNvSpPr>
            <a:spLocks noChangeArrowheads="1"/>
          </p:cNvSpPr>
          <p:nvPr/>
        </p:nvSpPr>
        <p:spPr bwMode="auto">
          <a:xfrm>
            <a:off x="4887913" y="5600701"/>
            <a:ext cx="1504950" cy="455613"/>
          </a:xfrm>
          <a:prstGeom prst="rect">
            <a:avLst/>
          </a:prstGeom>
          <a:noFill/>
          <a:ln w="9525" algn="ctr">
            <a:noFill/>
            <a:miter lim="800000"/>
            <a:headEnd/>
            <a:tailEnd/>
          </a:ln>
          <a:effectLst/>
        </p:spPr>
        <p:txBody>
          <a:bodyPr/>
          <a:lstStyle/>
          <a:p>
            <a:pPr algn="ctr">
              <a:spcBef>
                <a:spcPct val="20000"/>
              </a:spcBef>
            </a:pPr>
            <a:r>
              <a:rPr lang="en-GB" sz="2400"/>
              <a:t>4</a:t>
            </a:r>
          </a:p>
        </p:txBody>
      </p:sp>
      <p:sp>
        <p:nvSpPr>
          <p:cNvPr id="1048605" name="Rectangle 29"/>
          <p:cNvSpPr>
            <a:spLocks noChangeArrowheads="1"/>
          </p:cNvSpPr>
          <p:nvPr/>
        </p:nvSpPr>
        <p:spPr bwMode="auto">
          <a:xfrm>
            <a:off x="9093200" y="5145088"/>
            <a:ext cx="1060450" cy="455612"/>
          </a:xfrm>
          <a:prstGeom prst="rect">
            <a:avLst/>
          </a:prstGeom>
          <a:noFill/>
          <a:ln w="9525" algn="ctr">
            <a:noFill/>
            <a:miter lim="800000"/>
            <a:headEnd/>
            <a:tailEnd/>
          </a:ln>
          <a:effectLst/>
        </p:spPr>
        <p:txBody>
          <a:bodyPr/>
          <a:lstStyle/>
          <a:p>
            <a:pPr algn="ctr">
              <a:spcBef>
                <a:spcPct val="20000"/>
              </a:spcBef>
            </a:pPr>
            <a:r>
              <a:rPr lang="en-GB" sz="2400"/>
              <a:t>18</a:t>
            </a:r>
          </a:p>
        </p:txBody>
      </p:sp>
      <p:sp>
        <p:nvSpPr>
          <p:cNvPr id="1048606" name="Rectangle 30"/>
          <p:cNvSpPr>
            <a:spLocks noChangeArrowheads="1"/>
          </p:cNvSpPr>
          <p:nvPr/>
        </p:nvSpPr>
        <p:spPr bwMode="auto">
          <a:xfrm>
            <a:off x="4887913" y="5145088"/>
            <a:ext cx="1504950" cy="455612"/>
          </a:xfrm>
          <a:prstGeom prst="rect">
            <a:avLst/>
          </a:prstGeom>
          <a:noFill/>
          <a:ln w="9525" algn="ctr">
            <a:noFill/>
            <a:miter lim="800000"/>
            <a:headEnd/>
            <a:tailEnd/>
          </a:ln>
          <a:effectLst/>
        </p:spPr>
        <p:txBody>
          <a:bodyPr/>
          <a:lstStyle/>
          <a:p>
            <a:pPr algn="ctr">
              <a:spcBef>
                <a:spcPct val="20000"/>
              </a:spcBef>
            </a:pPr>
            <a:r>
              <a:rPr lang="en-GB" sz="2400"/>
              <a:t>3</a:t>
            </a:r>
          </a:p>
        </p:txBody>
      </p:sp>
      <p:sp>
        <p:nvSpPr>
          <p:cNvPr id="1048607" name="Rectangle 31"/>
          <p:cNvSpPr>
            <a:spLocks noChangeArrowheads="1"/>
          </p:cNvSpPr>
          <p:nvPr/>
        </p:nvSpPr>
        <p:spPr bwMode="auto">
          <a:xfrm>
            <a:off x="9093200" y="4689476"/>
            <a:ext cx="1060450" cy="455613"/>
          </a:xfrm>
          <a:prstGeom prst="rect">
            <a:avLst/>
          </a:prstGeom>
          <a:noFill/>
          <a:ln w="9525" algn="ctr">
            <a:noFill/>
            <a:miter lim="800000"/>
            <a:headEnd/>
            <a:tailEnd/>
          </a:ln>
          <a:effectLst/>
        </p:spPr>
        <p:txBody>
          <a:bodyPr/>
          <a:lstStyle/>
          <a:p>
            <a:pPr algn="ctr">
              <a:spcBef>
                <a:spcPct val="20000"/>
              </a:spcBef>
            </a:pPr>
            <a:r>
              <a:rPr lang="en-GB" sz="2400"/>
              <a:t>8</a:t>
            </a:r>
          </a:p>
        </p:txBody>
      </p:sp>
      <p:sp>
        <p:nvSpPr>
          <p:cNvPr id="1048608" name="Rectangle 32"/>
          <p:cNvSpPr>
            <a:spLocks noChangeArrowheads="1"/>
          </p:cNvSpPr>
          <p:nvPr/>
        </p:nvSpPr>
        <p:spPr bwMode="auto">
          <a:xfrm>
            <a:off x="4887913" y="4689476"/>
            <a:ext cx="1504950" cy="455613"/>
          </a:xfrm>
          <a:prstGeom prst="rect">
            <a:avLst/>
          </a:prstGeom>
          <a:noFill/>
          <a:ln w="9525" algn="ctr">
            <a:noFill/>
            <a:miter lim="800000"/>
            <a:headEnd/>
            <a:tailEnd/>
          </a:ln>
          <a:effectLst/>
        </p:spPr>
        <p:txBody>
          <a:bodyPr/>
          <a:lstStyle/>
          <a:p>
            <a:pPr algn="ctr">
              <a:spcBef>
                <a:spcPct val="20000"/>
              </a:spcBef>
            </a:pPr>
            <a:r>
              <a:rPr lang="en-GB" sz="2400"/>
              <a:t>2</a:t>
            </a:r>
          </a:p>
        </p:txBody>
      </p:sp>
      <p:sp>
        <p:nvSpPr>
          <p:cNvPr id="1048609" name="Rectangle 33"/>
          <p:cNvSpPr>
            <a:spLocks noChangeArrowheads="1"/>
          </p:cNvSpPr>
          <p:nvPr/>
        </p:nvSpPr>
        <p:spPr bwMode="auto">
          <a:xfrm>
            <a:off x="9093200" y="4233863"/>
            <a:ext cx="1060450" cy="455612"/>
          </a:xfrm>
          <a:prstGeom prst="rect">
            <a:avLst/>
          </a:prstGeom>
          <a:noFill/>
          <a:ln w="9525" algn="ctr">
            <a:noFill/>
            <a:miter lim="800000"/>
            <a:headEnd/>
            <a:tailEnd/>
          </a:ln>
          <a:effectLst/>
        </p:spPr>
        <p:txBody>
          <a:bodyPr/>
          <a:lstStyle/>
          <a:p>
            <a:pPr algn="ctr">
              <a:spcBef>
                <a:spcPct val="20000"/>
              </a:spcBef>
            </a:pPr>
            <a:r>
              <a:rPr lang="en-GB" sz="2400"/>
              <a:t>2</a:t>
            </a:r>
          </a:p>
        </p:txBody>
      </p:sp>
      <p:sp>
        <p:nvSpPr>
          <p:cNvPr id="1048610" name="Rectangle 34"/>
          <p:cNvSpPr>
            <a:spLocks noChangeArrowheads="1"/>
          </p:cNvSpPr>
          <p:nvPr/>
        </p:nvSpPr>
        <p:spPr bwMode="auto">
          <a:xfrm>
            <a:off x="4887913" y="4233863"/>
            <a:ext cx="1504950" cy="455612"/>
          </a:xfrm>
          <a:prstGeom prst="rect">
            <a:avLst/>
          </a:prstGeom>
          <a:noFill/>
          <a:ln w="9525" algn="ctr">
            <a:noFill/>
            <a:miter lim="800000"/>
            <a:headEnd/>
            <a:tailEnd/>
          </a:ln>
          <a:effectLst/>
        </p:spPr>
        <p:txBody>
          <a:bodyPr/>
          <a:lstStyle/>
          <a:p>
            <a:pPr algn="ctr">
              <a:spcBef>
                <a:spcPct val="20000"/>
              </a:spcBef>
            </a:pPr>
            <a:r>
              <a:rPr lang="en-GB" sz="2400"/>
              <a:t>1</a:t>
            </a:r>
          </a:p>
        </p:txBody>
      </p:sp>
      <p:grpSp>
        <p:nvGrpSpPr>
          <p:cNvPr id="1048611" name="Group 35"/>
          <p:cNvGrpSpPr>
            <a:grpSpLocks/>
          </p:cNvGrpSpPr>
          <p:nvPr/>
        </p:nvGrpSpPr>
        <p:grpSpPr bwMode="auto">
          <a:xfrm>
            <a:off x="4371976" y="3367090"/>
            <a:ext cx="6021388" cy="2689225"/>
            <a:chOff x="1794" y="2121"/>
            <a:chExt cx="3793" cy="1694"/>
          </a:xfrm>
        </p:grpSpPr>
        <p:grpSp>
          <p:nvGrpSpPr>
            <p:cNvPr id="1048612" name="Group 36"/>
            <p:cNvGrpSpPr>
              <a:grpSpLocks/>
            </p:cNvGrpSpPr>
            <p:nvPr/>
          </p:nvGrpSpPr>
          <p:grpSpPr bwMode="auto">
            <a:xfrm>
              <a:off x="1794" y="2121"/>
              <a:ext cx="3793" cy="1694"/>
              <a:chOff x="1403" y="2297"/>
              <a:chExt cx="3793" cy="1694"/>
            </a:xfrm>
          </p:grpSpPr>
          <p:sp>
            <p:nvSpPr>
              <p:cNvPr id="1048614" name="Line 38"/>
              <p:cNvSpPr>
                <a:spLocks noChangeShapeType="1"/>
              </p:cNvSpPr>
              <p:nvPr/>
            </p:nvSpPr>
            <p:spPr bwMode="auto">
              <a:xfrm>
                <a:off x="1403" y="2843"/>
                <a:ext cx="3793" cy="0"/>
              </a:xfrm>
              <a:prstGeom prst="line">
                <a:avLst/>
              </a:prstGeom>
              <a:noFill/>
              <a:ln w="25400">
                <a:solidFill>
                  <a:srgbClr val="0000FF"/>
                </a:solidFill>
                <a:round/>
                <a:headEnd/>
                <a:tailEnd/>
              </a:ln>
              <a:effectLst/>
            </p:spPr>
            <p:txBody>
              <a:bodyPr>
                <a:spAutoFit/>
              </a:bodyPr>
              <a:lstStyle/>
              <a:p>
                <a:endParaRPr lang="en-GB"/>
              </a:p>
            </p:txBody>
          </p:sp>
          <p:sp>
            <p:nvSpPr>
              <p:cNvPr id="1048615" name="Line 39"/>
              <p:cNvSpPr>
                <a:spLocks noChangeShapeType="1"/>
              </p:cNvSpPr>
              <p:nvPr/>
            </p:nvSpPr>
            <p:spPr bwMode="auto">
              <a:xfrm>
                <a:off x="1403" y="3130"/>
                <a:ext cx="3793" cy="0"/>
              </a:xfrm>
              <a:prstGeom prst="line">
                <a:avLst/>
              </a:prstGeom>
              <a:noFill/>
              <a:ln w="25400">
                <a:solidFill>
                  <a:srgbClr val="0000FF"/>
                </a:solidFill>
                <a:round/>
                <a:headEnd/>
                <a:tailEnd/>
              </a:ln>
              <a:effectLst/>
            </p:spPr>
            <p:txBody>
              <a:bodyPr>
                <a:spAutoFit/>
              </a:bodyPr>
              <a:lstStyle/>
              <a:p>
                <a:endParaRPr lang="en-GB"/>
              </a:p>
            </p:txBody>
          </p:sp>
          <p:sp>
            <p:nvSpPr>
              <p:cNvPr id="1048616" name="Line 40"/>
              <p:cNvSpPr>
                <a:spLocks noChangeShapeType="1"/>
              </p:cNvSpPr>
              <p:nvPr/>
            </p:nvSpPr>
            <p:spPr bwMode="auto">
              <a:xfrm>
                <a:off x="1403" y="3417"/>
                <a:ext cx="3793" cy="0"/>
              </a:xfrm>
              <a:prstGeom prst="line">
                <a:avLst/>
              </a:prstGeom>
              <a:noFill/>
              <a:ln w="25400">
                <a:solidFill>
                  <a:srgbClr val="0000FF"/>
                </a:solidFill>
                <a:round/>
                <a:headEnd/>
                <a:tailEnd/>
              </a:ln>
              <a:effectLst/>
            </p:spPr>
            <p:txBody>
              <a:bodyPr>
                <a:spAutoFit/>
              </a:bodyPr>
              <a:lstStyle/>
              <a:p>
                <a:endParaRPr lang="en-GB"/>
              </a:p>
            </p:txBody>
          </p:sp>
          <p:sp>
            <p:nvSpPr>
              <p:cNvPr id="1048617" name="Line 41"/>
              <p:cNvSpPr>
                <a:spLocks noChangeShapeType="1"/>
              </p:cNvSpPr>
              <p:nvPr/>
            </p:nvSpPr>
            <p:spPr bwMode="auto">
              <a:xfrm>
                <a:off x="1403" y="3704"/>
                <a:ext cx="3793" cy="0"/>
              </a:xfrm>
              <a:prstGeom prst="line">
                <a:avLst/>
              </a:prstGeom>
              <a:noFill/>
              <a:ln w="25400">
                <a:solidFill>
                  <a:srgbClr val="0000FF"/>
                </a:solidFill>
                <a:round/>
                <a:headEnd/>
                <a:tailEnd/>
              </a:ln>
              <a:effectLst/>
            </p:spPr>
            <p:txBody>
              <a:bodyPr>
                <a:spAutoFit/>
              </a:bodyPr>
              <a:lstStyle/>
              <a:p>
                <a:endParaRPr lang="en-GB"/>
              </a:p>
            </p:txBody>
          </p:sp>
          <p:sp>
            <p:nvSpPr>
              <p:cNvPr id="1048618" name="Line 42"/>
              <p:cNvSpPr>
                <a:spLocks noChangeShapeType="1"/>
              </p:cNvSpPr>
              <p:nvPr/>
            </p:nvSpPr>
            <p:spPr bwMode="auto">
              <a:xfrm>
                <a:off x="3001" y="2326"/>
                <a:ext cx="0" cy="1665"/>
              </a:xfrm>
              <a:prstGeom prst="line">
                <a:avLst/>
              </a:prstGeom>
              <a:noFill/>
              <a:ln w="25400">
                <a:solidFill>
                  <a:srgbClr val="0000FF"/>
                </a:solidFill>
                <a:round/>
                <a:headEnd/>
                <a:tailEnd/>
              </a:ln>
              <a:effectLst/>
            </p:spPr>
            <p:txBody>
              <a:bodyPr>
                <a:spAutoFit/>
              </a:bodyPr>
              <a:lstStyle/>
              <a:p>
                <a:endParaRPr lang="en-GB"/>
              </a:p>
            </p:txBody>
          </p:sp>
          <p:sp>
            <p:nvSpPr>
              <p:cNvPr id="1048619" name="Line 43"/>
              <p:cNvSpPr>
                <a:spLocks noChangeShapeType="1"/>
              </p:cNvSpPr>
              <p:nvPr/>
            </p:nvSpPr>
            <p:spPr bwMode="auto">
              <a:xfrm>
                <a:off x="4226" y="2297"/>
                <a:ext cx="0" cy="1665"/>
              </a:xfrm>
              <a:prstGeom prst="line">
                <a:avLst/>
              </a:prstGeom>
              <a:noFill/>
              <a:ln w="25400">
                <a:solidFill>
                  <a:srgbClr val="0000FF"/>
                </a:solidFill>
                <a:round/>
                <a:headEnd/>
                <a:tailEnd/>
              </a:ln>
              <a:effectLst/>
            </p:spPr>
            <p:txBody>
              <a:bodyPr>
                <a:spAutoFit/>
              </a:bodyPr>
              <a:lstStyle/>
              <a:p>
                <a:endParaRPr lang="en-GB"/>
              </a:p>
            </p:txBody>
          </p:sp>
        </p:grpSp>
        <p:sp>
          <p:nvSpPr>
            <p:cNvPr id="1048621" name="Rectangle 45"/>
            <p:cNvSpPr>
              <a:spLocks noChangeArrowheads="1"/>
            </p:cNvSpPr>
            <p:nvPr/>
          </p:nvSpPr>
          <p:spPr bwMode="auto">
            <a:xfrm>
              <a:off x="3392" y="2150"/>
              <a:ext cx="1225" cy="517"/>
            </a:xfrm>
            <a:prstGeom prst="rect">
              <a:avLst/>
            </a:prstGeom>
            <a:noFill/>
            <a:ln w="9525" algn="ctr">
              <a:noFill/>
              <a:miter lim="800000"/>
              <a:headEnd/>
              <a:tailEnd/>
            </a:ln>
            <a:effectLst/>
          </p:spPr>
          <p:txBody>
            <a:bodyPr/>
            <a:lstStyle/>
            <a:p>
              <a:pPr algn="ctr">
                <a:spcBef>
                  <a:spcPct val="20000"/>
                </a:spcBef>
              </a:pPr>
              <a:r>
                <a:rPr lang="en-GB" b="1"/>
                <a:t>sub-levels</a:t>
              </a:r>
            </a:p>
          </p:txBody>
        </p:sp>
        <p:sp>
          <p:nvSpPr>
            <p:cNvPr id="1048622" name="Rectangle 46"/>
            <p:cNvSpPr>
              <a:spLocks noChangeArrowheads="1"/>
            </p:cNvSpPr>
            <p:nvPr/>
          </p:nvSpPr>
          <p:spPr bwMode="auto">
            <a:xfrm>
              <a:off x="4617" y="2150"/>
              <a:ext cx="970" cy="517"/>
            </a:xfrm>
            <a:prstGeom prst="rect">
              <a:avLst/>
            </a:prstGeom>
            <a:noFill/>
            <a:ln w="9525" algn="ctr">
              <a:noFill/>
              <a:miter lim="800000"/>
              <a:headEnd/>
              <a:tailEnd/>
            </a:ln>
            <a:effectLst/>
          </p:spPr>
          <p:txBody>
            <a:bodyPr/>
            <a:lstStyle/>
            <a:p>
              <a:pPr algn="ctr">
                <a:spcBef>
                  <a:spcPct val="20000"/>
                </a:spcBef>
              </a:pPr>
              <a:r>
                <a:rPr lang="en-GB" b="1"/>
                <a:t>max no.</a:t>
              </a:r>
              <a:br>
                <a:rPr lang="en-GB" b="1"/>
              </a:br>
              <a:r>
                <a:rPr lang="en-GB" b="1"/>
                <a:t>electrons</a:t>
              </a:r>
            </a:p>
          </p:txBody>
        </p:sp>
        <p:sp>
          <p:nvSpPr>
            <p:cNvPr id="1048623" name="Rectangle 47"/>
            <p:cNvSpPr>
              <a:spLocks noChangeArrowheads="1"/>
            </p:cNvSpPr>
            <p:nvPr/>
          </p:nvSpPr>
          <p:spPr bwMode="auto">
            <a:xfrm>
              <a:off x="1794" y="2150"/>
              <a:ext cx="1598" cy="517"/>
            </a:xfrm>
            <a:prstGeom prst="rect">
              <a:avLst/>
            </a:prstGeom>
            <a:noFill/>
            <a:ln w="9525" algn="ctr">
              <a:noFill/>
              <a:miter lim="800000"/>
              <a:headEnd/>
              <a:tailEnd/>
            </a:ln>
            <a:effectLst/>
          </p:spPr>
          <p:txBody>
            <a:bodyPr/>
            <a:lstStyle/>
            <a:p>
              <a:pPr algn="ctr">
                <a:spcBef>
                  <a:spcPct val="20000"/>
                </a:spcBef>
              </a:pPr>
              <a:r>
                <a:rPr lang="en-GB" b="1"/>
                <a:t>principal energy</a:t>
              </a:r>
              <a:br>
                <a:rPr lang="en-GB" b="1"/>
              </a:br>
              <a:r>
                <a:rPr lang="en-GB" b="1"/>
                <a:t>level, n</a:t>
              </a:r>
            </a:p>
          </p:txBody>
        </p:sp>
      </p:grpSp>
      <p:sp>
        <p:nvSpPr>
          <p:cNvPr id="1048624" name="Text Box 48"/>
          <p:cNvSpPr txBox="1">
            <a:spLocks noChangeArrowheads="1"/>
          </p:cNvSpPr>
          <p:nvPr/>
        </p:nvSpPr>
        <p:spPr bwMode="auto">
          <a:xfrm>
            <a:off x="1665289" y="3719185"/>
            <a:ext cx="2555875" cy="1938992"/>
          </a:xfrm>
          <a:prstGeom prst="rect">
            <a:avLst/>
          </a:prstGeom>
          <a:noFill/>
          <a:ln w="9525" algn="ctr">
            <a:noFill/>
            <a:miter lim="800000"/>
            <a:headEnd/>
            <a:tailEnd/>
          </a:ln>
          <a:effectLst/>
        </p:spPr>
        <p:txBody>
          <a:bodyPr wrap="square">
            <a:spAutoFit/>
          </a:bodyPr>
          <a:lstStyle/>
          <a:p>
            <a:r>
              <a:rPr lang="en-GB" sz="2400"/>
              <a:t>Each principal energy level contains a different number of sub-levels.</a:t>
            </a:r>
          </a:p>
        </p:txBody>
      </p:sp>
      <p:sp>
        <p:nvSpPr>
          <p:cNvPr id="2" name="Line 8">
            <a:extLst>
              <a:ext uri="{FF2B5EF4-FFF2-40B4-BE49-F238E27FC236}">
                <a16:creationId xmlns:a16="http://schemas.microsoft.com/office/drawing/2014/main" id="{55912B0C-541C-ACF1-DCC4-AE0046007A10}"/>
              </a:ext>
            </a:extLst>
          </p:cNvPr>
          <p:cNvSpPr>
            <a:spLocks noChangeShapeType="1"/>
          </p:cNvSpPr>
          <p:nvPr/>
        </p:nvSpPr>
        <p:spPr bwMode="auto">
          <a:xfrm>
            <a:off x="6096001" y="2262188"/>
            <a:ext cx="4279900" cy="0"/>
          </a:xfrm>
          <a:prstGeom prst="line">
            <a:avLst/>
          </a:prstGeom>
          <a:noFill/>
          <a:ln w="25400">
            <a:solidFill>
              <a:srgbClr val="0000FF"/>
            </a:solidFill>
            <a:round/>
            <a:headEnd/>
            <a:tailEnd/>
          </a:ln>
          <a:effectLst/>
        </p:spPr>
        <p:txBody>
          <a:bodyPr>
            <a:spAutoFit/>
          </a:bodyPr>
          <a:lstStyle/>
          <a:p>
            <a:endParaRPr lang="en-GB"/>
          </a:p>
        </p:txBody>
      </p:sp>
    </p:spTree>
    <p:extLst>
      <p:ext uri="{BB962C8B-B14F-4D97-AF65-F5344CB8AC3E}">
        <p14:creationId xmlns:p14="http://schemas.microsoft.com/office/powerpoint/2010/main" val="3804258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6770" name="Picture 2" descr="energy_level_short"/>
          <p:cNvPicPr>
            <a:picLocks noChangeAspect="1" noChangeArrowheads="1"/>
          </p:cNvPicPr>
          <p:nvPr/>
        </p:nvPicPr>
        <p:blipFill>
          <a:blip r:embed="rId3" cstate="print"/>
          <a:srcRect/>
          <a:stretch>
            <a:fillRect/>
          </a:stretch>
        </p:blipFill>
        <p:spPr bwMode="auto">
          <a:xfrm>
            <a:off x="6550026" y="3527425"/>
            <a:ext cx="3508375" cy="2616200"/>
          </a:xfrm>
          <a:prstGeom prst="rect">
            <a:avLst/>
          </a:prstGeom>
          <a:noFill/>
          <a:ln w="9525">
            <a:noFill/>
            <a:miter lim="800000"/>
            <a:headEnd/>
            <a:tailEnd/>
          </a:ln>
        </p:spPr>
      </p:pic>
      <p:sp>
        <p:nvSpPr>
          <p:cNvPr id="1056771" name="Rectangle 3"/>
          <p:cNvSpPr>
            <a:spLocks noGrp="1" noChangeArrowheads="1"/>
          </p:cNvSpPr>
          <p:nvPr>
            <p:ph type="title" idx="4294967295"/>
          </p:nvPr>
        </p:nvSpPr>
        <p:spPr>
          <a:xfrm>
            <a:off x="0" y="1"/>
            <a:ext cx="9144000" cy="784225"/>
          </a:xfrm>
        </p:spPr>
        <p:txBody>
          <a:bodyPr>
            <a:normAutofit/>
          </a:bodyPr>
          <a:lstStyle/>
          <a:p>
            <a:r>
              <a:rPr lang="en-GB" b="1">
                <a:solidFill>
                  <a:srgbClr val="70AD47"/>
                </a:solidFill>
              </a:rPr>
              <a:t>The Aufbau principle</a:t>
            </a:r>
          </a:p>
        </p:txBody>
      </p:sp>
      <p:sp>
        <p:nvSpPr>
          <p:cNvPr id="1056772" name="Text Box 4"/>
          <p:cNvSpPr txBox="1">
            <a:spLocks noChangeArrowheads="1"/>
          </p:cNvSpPr>
          <p:nvPr/>
        </p:nvSpPr>
        <p:spPr bwMode="auto">
          <a:xfrm>
            <a:off x="1524000" y="755790"/>
            <a:ext cx="9144000" cy="830997"/>
          </a:xfrm>
          <a:prstGeom prst="rect">
            <a:avLst/>
          </a:prstGeom>
          <a:noFill/>
          <a:ln w="9525" algn="ctr">
            <a:noFill/>
            <a:miter lim="800000"/>
            <a:headEnd/>
            <a:tailEnd/>
          </a:ln>
          <a:effectLst/>
        </p:spPr>
        <p:txBody>
          <a:bodyPr wrap="square">
            <a:spAutoFit/>
          </a:bodyPr>
          <a:lstStyle/>
          <a:p>
            <a:r>
              <a:rPr lang="en-GB" sz="2400"/>
              <a:t>As part of his work on electron configuration, </a:t>
            </a:r>
            <a:r>
              <a:rPr lang="en-GB" sz="2400" err="1"/>
              <a:t>Niels</a:t>
            </a:r>
            <a:r>
              <a:rPr lang="en-GB" sz="2400"/>
              <a:t> Bohr developed the </a:t>
            </a:r>
            <a:r>
              <a:rPr lang="en-GB" sz="2400" b="1" err="1">
                <a:solidFill>
                  <a:srgbClr val="00CC00"/>
                </a:solidFill>
              </a:rPr>
              <a:t>Aufbau</a:t>
            </a:r>
            <a:r>
              <a:rPr lang="en-GB" sz="2400" b="1">
                <a:solidFill>
                  <a:srgbClr val="00CC00"/>
                </a:solidFill>
              </a:rPr>
              <a:t> principle</a:t>
            </a:r>
            <a:r>
              <a:rPr lang="en-GB" sz="2400"/>
              <a:t>, which states how electrons occupy sub-levels.</a:t>
            </a:r>
          </a:p>
        </p:txBody>
      </p:sp>
      <p:sp>
        <p:nvSpPr>
          <p:cNvPr id="1056773" name="AutoShape 5"/>
          <p:cNvSpPr>
            <a:spLocks noChangeArrowheads="1"/>
          </p:cNvSpPr>
          <p:nvPr/>
        </p:nvSpPr>
        <p:spPr bwMode="auto">
          <a:xfrm>
            <a:off x="2746375" y="2143126"/>
            <a:ext cx="6699250" cy="989013"/>
          </a:xfrm>
          <a:prstGeom prst="roundRect">
            <a:avLst>
              <a:gd name="adj" fmla="val 16667"/>
            </a:avLst>
          </a:prstGeom>
          <a:noFill/>
          <a:ln w="44450">
            <a:solidFill>
              <a:srgbClr val="0000FF"/>
            </a:solidFill>
            <a:round/>
            <a:headEnd/>
            <a:tailEnd/>
          </a:ln>
          <a:effectLst/>
        </p:spPr>
        <p:txBody>
          <a:bodyPr wrap="none" anchor="ctr"/>
          <a:lstStyle/>
          <a:p>
            <a:endParaRPr lang="en-GB"/>
          </a:p>
        </p:txBody>
      </p:sp>
      <p:sp>
        <p:nvSpPr>
          <p:cNvPr id="1056774" name="Text Box 6"/>
          <p:cNvSpPr txBox="1">
            <a:spLocks noChangeArrowheads="1"/>
          </p:cNvSpPr>
          <p:nvPr/>
        </p:nvSpPr>
        <p:spPr bwMode="auto">
          <a:xfrm>
            <a:off x="2786064" y="2225676"/>
            <a:ext cx="6618287" cy="830997"/>
          </a:xfrm>
          <a:prstGeom prst="rect">
            <a:avLst/>
          </a:prstGeom>
          <a:noFill/>
          <a:ln w="9525">
            <a:noFill/>
            <a:miter lim="800000"/>
            <a:headEnd/>
            <a:tailEnd/>
          </a:ln>
          <a:effectLst/>
        </p:spPr>
        <p:txBody>
          <a:bodyPr>
            <a:spAutoFit/>
          </a:bodyPr>
          <a:lstStyle/>
          <a:p>
            <a:pPr algn="ctr" eaLnBrk="0" hangingPunct="0">
              <a:spcBef>
                <a:spcPct val="0"/>
              </a:spcBef>
              <a:spcAft>
                <a:spcPct val="10000"/>
              </a:spcAft>
            </a:pPr>
            <a:r>
              <a:rPr lang="en-GB" sz="2400" b="1"/>
              <a:t>The </a:t>
            </a:r>
            <a:r>
              <a:rPr lang="en-GB" sz="2400" b="1" err="1">
                <a:solidFill>
                  <a:srgbClr val="00CC00"/>
                </a:solidFill>
              </a:rPr>
              <a:t>Aufbau</a:t>
            </a:r>
            <a:r>
              <a:rPr lang="en-GB" sz="2400" b="1">
                <a:solidFill>
                  <a:srgbClr val="00CC00"/>
                </a:solidFill>
              </a:rPr>
              <a:t> principle </a:t>
            </a:r>
            <a:r>
              <a:rPr lang="en-GB" sz="2400" b="1"/>
              <a:t>states that the</a:t>
            </a:r>
            <a:br>
              <a:rPr lang="en-GB" sz="2400" b="1"/>
            </a:br>
            <a:r>
              <a:rPr lang="en-GB" sz="2400" b="1"/>
              <a:t>lowest energy sub-levels are occupied first.</a:t>
            </a:r>
          </a:p>
        </p:txBody>
      </p:sp>
      <p:sp>
        <p:nvSpPr>
          <p:cNvPr id="1056775" name="Text Box 7"/>
          <p:cNvSpPr txBox="1">
            <a:spLocks noChangeArrowheads="1"/>
          </p:cNvSpPr>
          <p:nvPr/>
        </p:nvSpPr>
        <p:spPr bwMode="auto">
          <a:xfrm>
            <a:off x="1665890" y="3586164"/>
            <a:ext cx="4761186" cy="830997"/>
          </a:xfrm>
          <a:prstGeom prst="rect">
            <a:avLst/>
          </a:prstGeom>
          <a:noFill/>
          <a:ln w="9525" algn="ctr">
            <a:noFill/>
            <a:miter lim="800000"/>
            <a:headEnd/>
            <a:tailEnd/>
          </a:ln>
          <a:effectLst/>
        </p:spPr>
        <p:txBody>
          <a:bodyPr wrap="square">
            <a:spAutoFit/>
          </a:bodyPr>
          <a:lstStyle/>
          <a:p>
            <a:r>
              <a:rPr lang="en-GB" sz="2400"/>
              <a:t>This means the 1s sub-level is filled first, followed by 2s, 2p, 3s and 3p.</a:t>
            </a:r>
          </a:p>
        </p:txBody>
      </p:sp>
      <p:sp>
        <p:nvSpPr>
          <p:cNvPr id="1056776" name="Text Box 8"/>
          <p:cNvSpPr txBox="1">
            <a:spLocks noChangeArrowheads="1"/>
          </p:cNvSpPr>
          <p:nvPr/>
        </p:nvSpPr>
        <p:spPr bwMode="auto">
          <a:xfrm>
            <a:off x="1664596" y="4957764"/>
            <a:ext cx="4775752" cy="1200329"/>
          </a:xfrm>
          <a:prstGeom prst="rect">
            <a:avLst/>
          </a:prstGeom>
          <a:noFill/>
          <a:ln w="9525" algn="ctr">
            <a:noFill/>
            <a:miter lim="800000"/>
            <a:headEnd/>
            <a:tailEnd/>
          </a:ln>
          <a:effectLst/>
        </p:spPr>
        <p:txBody>
          <a:bodyPr wrap="square">
            <a:spAutoFit/>
          </a:bodyPr>
          <a:lstStyle/>
          <a:p>
            <a:r>
              <a:rPr lang="en-GB" sz="2400"/>
              <a:t>However, the 4s sub-level is </a:t>
            </a:r>
            <a:r>
              <a:rPr lang="en-GB" sz="2400" b="1"/>
              <a:t>lower</a:t>
            </a:r>
            <a:r>
              <a:rPr lang="en-GB" sz="2400"/>
              <a:t> in energy than the 3d, so this will fill first (AND EMPTY FIRST!).</a:t>
            </a:r>
          </a:p>
        </p:txBody>
      </p:sp>
    </p:spTree>
    <p:extLst>
      <p:ext uri="{BB962C8B-B14F-4D97-AF65-F5344CB8AC3E}">
        <p14:creationId xmlns:p14="http://schemas.microsoft.com/office/powerpoint/2010/main" val="1668459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title" idx="4294967295"/>
          </p:nvPr>
        </p:nvSpPr>
        <p:spPr>
          <a:xfrm>
            <a:off x="0" y="0"/>
            <a:ext cx="9144000" cy="800100"/>
          </a:xfrm>
        </p:spPr>
        <p:txBody>
          <a:bodyPr>
            <a:normAutofit/>
          </a:bodyPr>
          <a:lstStyle/>
          <a:p>
            <a:r>
              <a:rPr lang="en-GB" b="1">
                <a:solidFill>
                  <a:srgbClr val="70AD47"/>
                </a:solidFill>
              </a:rPr>
              <a:t>Writing electron configuration</a:t>
            </a:r>
          </a:p>
        </p:txBody>
      </p:sp>
      <p:pic>
        <p:nvPicPr>
          <p:cNvPr id="4" name="Picture 3">
            <a:extLst>
              <a:ext uri="{FF2B5EF4-FFF2-40B4-BE49-F238E27FC236}">
                <a16:creationId xmlns:a16="http://schemas.microsoft.com/office/drawing/2014/main" id="{FDC1D617-68C2-E7DA-2FD1-B6EE11B030DE}"/>
              </a:ext>
            </a:extLst>
          </p:cNvPr>
          <p:cNvPicPr>
            <a:picLocks noChangeAspect="1"/>
          </p:cNvPicPr>
          <p:nvPr/>
        </p:nvPicPr>
        <p:blipFill>
          <a:blip r:embed="rId3"/>
          <a:stretch>
            <a:fillRect/>
          </a:stretch>
        </p:blipFill>
        <p:spPr>
          <a:xfrm>
            <a:off x="3166653" y="1218891"/>
            <a:ext cx="5858693" cy="4420217"/>
          </a:xfrm>
          <a:prstGeom prst="rect">
            <a:avLst/>
          </a:prstGeom>
        </p:spPr>
      </p:pic>
    </p:spTree>
    <p:extLst>
      <p:ext uri="{BB962C8B-B14F-4D97-AF65-F5344CB8AC3E}">
        <p14:creationId xmlns:p14="http://schemas.microsoft.com/office/powerpoint/2010/main" val="210261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2"/>
          <p:cNvSpPr>
            <a:spLocks noGrp="1" noChangeArrowheads="1"/>
          </p:cNvSpPr>
          <p:nvPr>
            <p:ph type="title" idx="4294967295"/>
          </p:nvPr>
        </p:nvSpPr>
        <p:spPr>
          <a:xfrm>
            <a:off x="0" y="1"/>
            <a:ext cx="9144000" cy="549275"/>
          </a:xfrm>
        </p:spPr>
        <p:txBody>
          <a:bodyPr>
            <a:noAutofit/>
          </a:bodyPr>
          <a:lstStyle/>
          <a:p>
            <a:r>
              <a:rPr lang="en-GB" b="1">
                <a:solidFill>
                  <a:srgbClr val="70AD47"/>
                </a:solidFill>
              </a:rPr>
              <a:t>Electron configuration of Cr and Cu</a:t>
            </a:r>
          </a:p>
        </p:txBody>
      </p:sp>
      <p:sp>
        <p:nvSpPr>
          <p:cNvPr id="1089539" name="Text Box 3"/>
          <p:cNvSpPr txBox="1">
            <a:spLocks noChangeArrowheads="1"/>
          </p:cNvSpPr>
          <p:nvPr/>
        </p:nvSpPr>
        <p:spPr bwMode="auto">
          <a:xfrm>
            <a:off x="1524001" y="784226"/>
            <a:ext cx="9143999" cy="830997"/>
          </a:xfrm>
          <a:prstGeom prst="rect">
            <a:avLst/>
          </a:prstGeom>
          <a:noFill/>
          <a:ln w="9525" algn="ctr">
            <a:noFill/>
            <a:miter lim="800000"/>
            <a:headEnd/>
            <a:tailEnd/>
          </a:ln>
          <a:effectLst/>
        </p:spPr>
        <p:txBody>
          <a:bodyPr wrap="square">
            <a:spAutoFit/>
          </a:bodyPr>
          <a:lstStyle/>
          <a:p>
            <a:r>
              <a:rPr lang="en-GB" sz="2400"/>
              <a:t>The electron configurations of chromium and copper are exceptions to the normal rules of orbital filling:</a:t>
            </a:r>
          </a:p>
        </p:txBody>
      </p:sp>
      <p:sp>
        <p:nvSpPr>
          <p:cNvPr id="1089540" name="Text Box 4"/>
          <p:cNvSpPr txBox="1">
            <a:spLocks noChangeArrowheads="1"/>
          </p:cNvSpPr>
          <p:nvPr/>
        </p:nvSpPr>
        <p:spPr bwMode="auto">
          <a:xfrm>
            <a:off x="1524001" y="3186114"/>
            <a:ext cx="9148763" cy="1200329"/>
          </a:xfrm>
          <a:prstGeom prst="rect">
            <a:avLst/>
          </a:prstGeom>
          <a:noFill/>
          <a:ln w="9525" algn="ctr">
            <a:noFill/>
            <a:miter lim="800000"/>
            <a:headEnd/>
            <a:tailEnd/>
          </a:ln>
          <a:effectLst/>
        </p:spPr>
        <p:txBody>
          <a:bodyPr wrap="square">
            <a:spAutoFit/>
          </a:bodyPr>
          <a:lstStyle/>
          <a:p>
            <a:r>
              <a:rPr lang="en-GB" sz="2400"/>
              <a:t>In each case the 4s orbital contains one electron. This is because the 4s and 3d sub-levels lie very close together in energy, and the 3d being either half full or completely full is a lower energy arrangement.</a:t>
            </a:r>
          </a:p>
        </p:txBody>
      </p:sp>
      <p:sp>
        <p:nvSpPr>
          <p:cNvPr id="1089541" name="Text Box 5"/>
          <p:cNvSpPr txBox="1">
            <a:spLocks noChangeArrowheads="1"/>
          </p:cNvSpPr>
          <p:nvPr/>
        </p:nvSpPr>
        <p:spPr bwMode="auto">
          <a:xfrm>
            <a:off x="2292351" y="2368551"/>
            <a:ext cx="3440113" cy="461665"/>
          </a:xfrm>
          <a:prstGeom prst="rect">
            <a:avLst/>
          </a:prstGeom>
          <a:noFill/>
          <a:ln w="9525" algn="ctr">
            <a:noFill/>
            <a:miter lim="800000"/>
            <a:headEnd/>
            <a:tailEnd/>
          </a:ln>
          <a:effectLst/>
        </p:spPr>
        <p:txBody>
          <a:bodyPr>
            <a:spAutoFit/>
          </a:bodyPr>
          <a:lstStyle/>
          <a:p>
            <a:pPr algn="ctr"/>
            <a:r>
              <a:rPr lang="en-GB" sz="2400" b="1">
                <a:solidFill>
                  <a:srgbClr val="FF6600"/>
                </a:solidFill>
              </a:rPr>
              <a:t>1s</a:t>
            </a:r>
            <a:r>
              <a:rPr lang="en-GB" sz="2400" b="1" baseline="30000">
                <a:solidFill>
                  <a:srgbClr val="FF6600"/>
                </a:solidFill>
              </a:rPr>
              <a:t>2</a:t>
            </a:r>
            <a:r>
              <a:rPr lang="en-GB" sz="2400" b="1">
                <a:solidFill>
                  <a:srgbClr val="FF6600"/>
                </a:solidFill>
              </a:rPr>
              <a:t>2s</a:t>
            </a:r>
            <a:r>
              <a:rPr lang="en-GB" sz="2400" b="1" baseline="30000">
                <a:solidFill>
                  <a:srgbClr val="FF6600"/>
                </a:solidFill>
              </a:rPr>
              <a:t>2</a:t>
            </a:r>
            <a:r>
              <a:rPr lang="en-GB" sz="2400" b="1">
                <a:solidFill>
                  <a:srgbClr val="FF6600"/>
                </a:solidFill>
              </a:rPr>
              <a:t>2p</a:t>
            </a:r>
            <a:r>
              <a:rPr lang="en-GB" sz="2400" b="1" baseline="30000">
                <a:solidFill>
                  <a:srgbClr val="FF6600"/>
                </a:solidFill>
              </a:rPr>
              <a:t>6</a:t>
            </a:r>
            <a:r>
              <a:rPr lang="en-GB" sz="2400" b="1">
                <a:solidFill>
                  <a:srgbClr val="FF6600"/>
                </a:solidFill>
              </a:rPr>
              <a:t>3s</a:t>
            </a:r>
            <a:r>
              <a:rPr lang="en-GB" sz="2400" b="1" baseline="30000">
                <a:solidFill>
                  <a:srgbClr val="FF6600"/>
                </a:solidFill>
              </a:rPr>
              <a:t>2</a:t>
            </a:r>
            <a:r>
              <a:rPr lang="en-GB" sz="2400" b="1">
                <a:solidFill>
                  <a:srgbClr val="FF6600"/>
                </a:solidFill>
              </a:rPr>
              <a:t>3p</a:t>
            </a:r>
            <a:r>
              <a:rPr lang="en-GB" sz="2400" b="1" baseline="30000">
                <a:solidFill>
                  <a:srgbClr val="FF6600"/>
                </a:solidFill>
              </a:rPr>
              <a:t>6</a:t>
            </a:r>
            <a:r>
              <a:rPr lang="en-GB" sz="2400" b="1">
                <a:solidFill>
                  <a:srgbClr val="FF6600"/>
                </a:solidFill>
              </a:rPr>
              <a:t>4s</a:t>
            </a:r>
            <a:r>
              <a:rPr lang="en-GB" sz="2400" b="1" baseline="30000">
                <a:solidFill>
                  <a:srgbClr val="FF6600"/>
                </a:solidFill>
              </a:rPr>
              <a:t>1</a:t>
            </a:r>
            <a:r>
              <a:rPr lang="en-GB" sz="2400" b="1">
                <a:solidFill>
                  <a:srgbClr val="FF6600"/>
                </a:solidFill>
              </a:rPr>
              <a:t>3d</a:t>
            </a:r>
            <a:r>
              <a:rPr lang="en-GB" sz="2400" b="1" baseline="30000">
                <a:solidFill>
                  <a:srgbClr val="FF6600"/>
                </a:solidFill>
              </a:rPr>
              <a:t>5</a:t>
            </a:r>
            <a:endParaRPr lang="en-GB" sz="2400" b="1">
              <a:solidFill>
                <a:srgbClr val="FF6600"/>
              </a:solidFill>
            </a:endParaRPr>
          </a:p>
        </p:txBody>
      </p:sp>
      <p:sp>
        <p:nvSpPr>
          <p:cNvPr id="1089542" name="Text Box 6"/>
          <p:cNvSpPr txBox="1">
            <a:spLocks noChangeArrowheads="1"/>
          </p:cNvSpPr>
          <p:nvPr/>
        </p:nvSpPr>
        <p:spPr bwMode="auto">
          <a:xfrm>
            <a:off x="3184525" y="1825626"/>
            <a:ext cx="1488934" cy="461665"/>
          </a:xfrm>
          <a:prstGeom prst="rect">
            <a:avLst/>
          </a:prstGeom>
          <a:noFill/>
          <a:ln w="9525" algn="ctr">
            <a:noFill/>
            <a:miter lim="800000"/>
            <a:headEnd/>
            <a:tailEnd/>
          </a:ln>
          <a:effectLst/>
        </p:spPr>
        <p:txBody>
          <a:bodyPr wrap="none">
            <a:spAutoFit/>
          </a:bodyPr>
          <a:lstStyle/>
          <a:p>
            <a:r>
              <a:rPr lang="en-GB" sz="2400" b="1">
                <a:solidFill>
                  <a:srgbClr val="FF6600"/>
                </a:solidFill>
              </a:rPr>
              <a:t>chromium</a:t>
            </a:r>
          </a:p>
        </p:txBody>
      </p:sp>
      <p:sp>
        <p:nvSpPr>
          <p:cNvPr id="1089543" name="Text Box 7"/>
          <p:cNvSpPr txBox="1">
            <a:spLocks noChangeArrowheads="1"/>
          </p:cNvSpPr>
          <p:nvPr/>
        </p:nvSpPr>
        <p:spPr bwMode="auto">
          <a:xfrm>
            <a:off x="6419850" y="2368551"/>
            <a:ext cx="3562350" cy="461665"/>
          </a:xfrm>
          <a:prstGeom prst="rect">
            <a:avLst/>
          </a:prstGeom>
          <a:noFill/>
          <a:ln w="9525" algn="ctr">
            <a:noFill/>
            <a:miter lim="800000"/>
            <a:headEnd/>
            <a:tailEnd/>
          </a:ln>
          <a:effectLst/>
        </p:spPr>
        <p:txBody>
          <a:bodyPr>
            <a:spAutoFit/>
          </a:bodyPr>
          <a:lstStyle/>
          <a:p>
            <a:pPr algn="ctr"/>
            <a:r>
              <a:rPr lang="en-GB" sz="2400" b="1">
                <a:solidFill>
                  <a:srgbClr val="FF6600"/>
                </a:solidFill>
              </a:rPr>
              <a:t>1s</a:t>
            </a:r>
            <a:r>
              <a:rPr lang="en-GB" sz="2400" b="1" baseline="30000">
                <a:solidFill>
                  <a:srgbClr val="FF6600"/>
                </a:solidFill>
              </a:rPr>
              <a:t>2</a:t>
            </a:r>
            <a:r>
              <a:rPr lang="en-GB" sz="2400" b="1">
                <a:solidFill>
                  <a:srgbClr val="FF6600"/>
                </a:solidFill>
              </a:rPr>
              <a:t>2s</a:t>
            </a:r>
            <a:r>
              <a:rPr lang="en-GB" sz="2400" b="1" baseline="30000">
                <a:solidFill>
                  <a:srgbClr val="FF6600"/>
                </a:solidFill>
              </a:rPr>
              <a:t>2</a:t>
            </a:r>
            <a:r>
              <a:rPr lang="en-GB" sz="2400" b="1">
                <a:solidFill>
                  <a:srgbClr val="FF6600"/>
                </a:solidFill>
              </a:rPr>
              <a:t>2p</a:t>
            </a:r>
            <a:r>
              <a:rPr lang="en-GB" sz="2400" b="1" baseline="30000">
                <a:solidFill>
                  <a:srgbClr val="FF6600"/>
                </a:solidFill>
              </a:rPr>
              <a:t>6</a:t>
            </a:r>
            <a:r>
              <a:rPr lang="en-GB" sz="2400" b="1">
                <a:solidFill>
                  <a:srgbClr val="FF6600"/>
                </a:solidFill>
              </a:rPr>
              <a:t>3s</a:t>
            </a:r>
            <a:r>
              <a:rPr lang="en-GB" sz="2400" b="1" baseline="30000">
                <a:solidFill>
                  <a:srgbClr val="FF6600"/>
                </a:solidFill>
              </a:rPr>
              <a:t>2</a:t>
            </a:r>
            <a:r>
              <a:rPr lang="en-GB" sz="2400" b="1">
                <a:solidFill>
                  <a:srgbClr val="FF6600"/>
                </a:solidFill>
              </a:rPr>
              <a:t>3p</a:t>
            </a:r>
            <a:r>
              <a:rPr lang="en-GB" sz="2400" b="1" baseline="30000">
                <a:solidFill>
                  <a:srgbClr val="FF6600"/>
                </a:solidFill>
              </a:rPr>
              <a:t>6</a:t>
            </a:r>
            <a:r>
              <a:rPr lang="en-GB" sz="2400" b="1">
                <a:solidFill>
                  <a:srgbClr val="FF6600"/>
                </a:solidFill>
              </a:rPr>
              <a:t>4s</a:t>
            </a:r>
            <a:r>
              <a:rPr lang="en-GB" sz="2400" b="1" baseline="30000">
                <a:solidFill>
                  <a:srgbClr val="FF6600"/>
                </a:solidFill>
              </a:rPr>
              <a:t>1</a:t>
            </a:r>
            <a:r>
              <a:rPr lang="en-GB" sz="2400" b="1">
                <a:solidFill>
                  <a:srgbClr val="FF6600"/>
                </a:solidFill>
              </a:rPr>
              <a:t>3d</a:t>
            </a:r>
            <a:r>
              <a:rPr lang="en-GB" sz="2400" b="1" baseline="30000">
                <a:solidFill>
                  <a:srgbClr val="FF6600"/>
                </a:solidFill>
              </a:rPr>
              <a:t>10</a:t>
            </a:r>
            <a:endParaRPr lang="en-GB" sz="2400" b="1">
              <a:solidFill>
                <a:srgbClr val="FF6600"/>
              </a:solidFill>
            </a:endParaRPr>
          </a:p>
        </p:txBody>
      </p:sp>
      <p:sp>
        <p:nvSpPr>
          <p:cNvPr id="1089544" name="Text Box 8"/>
          <p:cNvSpPr txBox="1">
            <a:spLocks noChangeArrowheads="1"/>
          </p:cNvSpPr>
          <p:nvPr/>
        </p:nvSpPr>
        <p:spPr bwMode="auto">
          <a:xfrm>
            <a:off x="7600951" y="1825626"/>
            <a:ext cx="1071255" cy="461665"/>
          </a:xfrm>
          <a:prstGeom prst="rect">
            <a:avLst/>
          </a:prstGeom>
          <a:noFill/>
          <a:ln w="9525" algn="ctr">
            <a:noFill/>
            <a:miter lim="800000"/>
            <a:headEnd/>
            <a:tailEnd/>
          </a:ln>
          <a:effectLst/>
        </p:spPr>
        <p:txBody>
          <a:bodyPr wrap="none">
            <a:spAutoFit/>
          </a:bodyPr>
          <a:lstStyle/>
          <a:p>
            <a:r>
              <a:rPr lang="en-GB" sz="2400" b="1">
                <a:solidFill>
                  <a:srgbClr val="FF6600"/>
                </a:solidFill>
              </a:rPr>
              <a:t>copper</a:t>
            </a:r>
          </a:p>
        </p:txBody>
      </p:sp>
      <p:sp>
        <p:nvSpPr>
          <p:cNvPr id="1089545" name="Text Box 9"/>
          <p:cNvSpPr txBox="1">
            <a:spLocks noChangeArrowheads="1"/>
          </p:cNvSpPr>
          <p:nvPr/>
        </p:nvSpPr>
        <p:spPr bwMode="auto">
          <a:xfrm>
            <a:off x="1524000" y="4943476"/>
            <a:ext cx="9144000" cy="830997"/>
          </a:xfrm>
          <a:prstGeom prst="rect">
            <a:avLst/>
          </a:prstGeom>
          <a:noFill/>
          <a:ln w="9525" algn="ctr">
            <a:noFill/>
            <a:miter lim="800000"/>
            <a:headEnd/>
            <a:tailEnd/>
          </a:ln>
          <a:effectLst/>
        </p:spPr>
        <p:txBody>
          <a:bodyPr wrap="square">
            <a:spAutoFit/>
          </a:bodyPr>
          <a:lstStyle/>
          <a:p>
            <a:r>
              <a:rPr lang="en-GB" sz="2400"/>
              <a:t>With larger atoms like this it can be useful to shorten the electron arrangement. Copper can be shortened to </a:t>
            </a:r>
            <a:r>
              <a:rPr lang="en-GB" sz="2400" b="1">
                <a:solidFill>
                  <a:srgbClr val="FF6600"/>
                </a:solidFill>
              </a:rPr>
              <a:t>[</a:t>
            </a:r>
            <a:r>
              <a:rPr lang="en-GB" sz="2400" b="1" err="1">
                <a:solidFill>
                  <a:srgbClr val="FF6600"/>
                </a:solidFill>
              </a:rPr>
              <a:t>Ar</a:t>
            </a:r>
            <a:r>
              <a:rPr lang="en-GB" sz="2400" b="1">
                <a:solidFill>
                  <a:srgbClr val="FF6600"/>
                </a:solidFill>
              </a:rPr>
              <a:t>]4s</a:t>
            </a:r>
            <a:r>
              <a:rPr lang="en-GB" sz="2400" b="1" baseline="30000">
                <a:solidFill>
                  <a:srgbClr val="FF6600"/>
                </a:solidFill>
              </a:rPr>
              <a:t>1</a:t>
            </a:r>
            <a:r>
              <a:rPr lang="en-GB" sz="2400" b="1">
                <a:solidFill>
                  <a:srgbClr val="FF6600"/>
                </a:solidFill>
              </a:rPr>
              <a:t>3d</a:t>
            </a:r>
            <a:r>
              <a:rPr lang="en-GB" sz="2400" b="1" baseline="30000">
                <a:solidFill>
                  <a:srgbClr val="FF6600"/>
                </a:solidFill>
              </a:rPr>
              <a:t>10</a:t>
            </a:r>
            <a:r>
              <a:rPr lang="en-GB" sz="2400"/>
              <a:t>.</a:t>
            </a:r>
          </a:p>
        </p:txBody>
      </p:sp>
    </p:spTree>
    <p:extLst>
      <p:ext uri="{BB962C8B-B14F-4D97-AF65-F5344CB8AC3E}">
        <p14:creationId xmlns:p14="http://schemas.microsoft.com/office/powerpoint/2010/main" val="2196816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62" name="Picture 2" descr="energy_level_short"/>
          <p:cNvPicPr>
            <a:picLocks noChangeAspect="1" noChangeArrowheads="1"/>
          </p:cNvPicPr>
          <p:nvPr/>
        </p:nvPicPr>
        <p:blipFill>
          <a:blip r:embed="rId3" cstate="print"/>
          <a:srcRect/>
          <a:stretch>
            <a:fillRect/>
          </a:stretch>
        </p:blipFill>
        <p:spPr bwMode="auto">
          <a:xfrm>
            <a:off x="6804026" y="885825"/>
            <a:ext cx="3508375" cy="2616200"/>
          </a:xfrm>
          <a:prstGeom prst="rect">
            <a:avLst/>
          </a:prstGeom>
          <a:noFill/>
          <a:ln w="9525">
            <a:noFill/>
            <a:miter lim="800000"/>
            <a:headEnd/>
            <a:tailEnd/>
          </a:ln>
        </p:spPr>
      </p:pic>
      <p:sp>
        <p:nvSpPr>
          <p:cNvPr id="1064963" name="Rectangle 3"/>
          <p:cNvSpPr>
            <a:spLocks noGrp="1" noChangeArrowheads="1"/>
          </p:cNvSpPr>
          <p:nvPr>
            <p:ph type="title" idx="4294967295"/>
          </p:nvPr>
        </p:nvSpPr>
        <p:spPr>
          <a:xfrm>
            <a:off x="1" y="3115"/>
            <a:ext cx="10601325" cy="549275"/>
          </a:xfrm>
        </p:spPr>
        <p:txBody>
          <a:bodyPr>
            <a:noAutofit/>
          </a:bodyPr>
          <a:lstStyle/>
          <a:p>
            <a:r>
              <a:rPr lang="en-GB" b="1">
                <a:solidFill>
                  <a:srgbClr val="70AD47"/>
                </a:solidFill>
              </a:rPr>
              <a:t>Electron configuration of transition metals</a:t>
            </a:r>
          </a:p>
        </p:txBody>
      </p:sp>
      <p:sp>
        <p:nvSpPr>
          <p:cNvPr id="1064964" name="Text Box 4"/>
          <p:cNvSpPr txBox="1">
            <a:spLocks noChangeArrowheads="1"/>
          </p:cNvSpPr>
          <p:nvPr/>
        </p:nvSpPr>
        <p:spPr bwMode="auto">
          <a:xfrm>
            <a:off x="1524001" y="784225"/>
            <a:ext cx="4889500" cy="1569660"/>
          </a:xfrm>
          <a:prstGeom prst="rect">
            <a:avLst/>
          </a:prstGeom>
          <a:noFill/>
          <a:ln w="9525" algn="ctr">
            <a:noFill/>
            <a:miter lim="800000"/>
            <a:headEnd/>
            <a:tailEnd/>
          </a:ln>
          <a:effectLst/>
        </p:spPr>
        <p:txBody>
          <a:bodyPr wrap="square">
            <a:spAutoFit/>
          </a:bodyPr>
          <a:lstStyle/>
          <a:p>
            <a:r>
              <a:rPr lang="en-GB" sz="2400"/>
              <a:t>Although the 3d sub-level is in a lower principal energy level than the 4s sub-level, it is actually higher in energy. </a:t>
            </a:r>
          </a:p>
        </p:txBody>
      </p:sp>
      <p:sp>
        <p:nvSpPr>
          <p:cNvPr id="1064965" name="AutoShape 5"/>
          <p:cNvSpPr>
            <a:spLocks noChangeArrowheads="1"/>
          </p:cNvSpPr>
          <p:nvPr/>
        </p:nvSpPr>
        <p:spPr bwMode="auto">
          <a:xfrm>
            <a:off x="1863725" y="3908426"/>
            <a:ext cx="8464550" cy="1990725"/>
          </a:xfrm>
          <a:prstGeom prst="roundRect">
            <a:avLst>
              <a:gd name="adj" fmla="val 6449"/>
            </a:avLst>
          </a:prstGeom>
          <a:noFill/>
          <a:ln w="38100">
            <a:solidFill>
              <a:srgbClr val="0000FF"/>
            </a:solidFill>
            <a:round/>
            <a:headEnd/>
            <a:tailEnd/>
          </a:ln>
          <a:effectLst/>
        </p:spPr>
        <p:txBody>
          <a:bodyPr wrap="none" anchor="ctr"/>
          <a:lstStyle/>
          <a:p>
            <a:endParaRPr lang="en-GB"/>
          </a:p>
        </p:txBody>
      </p:sp>
      <p:sp>
        <p:nvSpPr>
          <p:cNvPr id="1064966" name="Text Box 6"/>
          <p:cNvSpPr txBox="1">
            <a:spLocks noChangeArrowheads="1"/>
          </p:cNvSpPr>
          <p:nvPr/>
        </p:nvSpPr>
        <p:spPr bwMode="auto">
          <a:xfrm>
            <a:off x="1974851" y="3975100"/>
            <a:ext cx="8113713" cy="457200"/>
          </a:xfrm>
          <a:prstGeom prst="rect">
            <a:avLst/>
          </a:prstGeom>
          <a:noFill/>
          <a:ln w="9525" algn="ctr">
            <a:noFill/>
            <a:miter lim="800000"/>
            <a:headEnd/>
            <a:tailEnd/>
          </a:ln>
          <a:effectLst/>
        </p:spPr>
        <p:txBody>
          <a:bodyPr>
            <a:spAutoFit/>
          </a:bodyPr>
          <a:lstStyle/>
          <a:p>
            <a:r>
              <a:rPr lang="en-GB" sz="2400" b="1"/>
              <a:t>Example: what is the electron structure of vanadium?</a:t>
            </a:r>
          </a:p>
        </p:txBody>
      </p:sp>
      <p:sp>
        <p:nvSpPr>
          <p:cNvPr id="1064967" name="Text Box 7"/>
          <p:cNvSpPr txBox="1">
            <a:spLocks noChangeArrowheads="1"/>
          </p:cNvSpPr>
          <p:nvPr/>
        </p:nvSpPr>
        <p:spPr bwMode="auto">
          <a:xfrm>
            <a:off x="7010401" y="4510089"/>
            <a:ext cx="600075" cy="427037"/>
          </a:xfrm>
          <a:prstGeom prst="rect">
            <a:avLst/>
          </a:prstGeom>
          <a:noFill/>
          <a:ln w="9525" algn="ctr">
            <a:noFill/>
            <a:miter lim="800000"/>
            <a:headEnd/>
            <a:tailEnd/>
          </a:ln>
          <a:effectLst/>
        </p:spPr>
        <p:txBody>
          <a:bodyPr>
            <a:spAutoFit/>
          </a:bodyPr>
          <a:lstStyle/>
          <a:p>
            <a:r>
              <a:rPr lang="en-GB" sz="2200" b="1">
                <a:solidFill>
                  <a:srgbClr val="800080"/>
                </a:solidFill>
              </a:rPr>
              <a:t>23</a:t>
            </a:r>
          </a:p>
        </p:txBody>
      </p:sp>
      <p:sp>
        <p:nvSpPr>
          <p:cNvPr id="1064968" name="Text Box 8"/>
          <p:cNvSpPr txBox="1">
            <a:spLocks noChangeArrowheads="1"/>
          </p:cNvSpPr>
          <p:nvPr/>
        </p:nvSpPr>
        <p:spPr bwMode="auto">
          <a:xfrm>
            <a:off x="1974851" y="4510089"/>
            <a:ext cx="4854575" cy="461665"/>
          </a:xfrm>
          <a:prstGeom prst="rect">
            <a:avLst/>
          </a:prstGeom>
          <a:noFill/>
          <a:ln w="9525" algn="ctr">
            <a:noFill/>
            <a:miter lim="800000"/>
            <a:headEnd/>
            <a:tailEnd/>
          </a:ln>
          <a:effectLst/>
        </p:spPr>
        <p:txBody>
          <a:bodyPr>
            <a:spAutoFit/>
          </a:bodyPr>
          <a:lstStyle/>
          <a:p>
            <a:pPr marL="355600" indent="-355600"/>
            <a:r>
              <a:rPr lang="en-GB" sz="2400" b="1">
                <a:solidFill>
                  <a:srgbClr val="800080"/>
                </a:solidFill>
              </a:rPr>
              <a:t>1. </a:t>
            </a:r>
            <a:r>
              <a:rPr lang="en-GB" sz="2400">
                <a:solidFill>
                  <a:srgbClr val="800080"/>
                </a:solidFill>
              </a:rPr>
              <a:t>Count number of electrons in atom</a:t>
            </a:r>
          </a:p>
        </p:txBody>
      </p:sp>
      <p:sp>
        <p:nvSpPr>
          <p:cNvPr id="1064969" name="Text Box 9"/>
          <p:cNvSpPr txBox="1">
            <a:spLocks noChangeArrowheads="1"/>
          </p:cNvSpPr>
          <p:nvPr/>
        </p:nvSpPr>
        <p:spPr bwMode="auto">
          <a:xfrm>
            <a:off x="7010401" y="5035550"/>
            <a:ext cx="3254375" cy="427038"/>
          </a:xfrm>
          <a:prstGeom prst="rect">
            <a:avLst/>
          </a:prstGeom>
          <a:noFill/>
          <a:ln w="9525" algn="ctr">
            <a:noFill/>
            <a:miter lim="800000"/>
            <a:headEnd/>
            <a:tailEnd/>
          </a:ln>
          <a:effectLst/>
        </p:spPr>
        <p:txBody>
          <a:bodyPr>
            <a:spAutoFit/>
          </a:bodyPr>
          <a:lstStyle/>
          <a:p>
            <a:r>
              <a:rPr lang="en-GB" sz="2200" b="1">
                <a:solidFill>
                  <a:srgbClr val="FF0066"/>
                </a:solidFill>
              </a:rPr>
              <a:t>1s</a:t>
            </a:r>
            <a:r>
              <a:rPr lang="en-GB" sz="2200" b="1" baseline="30000">
                <a:solidFill>
                  <a:srgbClr val="FF0066"/>
                </a:solidFill>
              </a:rPr>
              <a:t>2</a:t>
            </a:r>
            <a:r>
              <a:rPr lang="en-GB" sz="2200" b="1">
                <a:solidFill>
                  <a:srgbClr val="FF0066"/>
                </a:solidFill>
              </a:rPr>
              <a:t>2s</a:t>
            </a:r>
            <a:r>
              <a:rPr lang="en-GB" sz="2200" b="1" baseline="30000">
                <a:solidFill>
                  <a:srgbClr val="FF0066"/>
                </a:solidFill>
              </a:rPr>
              <a:t>2</a:t>
            </a:r>
            <a:r>
              <a:rPr lang="en-GB" sz="2200" b="1">
                <a:solidFill>
                  <a:srgbClr val="FF0066"/>
                </a:solidFill>
              </a:rPr>
              <a:t>2p</a:t>
            </a:r>
            <a:r>
              <a:rPr lang="en-GB" sz="2200" b="1" baseline="30000">
                <a:solidFill>
                  <a:srgbClr val="FF0066"/>
                </a:solidFill>
              </a:rPr>
              <a:t>6</a:t>
            </a:r>
            <a:r>
              <a:rPr lang="en-GB" sz="2200" b="1">
                <a:solidFill>
                  <a:srgbClr val="FF0066"/>
                </a:solidFill>
              </a:rPr>
              <a:t>3s</a:t>
            </a:r>
            <a:r>
              <a:rPr lang="en-GB" sz="2200" b="1" baseline="30000">
                <a:solidFill>
                  <a:srgbClr val="FF0066"/>
                </a:solidFill>
              </a:rPr>
              <a:t>2</a:t>
            </a:r>
            <a:r>
              <a:rPr lang="en-GB" sz="2200" b="1">
                <a:solidFill>
                  <a:srgbClr val="FF0066"/>
                </a:solidFill>
              </a:rPr>
              <a:t>3p</a:t>
            </a:r>
            <a:r>
              <a:rPr lang="en-GB" sz="2200" b="1" baseline="30000">
                <a:solidFill>
                  <a:srgbClr val="FF0066"/>
                </a:solidFill>
              </a:rPr>
              <a:t>6</a:t>
            </a:r>
            <a:r>
              <a:rPr lang="en-GB" sz="2200" b="1">
                <a:solidFill>
                  <a:srgbClr val="FF0066"/>
                </a:solidFill>
              </a:rPr>
              <a:t>4s</a:t>
            </a:r>
            <a:r>
              <a:rPr lang="en-GB" sz="2200" b="1" baseline="30000">
                <a:solidFill>
                  <a:srgbClr val="FF0066"/>
                </a:solidFill>
              </a:rPr>
              <a:t>2</a:t>
            </a:r>
            <a:r>
              <a:rPr lang="en-GB" sz="2200" b="1">
                <a:solidFill>
                  <a:srgbClr val="FF0066"/>
                </a:solidFill>
              </a:rPr>
              <a:t>3d</a:t>
            </a:r>
            <a:r>
              <a:rPr lang="en-GB" sz="2200" b="1" baseline="30000">
                <a:solidFill>
                  <a:srgbClr val="FF0066"/>
                </a:solidFill>
              </a:rPr>
              <a:t>3</a:t>
            </a:r>
            <a:endParaRPr lang="en-GB" sz="2200" b="1">
              <a:solidFill>
                <a:srgbClr val="FF0066"/>
              </a:solidFill>
            </a:endParaRPr>
          </a:p>
        </p:txBody>
      </p:sp>
      <p:sp>
        <p:nvSpPr>
          <p:cNvPr id="1064970" name="Text Box 10"/>
          <p:cNvSpPr txBox="1">
            <a:spLocks noChangeArrowheads="1"/>
          </p:cNvSpPr>
          <p:nvPr/>
        </p:nvSpPr>
        <p:spPr bwMode="auto">
          <a:xfrm>
            <a:off x="1974851" y="5035551"/>
            <a:ext cx="4079875" cy="830997"/>
          </a:xfrm>
          <a:prstGeom prst="rect">
            <a:avLst/>
          </a:prstGeom>
          <a:noFill/>
          <a:ln w="9525" algn="ctr">
            <a:noFill/>
            <a:miter lim="800000"/>
            <a:headEnd/>
            <a:tailEnd/>
          </a:ln>
          <a:effectLst/>
        </p:spPr>
        <p:txBody>
          <a:bodyPr>
            <a:spAutoFit/>
          </a:bodyPr>
          <a:lstStyle/>
          <a:p>
            <a:pPr marL="355600" indent="-355600" defTabSz="363538"/>
            <a:r>
              <a:rPr lang="en-GB" sz="2400" b="1">
                <a:solidFill>
                  <a:srgbClr val="FF0066"/>
                </a:solidFill>
              </a:rPr>
              <a:t>2.</a:t>
            </a:r>
            <a:r>
              <a:rPr lang="en-GB" sz="2400">
                <a:solidFill>
                  <a:srgbClr val="FF0066"/>
                </a:solidFill>
              </a:rPr>
              <a:t> Fill sub-levels, remembering 4s is filled before 3d</a:t>
            </a:r>
          </a:p>
        </p:txBody>
      </p:sp>
      <p:sp>
        <p:nvSpPr>
          <p:cNvPr id="1064971" name="Text Box 11"/>
          <p:cNvSpPr txBox="1">
            <a:spLocks noChangeArrowheads="1"/>
          </p:cNvSpPr>
          <p:nvPr/>
        </p:nvSpPr>
        <p:spPr bwMode="auto">
          <a:xfrm>
            <a:off x="1466094" y="2711451"/>
            <a:ext cx="5391907" cy="830997"/>
          </a:xfrm>
          <a:prstGeom prst="rect">
            <a:avLst/>
          </a:prstGeom>
          <a:noFill/>
          <a:ln w="9525" algn="ctr">
            <a:noFill/>
            <a:miter lim="800000"/>
            <a:headEnd/>
            <a:tailEnd/>
          </a:ln>
          <a:effectLst/>
        </p:spPr>
        <p:txBody>
          <a:bodyPr wrap="square">
            <a:spAutoFit/>
          </a:bodyPr>
          <a:lstStyle/>
          <a:p>
            <a:r>
              <a:rPr lang="en-GB" sz="2400"/>
              <a:t>This means that the 4s sub-level is filled before the 3d sub-level.</a:t>
            </a:r>
          </a:p>
        </p:txBody>
      </p:sp>
    </p:spTree>
    <p:extLst>
      <p:ext uri="{BB962C8B-B14F-4D97-AF65-F5344CB8AC3E}">
        <p14:creationId xmlns:p14="http://schemas.microsoft.com/office/powerpoint/2010/main" val="3165377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ChangeArrowheads="1"/>
          </p:cNvSpPr>
          <p:nvPr>
            <p:ph type="title" idx="4294967295"/>
          </p:nvPr>
        </p:nvSpPr>
        <p:spPr>
          <a:xfrm>
            <a:off x="-733" y="-366"/>
            <a:ext cx="9115425" cy="882650"/>
          </a:xfrm>
        </p:spPr>
        <p:txBody>
          <a:bodyPr>
            <a:normAutofit/>
          </a:bodyPr>
          <a:lstStyle/>
          <a:p>
            <a:r>
              <a:rPr lang="en-GB" b="1">
                <a:solidFill>
                  <a:srgbClr val="70AD47"/>
                </a:solidFill>
              </a:rPr>
              <a:t>Electron configuration of ions</a:t>
            </a:r>
          </a:p>
        </p:txBody>
      </p:sp>
      <p:sp>
        <p:nvSpPr>
          <p:cNvPr id="1069059" name="Text Box 3"/>
          <p:cNvSpPr txBox="1">
            <a:spLocks noChangeArrowheads="1"/>
          </p:cNvSpPr>
          <p:nvPr/>
        </p:nvSpPr>
        <p:spPr bwMode="auto">
          <a:xfrm>
            <a:off x="1552575" y="784226"/>
            <a:ext cx="5249864" cy="1200329"/>
          </a:xfrm>
          <a:prstGeom prst="rect">
            <a:avLst/>
          </a:prstGeom>
          <a:noFill/>
          <a:ln w="9525" algn="ctr">
            <a:noFill/>
            <a:miter lim="800000"/>
            <a:headEnd/>
            <a:tailEnd/>
          </a:ln>
          <a:effectLst/>
        </p:spPr>
        <p:txBody>
          <a:bodyPr wrap="square">
            <a:spAutoFit/>
          </a:bodyPr>
          <a:lstStyle/>
          <a:p>
            <a:r>
              <a:rPr lang="en-GB" sz="2400"/>
              <a:t>When writing the electron configuration of ions, it is important to add or subtract the appropriate number of electrons.</a:t>
            </a:r>
          </a:p>
        </p:txBody>
      </p:sp>
      <p:sp>
        <p:nvSpPr>
          <p:cNvPr id="1069060" name="AutoShape 4"/>
          <p:cNvSpPr>
            <a:spLocks noChangeArrowheads="1"/>
          </p:cNvSpPr>
          <p:nvPr/>
        </p:nvSpPr>
        <p:spPr bwMode="auto">
          <a:xfrm>
            <a:off x="7275514" y="920751"/>
            <a:ext cx="2935287" cy="2132013"/>
          </a:xfrm>
          <a:prstGeom prst="roundRect">
            <a:avLst>
              <a:gd name="adj" fmla="val 7745"/>
            </a:avLst>
          </a:prstGeom>
          <a:noFill/>
          <a:ln w="38100">
            <a:solidFill>
              <a:srgbClr val="800080"/>
            </a:solidFill>
            <a:round/>
            <a:headEnd/>
            <a:tailEnd/>
          </a:ln>
          <a:effectLst/>
        </p:spPr>
        <p:txBody>
          <a:bodyPr wrap="none" anchor="ctr"/>
          <a:lstStyle/>
          <a:p>
            <a:endParaRPr lang="en-GB"/>
          </a:p>
        </p:txBody>
      </p:sp>
      <p:sp>
        <p:nvSpPr>
          <p:cNvPr id="1069061" name="Text Box 5"/>
          <p:cNvSpPr txBox="1">
            <a:spLocks noChangeArrowheads="1"/>
          </p:cNvSpPr>
          <p:nvPr/>
        </p:nvSpPr>
        <p:spPr bwMode="auto">
          <a:xfrm>
            <a:off x="7370763" y="1093789"/>
            <a:ext cx="2743200" cy="830997"/>
          </a:xfrm>
          <a:prstGeom prst="rect">
            <a:avLst/>
          </a:prstGeom>
          <a:noFill/>
          <a:ln w="9525" algn="ctr">
            <a:noFill/>
            <a:miter lim="800000"/>
            <a:headEnd/>
            <a:tailEnd/>
          </a:ln>
          <a:effectLst/>
        </p:spPr>
        <p:txBody>
          <a:bodyPr>
            <a:spAutoFit/>
          </a:bodyPr>
          <a:lstStyle/>
          <a:p>
            <a:pPr algn="ctr"/>
            <a:r>
              <a:rPr lang="en-GB" sz="2400" b="1"/>
              <a:t>For </a:t>
            </a:r>
            <a:r>
              <a:rPr lang="en-GB" sz="2400" b="1">
                <a:solidFill>
                  <a:srgbClr val="800080"/>
                </a:solidFill>
              </a:rPr>
              <a:t>negative </a:t>
            </a:r>
            <a:r>
              <a:rPr lang="en-GB" sz="2400" b="1"/>
              <a:t>ions </a:t>
            </a:r>
            <a:r>
              <a:rPr lang="en-GB" sz="2400" b="1">
                <a:solidFill>
                  <a:srgbClr val="800080"/>
                </a:solidFill>
              </a:rPr>
              <a:t>add </a:t>
            </a:r>
            <a:r>
              <a:rPr lang="en-GB" sz="2400" b="1"/>
              <a:t>electrons.</a:t>
            </a:r>
          </a:p>
        </p:txBody>
      </p:sp>
      <p:sp>
        <p:nvSpPr>
          <p:cNvPr id="1069062" name="AutoShape 6"/>
          <p:cNvSpPr>
            <a:spLocks noChangeArrowheads="1"/>
          </p:cNvSpPr>
          <p:nvPr/>
        </p:nvSpPr>
        <p:spPr bwMode="auto">
          <a:xfrm>
            <a:off x="2066925" y="3776664"/>
            <a:ext cx="7715250" cy="2205037"/>
          </a:xfrm>
          <a:prstGeom prst="roundRect">
            <a:avLst>
              <a:gd name="adj" fmla="val 6380"/>
            </a:avLst>
          </a:prstGeom>
          <a:noFill/>
          <a:ln w="38100">
            <a:solidFill>
              <a:srgbClr val="0000FF"/>
            </a:solidFill>
            <a:round/>
            <a:headEnd/>
            <a:tailEnd/>
          </a:ln>
          <a:effectLst/>
        </p:spPr>
        <p:txBody>
          <a:bodyPr wrap="none" anchor="ctr"/>
          <a:lstStyle/>
          <a:p>
            <a:endParaRPr lang="en-GB"/>
          </a:p>
        </p:txBody>
      </p:sp>
      <p:sp>
        <p:nvSpPr>
          <p:cNvPr id="1069063" name="Text Box 7"/>
          <p:cNvSpPr txBox="1">
            <a:spLocks noChangeArrowheads="1"/>
          </p:cNvSpPr>
          <p:nvPr/>
        </p:nvSpPr>
        <p:spPr bwMode="auto">
          <a:xfrm>
            <a:off x="2178051" y="3846514"/>
            <a:ext cx="7415213" cy="461665"/>
          </a:xfrm>
          <a:prstGeom prst="rect">
            <a:avLst/>
          </a:prstGeom>
          <a:noFill/>
          <a:ln w="9525" algn="ctr">
            <a:noFill/>
            <a:miter lim="800000"/>
            <a:headEnd/>
            <a:tailEnd/>
          </a:ln>
          <a:effectLst/>
        </p:spPr>
        <p:txBody>
          <a:bodyPr>
            <a:spAutoFit/>
          </a:bodyPr>
          <a:lstStyle/>
          <a:p>
            <a:r>
              <a:rPr lang="en-GB" sz="2400" b="1"/>
              <a:t>Example: what is the electron structure of O</a:t>
            </a:r>
            <a:r>
              <a:rPr lang="en-GB" sz="2400" b="1" baseline="30000"/>
              <a:t>2-</a:t>
            </a:r>
            <a:r>
              <a:rPr lang="en-GB" sz="2400" b="1"/>
              <a:t>?</a:t>
            </a:r>
          </a:p>
        </p:txBody>
      </p:sp>
      <p:sp>
        <p:nvSpPr>
          <p:cNvPr id="1069064" name="Text Box 8"/>
          <p:cNvSpPr txBox="1">
            <a:spLocks noChangeArrowheads="1"/>
          </p:cNvSpPr>
          <p:nvPr/>
        </p:nvSpPr>
        <p:spPr bwMode="auto">
          <a:xfrm>
            <a:off x="7734301" y="4391026"/>
            <a:ext cx="663575" cy="461665"/>
          </a:xfrm>
          <a:prstGeom prst="rect">
            <a:avLst/>
          </a:prstGeom>
          <a:noFill/>
          <a:ln w="9525" algn="ctr">
            <a:noFill/>
            <a:miter lim="800000"/>
            <a:headEnd/>
            <a:tailEnd/>
          </a:ln>
          <a:effectLst/>
        </p:spPr>
        <p:txBody>
          <a:bodyPr>
            <a:spAutoFit/>
          </a:bodyPr>
          <a:lstStyle/>
          <a:p>
            <a:r>
              <a:rPr lang="en-GB" sz="2400" b="1"/>
              <a:t>8</a:t>
            </a:r>
          </a:p>
        </p:txBody>
      </p:sp>
      <p:sp>
        <p:nvSpPr>
          <p:cNvPr id="1069065" name="Text Box 9"/>
          <p:cNvSpPr txBox="1">
            <a:spLocks noChangeArrowheads="1"/>
          </p:cNvSpPr>
          <p:nvPr/>
        </p:nvSpPr>
        <p:spPr bwMode="auto">
          <a:xfrm>
            <a:off x="2178050" y="4391026"/>
            <a:ext cx="5334000" cy="461665"/>
          </a:xfrm>
          <a:prstGeom prst="rect">
            <a:avLst/>
          </a:prstGeom>
          <a:noFill/>
          <a:ln w="9525" algn="ctr">
            <a:noFill/>
            <a:miter lim="800000"/>
            <a:headEnd/>
            <a:tailEnd/>
          </a:ln>
          <a:effectLst/>
        </p:spPr>
        <p:txBody>
          <a:bodyPr>
            <a:spAutoFit/>
          </a:bodyPr>
          <a:lstStyle/>
          <a:p>
            <a:pPr marL="355600" indent="-355600"/>
            <a:r>
              <a:rPr lang="en-GB" sz="2400" b="1"/>
              <a:t>1.</a:t>
            </a:r>
            <a:r>
              <a:rPr lang="en-GB" sz="2400"/>
              <a:t> Count number of electrons in atom</a:t>
            </a:r>
          </a:p>
        </p:txBody>
      </p:sp>
      <p:sp>
        <p:nvSpPr>
          <p:cNvPr id="1069066" name="Text Box 10"/>
          <p:cNvSpPr txBox="1">
            <a:spLocks noChangeArrowheads="1"/>
          </p:cNvSpPr>
          <p:nvPr/>
        </p:nvSpPr>
        <p:spPr bwMode="auto">
          <a:xfrm>
            <a:off x="7734301" y="5461001"/>
            <a:ext cx="1590675" cy="461665"/>
          </a:xfrm>
          <a:prstGeom prst="rect">
            <a:avLst/>
          </a:prstGeom>
          <a:noFill/>
          <a:ln w="9525" algn="ctr">
            <a:noFill/>
            <a:miter lim="800000"/>
            <a:headEnd/>
            <a:tailEnd/>
          </a:ln>
          <a:effectLst/>
        </p:spPr>
        <p:txBody>
          <a:bodyPr>
            <a:spAutoFit/>
          </a:bodyPr>
          <a:lstStyle/>
          <a:p>
            <a:r>
              <a:rPr lang="en-GB" sz="2400" b="1" dirty="0">
                <a:solidFill>
                  <a:srgbClr val="FF0000"/>
                </a:solidFill>
              </a:rPr>
              <a:t>1s</a:t>
            </a:r>
            <a:r>
              <a:rPr lang="en-GB" sz="2400" b="1" baseline="30000" dirty="0">
                <a:solidFill>
                  <a:srgbClr val="FF0000"/>
                </a:solidFill>
              </a:rPr>
              <a:t>2</a:t>
            </a:r>
            <a:r>
              <a:rPr lang="en-GB" sz="2400" b="1" dirty="0">
                <a:solidFill>
                  <a:srgbClr val="FF0000"/>
                </a:solidFill>
              </a:rPr>
              <a:t>2s</a:t>
            </a:r>
            <a:r>
              <a:rPr lang="en-GB" sz="2400" b="1" baseline="30000" dirty="0">
                <a:solidFill>
                  <a:srgbClr val="FF0000"/>
                </a:solidFill>
              </a:rPr>
              <a:t>2</a:t>
            </a:r>
            <a:r>
              <a:rPr lang="en-GB" sz="2400" b="1" dirty="0">
                <a:solidFill>
                  <a:srgbClr val="FF0000"/>
                </a:solidFill>
              </a:rPr>
              <a:t>2p</a:t>
            </a:r>
            <a:r>
              <a:rPr lang="en-GB" sz="2400" b="1" baseline="30000" dirty="0">
                <a:solidFill>
                  <a:srgbClr val="FF0000"/>
                </a:solidFill>
              </a:rPr>
              <a:t>6</a:t>
            </a:r>
            <a:endParaRPr lang="en-GB" sz="2400" b="1" dirty="0">
              <a:solidFill>
                <a:srgbClr val="FF0000"/>
              </a:solidFill>
            </a:endParaRPr>
          </a:p>
        </p:txBody>
      </p:sp>
      <p:sp>
        <p:nvSpPr>
          <p:cNvPr id="1069067" name="Text Box 11"/>
          <p:cNvSpPr txBox="1">
            <a:spLocks noChangeArrowheads="1"/>
          </p:cNvSpPr>
          <p:nvPr/>
        </p:nvSpPr>
        <p:spPr bwMode="auto">
          <a:xfrm>
            <a:off x="2178051" y="5461001"/>
            <a:ext cx="5489575" cy="461665"/>
          </a:xfrm>
          <a:prstGeom prst="rect">
            <a:avLst/>
          </a:prstGeom>
          <a:noFill/>
          <a:ln w="9525" algn="ctr">
            <a:noFill/>
            <a:miter lim="800000"/>
            <a:headEnd/>
            <a:tailEnd/>
          </a:ln>
          <a:effectLst/>
        </p:spPr>
        <p:txBody>
          <a:bodyPr>
            <a:spAutoFit/>
          </a:bodyPr>
          <a:lstStyle/>
          <a:p>
            <a:pPr marL="355600" indent="-355600" defTabSz="363538"/>
            <a:r>
              <a:rPr lang="en-GB" sz="2400" b="1"/>
              <a:t>3.</a:t>
            </a:r>
            <a:r>
              <a:rPr lang="en-GB" sz="2400"/>
              <a:t> Fill sub-levels as for uncharged atom</a:t>
            </a:r>
          </a:p>
        </p:txBody>
      </p:sp>
      <p:sp>
        <p:nvSpPr>
          <p:cNvPr id="1069068" name="Text Box 12"/>
          <p:cNvSpPr txBox="1">
            <a:spLocks noChangeArrowheads="1"/>
          </p:cNvSpPr>
          <p:nvPr/>
        </p:nvSpPr>
        <p:spPr bwMode="auto">
          <a:xfrm>
            <a:off x="7734301" y="4924426"/>
            <a:ext cx="1552575" cy="461665"/>
          </a:xfrm>
          <a:prstGeom prst="rect">
            <a:avLst/>
          </a:prstGeom>
          <a:noFill/>
          <a:ln w="9525" algn="ctr">
            <a:noFill/>
            <a:miter lim="800000"/>
            <a:headEnd/>
            <a:tailEnd/>
          </a:ln>
          <a:effectLst/>
        </p:spPr>
        <p:txBody>
          <a:bodyPr>
            <a:spAutoFit/>
          </a:bodyPr>
          <a:lstStyle/>
          <a:p>
            <a:r>
              <a:rPr lang="en-GB" sz="2400" b="1"/>
              <a:t>8 + 2 = 10</a:t>
            </a:r>
          </a:p>
        </p:txBody>
      </p:sp>
      <p:sp>
        <p:nvSpPr>
          <p:cNvPr id="1069069" name="Text Box 13"/>
          <p:cNvSpPr txBox="1">
            <a:spLocks noChangeArrowheads="1"/>
          </p:cNvSpPr>
          <p:nvPr/>
        </p:nvSpPr>
        <p:spPr bwMode="auto">
          <a:xfrm>
            <a:off x="2178051" y="4924426"/>
            <a:ext cx="5629275" cy="461665"/>
          </a:xfrm>
          <a:prstGeom prst="rect">
            <a:avLst/>
          </a:prstGeom>
          <a:noFill/>
          <a:ln w="9525" algn="ctr">
            <a:noFill/>
            <a:miter lim="800000"/>
            <a:headEnd/>
            <a:tailEnd/>
          </a:ln>
          <a:effectLst/>
        </p:spPr>
        <p:txBody>
          <a:bodyPr>
            <a:spAutoFit/>
          </a:bodyPr>
          <a:lstStyle/>
          <a:p>
            <a:pPr marL="355600" indent="-355600" defTabSz="363538"/>
            <a:r>
              <a:rPr lang="en-GB" sz="2400" b="1"/>
              <a:t>2.</a:t>
            </a:r>
            <a:r>
              <a:rPr lang="en-GB" sz="2400"/>
              <a:t> Add or remove electrons due to charge</a:t>
            </a:r>
          </a:p>
        </p:txBody>
      </p:sp>
      <p:sp>
        <p:nvSpPr>
          <p:cNvPr id="1069070" name="Text Box 14"/>
          <p:cNvSpPr txBox="1">
            <a:spLocks noChangeArrowheads="1"/>
          </p:cNvSpPr>
          <p:nvPr/>
        </p:nvSpPr>
        <p:spPr bwMode="auto">
          <a:xfrm>
            <a:off x="7345363" y="2046289"/>
            <a:ext cx="2794000" cy="830997"/>
          </a:xfrm>
          <a:prstGeom prst="rect">
            <a:avLst/>
          </a:prstGeom>
          <a:noFill/>
          <a:ln w="9525" algn="ctr">
            <a:noFill/>
            <a:miter lim="800000"/>
            <a:headEnd/>
            <a:tailEnd/>
          </a:ln>
          <a:effectLst/>
        </p:spPr>
        <p:txBody>
          <a:bodyPr>
            <a:spAutoFit/>
          </a:bodyPr>
          <a:lstStyle/>
          <a:p>
            <a:pPr algn="ctr"/>
            <a:r>
              <a:rPr lang="en-GB" sz="2400" b="1"/>
              <a:t>For </a:t>
            </a:r>
            <a:r>
              <a:rPr lang="en-GB" sz="2400" b="1">
                <a:solidFill>
                  <a:srgbClr val="800080"/>
                </a:solidFill>
              </a:rPr>
              <a:t>positive</a:t>
            </a:r>
            <a:r>
              <a:rPr lang="en-GB" sz="2400" b="1">
                <a:solidFill>
                  <a:srgbClr val="FF6600"/>
                </a:solidFill>
              </a:rPr>
              <a:t> </a:t>
            </a:r>
            <a:r>
              <a:rPr lang="en-GB" sz="2400" b="1"/>
              <a:t>ions</a:t>
            </a:r>
            <a:r>
              <a:rPr lang="en-GB" sz="2400" b="1">
                <a:solidFill>
                  <a:srgbClr val="FF6600"/>
                </a:solidFill>
              </a:rPr>
              <a:t> </a:t>
            </a:r>
            <a:r>
              <a:rPr lang="en-GB" sz="2400" b="1">
                <a:solidFill>
                  <a:srgbClr val="800080"/>
                </a:solidFill>
              </a:rPr>
              <a:t>remove </a:t>
            </a:r>
            <a:r>
              <a:rPr lang="en-GB" sz="2400" b="1"/>
              <a:t>electrons.</a:t>
            </a:r>
          </a:p>
        </p:txBody>
      </p:sp>
      <p:sp>
        <p:nvSpPr>
          <p:cNvPr id="1069071" name="Text Box 15"/>
          <p:cNvSpPr txBox="1">
            <a:spLocks noChangeArrowheads="1"/>
          </p:cNvSpPr>
          <p:nvPr/>
        </p:nvSpPr>
        <p:spPr bwMode="auto">
          <a:xfrm>
            <a:off x="1552575" y="2644776"/>
            <a:ext cx="5478464" cy="830997"/>
          </a:xfrm>
          <a:prstGeom prst="rect">
            <a:avLst/>
          </a:prstGeom>
          <a:noFill/>
          <a:ln w="9525" algn="ctr">
            <a:noFill/>
            <a:miter lim="800000"/>
            <a:headEnd/>
            <a:tailEnd/>
          </a:ln>
          <a:effectLst/>
        </p:spPr>
        <p:txBody>
          <a:bodyPr wrap="square">
            <a:spAutoFit/>
          </a:bodyPr>
          <a:lstStyle/>
          <a:p>
            <a:r>
              <a:rPr lang="en-GB" sz="2400"/>
              <a:t>For non-transition metals, the sub-levels are then filled as for atoms.</a:t>
            </a:r>
          </a:p>
        </p:txBody>
      </p:sp>
    </p:spTree>
    <p:extLst>
      <p:ext uri="{BB962C8B-B14F-4D97-AF65-F5344CB8AC3E}">
        <p14:creationId xmlns:p14="http://schemas.microsoft.com/office/powerpoint/2010/main" val="1248987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Text Box 2"/>
          <p:cNvSpPr txBox="1">
            <a:spLocks noChangeArrowheads="1"/>
          </p:cNvSpPr>
          <p:nvPr/>
        </p:nvSpPr>
        <p:spPr bwMode="auto">
          <a:xfrm>
            <a:off x="1524001" y="784226"/>
            <a:ext cx="9147175" cy="830997"/>
          </a:xfrm>
          <a:prstGeom prst="rect">
            <a:avLst/>
          </a:prstGeom>
          <a:noFill/>
          <a:ln w="9525" algn="ctr">
            <a:noFill/>
            <a:miter lim="800000"/>
            <a:headEnd/>
            <a:tailEnd/>
          </a:ln>
          <a:effectLst/>
        </p:spPr>
        <p:txBody>
          <a:bodyPr wrap="square">
            <a:spAutoFit/>
          </a:bodyPr>
          <a:lstStyle/>
          <a:p>
            <a:r>
              <a:rPr lang="en-GB" sz="2400"/>
              <a:t>When transition metals form ions, it is the 4s electrons that are removed before the 3d electrons.</a:t>
            </a:r>
          </a:p>
        </p:txBody>
      </p:sp>
      <p:sp>
        <p:nvSpPr>
          <p:cNvPr id="1071107" name="AutoShape 3"/>
          <p:cNvSpPr>
            <a:spLocks noChangeArrowheads="1"/>
          </p:cNvSpPr>
          <p:nvPr/>
        </p:nvSpPr>
        <p:spPr bwMode="auto">
          <a:xfrm>
            <a:off x="2289175" y="1863726"/>
            <a:ext cx="7613650" cy="4086225"/>
          </a:xfrm>
          <a:prstGeom prst="roundRect">
            <a:avLst>
              <a:gd name="adj" fmla="val 4477"/>
            </a:avLst>
          </a:prstGeom>
          <a:noFill/>
          <a:ln w="38100">
            <a:solidFill>
              <a:srgbClr val="0000FF"/>
            </a:solidFill>
            <a:round/>
            <a:headEnd/>
            <a:tailEnd/>
          </a:ln>
          <a:effectLst/>
        </p:spPr>
        <p:txBody>
          <a:bodyPr wrap="none" anchor="ctr"/>
          <a:lstStyle/>
          <a:p>
            <a:endParaRPr lang="en-GB" sz="2400"/>
          </a:p>
        </p:txBody>
      </p:sp>
      <p:sp>
        <p:nvSpPr>
          <p:cNvPr id="1071108" name="Text Box 4"/>
          <p:cNvSpPr txBox="1">
            <a:spLocks noChangeArrowheads="1"/>
          </p:cNvSpPr>
          <p:nvPr/>
        </p:nvSpPr>
        <p:spPr bwMode="auto">
          <a:xfrm>
            <a:off x="2400301" y="1938338"/>
            <a:ext cx="7250113" cy="457200"/>
          </a:xfrm>
          <a:prstGeom prst="rect">
            <a:avLst/>
          </a:prstGeom>
          <a:noFill/>
          <a:ln w="9525" algn="ctr">
            <a:noFill/>
            <a:miter lim="800000"/>
            <a:headEnd/>
            <a:tailEnd/>
          </a:ln>
          <a:effectLst/>
        </p:spPr>
        <p:txBody>
          <a:bodyPr>
            <a:spAutoFit/>
          </a:bodyPr>
          <a:lstStyle/>
          <a:p>
            <a:r>
              <a:rPr lang="en-GB" sz="2400" b="1"/>
              <a:t>Example: what is the electron structure of Ni</a:t>
            </a:r>
            <a:r>
              <a:rPr lang="en-GB" sz="2400" b="1" baseline="30000"/>
              <a:t>2+</a:t>
            </a:r>
            <a:r>
              <a:rPr lang="en-GB" sz="2400" b="1"/>
              <a:t>?</a:t>
            </a:r>
          </a:p>
        </p:txBody>
      </p:sp>
      <p:sp>
        <p:nvSpPr>
          <p:cNvPr id="1071109" name="Text Box 5"/>
          <p:cNvSpPr txBox="1">
            <a:spLocks noChangeArrowheads="1"/>
          </p:cNvSpPr>
          <p:nvPr/>
        </p:nvSpPr>
        <p:spPr bwMode="auto">
          <a:xfrm>
            <a:off x="6611939" y="2490789"/>
            <a:ext cx="1082675" cy="461665"/>
          </a:xfrm>
          <a:prstGeom prst="rect">
            <a:avLst/>
          </a:prstGeom>
          <a:noFill/>
          <a:ln w="9525" algn="ctr">
            <a:noFill/>
            <a:miter lim="800000"/>
            <a:headEnd/>
            <a:tailEnd/>
          </a:ln>
          <a:effectLst/>
        </p:spPr>
        <p:txBody>
          <a:bodyPr>
            <a:spAutoFit/>
          </a:bodyPr>
          <a:lstStyle/>
          <a:p>
            <a:r>
              <a:rPr lang="en-GB" sz="2400" b="1"/>
              <a:t>28</a:t>
            </a:r>
          </a:p>
        </p:txBody>
      </p:sp>
      <p:sp>
        <p:nvSpPr>
          <p:cNvPr id="1071110" name="Text Box 6"/>
          <p:cNvSpPr txBox="1">
            <a:spLocks noChangeArrowheads="1"/>
          </p:cNvSpPr>
          <p:nvPr/>
        </p:nvSpPr>
        <p:spPr bwMode="auto">
          <a:xfrm>
            <a:off x="2400301" y="2490789"/>
            <a:ext cx="3952875" cy="830997"/>
          </a:xfrm>
          <a:prstGeom prst="rect">
            <a:avLst/>
          </a:prstGeom>
          <a:noFill/>
          <a:ln w="9525" algn="ctr">
            <a:noFill/>
            <a:miter lim="800000"/>
            <a:headEnd/>
            <a:tailEnd/>
          </a:ln>
          <a:effectLst/>
        </p:spPr>
        <p:txBody>
          <a:bodyPr>
            <a:spAutoFit/>
          </a:bodyPr>
          <a:lstStyle/>
          <a:p>
            <a:pPr marL="355600" indent="-355600"/>
            <a:r>
              <a:rPr lang="en-GB" sz="2400" b="1"/>
              <a:t>1. </a:t>
            </a:r>
            <a:r>
              <a:rPr lang="en-GB" sz="2400"/>
              <a:t>Count number of electrons in atom</a:t>
            </a:r>
          </a:p>
        </p:txBody>
      </p:sp>
      <p:sp>
        <p:nvSpPr>
          <p:cNvPr id="1071111" name="Text Box 7"/>
          <p:cNvSpPr txBox="1">
            <a:spLocks noChangeArrowheads="1"/>
          </p:cNvSpPr>
          <p:nvPr/>
        </p:nvSpPr>
        <p:spPr bwMode="auto">
          <a:xfrm>
            <a:off x="6611939" y="3363914"/>
            <a:ext cx="3279775" cy="461665"/>
          </a:xfrm>
          <a:prstGeom prst="rect">
            <a:avLst/>
          </a:prstGeom>
          <a:noFill/>
          <a:ln w="9525" algn="ctr">
            <a:noFill/>
            <a:miter lim="800000"/>
            <a:headEnd/>
            <a:tailEnd/>
          </a:ln>
          <a:effectLst/>
        </p:spPr>
        <p:txBody>
          <a:bodyPr>
            <a:spAutoFit/>
          </a:bodyPr>
          <a:lstStyle/>
          <a:p>
            <a:r>
              <a:rPr lang="en-GB" sz="2400" b="1"/>
              <a:t>1s</a:t>
            </a:r>
            <a:r>
              <a:rPr lang="en-GB" sz="2400" b="1" baseline="30000"/>
              <a:t>2</a:t>
            </a:r>
            <a:r>
              <a:rPr lang="en-GB" sz="2400" b="1"/>
              <a:t>2s</a:t>
            </a:r>
            <a:r>
              <a:rPr lang="en-GB" sz="2400" b="1" baseline="30000"/>
              <a:t>2</a:t>
            </a:r>
            <a:r>
              <a:rPr lang="en-GB" sz="2400" b="1"/>
              <a:t>2p</a:t>
            </a:r>
            <a:r>
              <a:rPr lang="en-GB" sz="2400" b="1" baseline="30000"/>
              <a:t>6</a:t>
            </a:r>
            <a:r>
              <a:rPr lang="en-GB" sz="2400" b="1"/>
              <a:t>3s</a:t>
            </a:r>
            <a:r>
              <a:rPr lang="en-GB" sz="2400" b="1" baseline="30000"/>
              <a:t>2</a:t>
            </a:r>
            <a:r>
              <a:rPr lang="en-GB" sz="2400" b="1"/>
              <a:t>3p</a:t>
            </a:r>
            <a:r>
              <a:rPr lang="en-GB" sz="2400" b="1" baseline="30000"/>
              <a:t>6</a:t>
            </a:r>
            <a:r>
              <a:rPr lang="en-GB" sz="2400" b="1"/>
              <a:t>4s</a:t>
            </a:r>
            <a:r>
              <a:rPr lang="en-GB" sz="2400" b="1" baseline="30000"/>
              <a:t>2</a:t>
            </a:r>
            <a:r>
              <a:rPr lang="en-GB" sz="2400" b="1"/>
              <a:t>3d</a:t>
            </a:r>
            <a:r>
              <a:rPr lang="en-GB" sz="2400" b="1" baseline="30000"/>
              <a:t>8</a:t>
            </a:r>
            <a:endParaRPr lang="en-GB" sz="2400" b="1"/>
          </a:p>
        </p:txBody>
      </p:sp>
      <p:sp>
        <p:nvSpPr>
          <p:cNvPr id="1071112" name="Text Box 8"/>
          <p:cNvSpPr txBox="1">
            <a:spLocks noChangeArrowheads="1"/>
          </p:cNvSpPr>
          <p:nvPr/>
        </p:nvSpPr>
        <p:spPr bwMode="auto">
          <a:xfrm>
            <a:off x="2400301" y="3363914"/>
            <a:ext cx="4143375" cy="830997"/>
          </a:xfrm>
          <a:prstGeom prst="rect">
            <a:avLst/>
          </a:prstGeom>
          <a:noFill/>
          <a:ln w="9525" algn="ctr">
            <a:noFill/>
            <a:miter lim="800000"/>
            <a:headEnd/>
            <a:tailEnd/>
          </a:ln>
          <a:effectLst/>
        </p:spPr>
        <p:txBody>
          <a:bodyPr>
            <a:spAutoFit/>
          </a:bodyPr>
          <a:lstStyle/>
          <a:p>
            <a:pPr marL="355600" indent="-355600" defTabSz="363538"/>
            <a:r>
              <a:rPr lang="en-GB" sz="2400" b="1"/>
              <a:t>2.</a:t>
            </a:r>
            <a:r>
              <a:rPr lang="en-GB" sz="2400"/>
              <a:t> Fill sub-levels, remembering     4s is filled before 3d</a:t>
            </a:r>
          </a:p>
        </p:txBody>
      </p:sp>
      <p:sp>
        <p:nvSpPr>
          <p:cNvPr id="1071113" name="Text Box 9"/>
          <p:cNvSpPr txBox="1">
            <a:spLocks noChangeArrowheads="1"/>
          </p:cNvSpPr>
          <p:nvPr/>
        </p:nvSpPr>
        <p:spPr bwMode="auto">
          <a:xfrm>
            <a:off x="6611939" y="5108576"/>
            <a:ext cx="2936875" cy="461665"/>
          </a:xfrm>
          <a:prstGeom prst="rect">
            <a:avLst/>
          </a:prstGeom>
          <a:noFill/>
          <a:ln w="9525" algn="ctr">
            <a:noFill/>
            <a:miter lim="800000"/>
            <a:headEnd/>
            <a:tailEnd/>
          </a:ln>
          <a:effectLst/>
        </p:spPr>
        <p:txBody>
          <a:bodyPr>
            <a:spAutoFit/>
          </a:bodyPr>
          <a:lstStyle/>
          <a:p>
            <a:r>
              <a:rPr lang="en-GB" sz="2400" b="1">
                <a:solidFill>
                  <a:srgbClr val="FF0000"/>
                </a:solidFill>
              </a:rPr>
              <a:t>1s</a:t>
            </a:r>
            <a:r>
              <a:rPr lang="en-GB" sz="2400" b="1" baseline="30000">
                <a:solidFill>
                  <a:srgbClr val="FF0000"/>
                </a:solidFill>
              </a:rPr>
              <a:t>2</a:t>
            </a:r>
            <a:r>
              <a:rPr lang="en-GB" sz="2400" b="1">
                <a:solidFill>
                  <a:srgbClr val="FF0000"/>
                </a:solidFill>
              </a:rPr>
              <a:t>2s</a:t>
            </a:r>
            <a:r>
              <a:rPr lang="en-GB" sz="2400" b="1" baseline="30000">
                <a:solidFill>
                  <a:srgbClr val="FF0000"/>
                </a:solidFill>
              </a:rPr>
              <a:t>2</a:t>
            </a:r>
            <a:r>
              <a:rPr lang="en-GB" sz="2400" b="1">
                <a:solidFill>
                  <a:srgbClr val="FF0000"/>
                </a:solidFill>
              </a:rPr>
              <a:t>2p</a:t>
            </a:r>
            <a:r>
              <a:rPr lang="en-GB" sz="2400" b="1" baseline="30000">
                <a:solidFill>
                  <a:srgbClr val="FF0000"/>
                </a:solidFill>
              </a:rPr>
              <a:t>6</a:t>
            </a:r>
            <a:r>
              <a:rPr lang="en-GB" sz="2400" b="1">
                <a:solidFill>
                  <a:srgbClr val="FF0000"/>
                </a:solidFill>
              </a:rPr>
              <a:t>3s</a:t>
            </a:r>
            <a:r>
              <a:rPr lang="en-GB" sz="2400" b="1" baseline="30000">
                <a:solidFill>
                  <a:srgbClr val="FF0000"/>
                </a:solidFill>
              </a:rPr>
              <a:t>2</a:t>
            </a:r>
            <a:r>
              <a:rPr lang="en-GB" sz="2400" b="1">
                <a:solidFill>
                  <a:srgbClr val="FF0000"/>
                </a:solidFill>
              </a:rPr>
              <a:t>3p</a:t>
            </a:r>
            <a:r>
              <a:rPr lang="en-GB" sz="2400" b="1" baseline="30000">
                <a:solidFill>
                  <a:srgbClr val="FF0000"/>
                </a:solidFill>
              </a:rPr>
              <a:t>6</a:t>
            </a:r>
            <a:r>
              <a:rPr lang="en-GB" sz="2400" b="1">
                <a:solidFill>
                  <a:srgbClr val="FF0000"/>
                </a:solidFill>
              </a:rPr>
              <a:t>3d</a:t>
            </a:r>
            <a:r>
              <a:rPr lang="en-GB" sz="2400" b="1" baseline="30000">
                <a:solidFill>
                  <a:srgbClr val="FF0000"/>
                </a:solidFill>
              </a:rPr>
              <a:t>8</a:t>
            </a:r>
            <a:endParaRPr lang="en-GB" sz="2400" b="1">
              <a:solidFill>
                <a:srgbClr val="FF0000"/>
              </a:solidFill>
            </a:endParaRPr>
          </a:p>
        </p:txBody>
      </p:sp>
      <p:sp>
        <p:nvSpPr>
          <p:cNvPr id="1071114" name="Text Box 10"/>
          <p:cNvSpPr txBox="1">
            <a:spLocks noChangeArrowheads="1"/>
          </p:cNvSpPr>
          <p:nvPr/>
        </p:nvSpPr>
        <p:spPr bwMode="auto">
          <a:xfrm>
            <a:off x="2400301" y="5108576"/>
            <a:ext cx="4257675" cy="830997"/>
          </a:xfrm>
          <a:prstGeom prst="rect">
            <a:avLst/>
          </a:prstGeom>
          <a:noFill/>
          <a:ln w="9525" algn="ctr">
            <a:noFill/>
            <a:miter lim="800000"/>
            <a:headEnd/>
            <a:tailEnd/>
          </a:ln>
          <a:effectLst/>
        </p:spPr>
        <p:txBody>
          <a:bodyPr>
            <a:spAutoFit/>
          </a:bodyPr>
          <a:lstStyle/>
          <a:p>
            <a:pPr marL="355600" indent="-355600" defTabSz="363538"/>
            <a:r>
              <a:rPr lang="en-GB" sz="2400" b="1" dirty="0"/>
              <a:t>4.</a:t>
            </a:r>
            <a:r>
              <a:rPr lang="en-GB" sz="2400" dirty="0"/>
              <a:t> Remove electrons starting with 4s</a:t>
            </a:r>
          </a:p>
        </p:txBody>
      </p:sp>
      <p:sp>
        <p:nvSpPr>
          <p:cNvPr id="1071115" name="Rectangle 11"/>
          <p:cNvSpPr>
            <a:spLocks noGrp="1" noChangeArrowheads="1"/>
          </p:cNvSpPr>
          <p:nvPr>
            <p:ph type="title" idx="4294967295"/>
          </p:nvPr>
        </p:nvSpPr>
        <p:spPr>
          <a:xfrm>
            <a:off x="0" y="-3784"/>
            <a:ext cx="11127153" cy="539506"/>
          </a:xfrm>
        </p:spPr>
        <p:txBody>
          <a:bodyPr>
            <a:noAutofit/>
          </a:bodyPr>
          <a:lstStyle/>
          <a:p>
            <a:r>
              <a:rPr lang="en-GB" b="1">
                <a:solidFill>
                  <a:srgbClr val="70AD47"/>
                </a:solidFill>
              </a:rPr>
              <a:t>Electronic configuration of transition metal ions</a:t>
            </a:r>
          </a:p>
        </p:txBody>
      </p:sp>
      <p:sp>
        <p:nvSpPr>
          <p:cNvPr id="1071116" name="Text Box 12"/>
          <p:cNvSpPr txBox="1">
            <a:spLocks noChangeArrowheads="1"/>
          </p:cNvSpPr>
          <p:nvPr/>
        </p:nvSpPr>
        <p:spPr bwMode="auto">
          <a:xfrm>
            <a:off x="6611939" y="4230689"/>
            <a:ext cx="612775" cy="461665"/>
          </a:xfrm>
          <a:prstGeom prst="rect">
            <a:avLst/>
          </a:prstGeom>
          <a:noFill/>
          <a:ln w="9525" algn="ctr">
            <a:noFill/>
            <a:miter lim="800000"/>
            <a:headEnd/>
            <a:tailEnd/>
          </a:ln>
          <a:effectLst/>
        </p:spPr>
        <p:txBody>
          <a:bodyPr>
            <a:spAutoFit/>
          </a:bodyPr>
          <a:lstStyle/>
          <a:p>
            <a:r>
              <a:rPr lang="en-GB" sz="2400" b="1"/>
              <a:t>2</a:t>
            </a:r>
          </a:p>
        </p:txBody>
      </p:sp>
      <p:sp>
        <p:nvSpPr>
          <p:cNvPr id="1071117" name="Text Box 13"/>
          <p:cNvSpPr txBox="1">
            <a:spLocks noChangeArrowheads="1"/>
          </p:cNvSpPr>
          <p:nvPr/>
        </p:nvSpPr>
        <p:spPr bwMode="auto">
          <a:xfrm>
            <a:off x="2400301" y="4230689"/>
            <a:ext cx="3952875" cy="830997"/>
          </a:xfrm>
          <a:prstGeom prst="rect">
            <a:avLst/>
          </a:prstGeom>
          <a:noFill/>
          <a:ln w="9525" algn="ctr">
            <a:noFill/>
            <a:miter lim="800000"/>
            <a:headEnd/>
            <a:tailEnd/>
          </a:ln>
          <a:effectLst/>
        </p:spPr>
        <p:txBody>
          <a:bodyPr>
            <a:spAutoFit/>
          </a:bodyPr>
          <a:lstStyle/>
          <a:p>
            <a:pPr marL="355600" indent="-355600"/>
            <a:r>
              <a:rPr lang="en-GB" sz="2400" b="1"/>
              <a:t>3. </a:t>
            </a:r>
            <a:r>
              <a:rPr lang="en-GB" sz="2400"/>
              <a:t>Count number of electrons to be removed</a:t>
            </a:r>
          </a:p>
        </p:txBody>
      </p:sp>
    </p:spTree>
    <p:extLst>
      <p:ext uri="{BB962C8B-B14F-4D97-AF65-F5344CB8AC3E}">
        <p14:creationId xmlns:p14="http://schemas.microsoft.com/office/powerpoint/2010/main" val="3988873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2"/>
          <p:cNvSpPr>
            <a:spLocks noGrp="1" noChangeArrowheads="1"/>
          </p:cNvSpPr>
          <p:nvPr>
            <p:ph type="title" idx="4294967295"/>
          </p:nvPr>
        </p:nvSpPr>
        <p:spPr>
          <a:xfrm>
            <a:off x="0" y="0"/>
            <a:ext cx="9144000" cy="812800"/>
          </a:xfrm>
        </p:spPr>
        <p:txBody>
          <a:bodyPr>
            <a:normAutofit/>
          </a:bodyPr>
          <a:lstStyle/>
          <a:p>
            <a:r>
              <a:rPr lang="en-GB" b="1">
                <a:solidFill>
                  <a:srgbClr val="70AD47"/>
                </a:solidFill>
              </a:rPr>
              <a:t>Atomic orbitals</a:t>
            </a:r>
          </a:p>
        </p:txBody>
      </p:sp>
      <p:sp>
        <p:nvSpPr>
          <p:cNvPr id="1077251" name="Text Box 3"/>
          <p:cNvSpPr txBox="1">
            <a:spLocks noChangeArrowheads="1"/>
          </p:cNvSpPr>
          <p:nvPr/>
        </p:nvSpPr>
        <p:spPr bwMode="auto">
          <a:xfrm>
            <a:off x="1524001" y="784225"/>
            <a:ext cx="9144000" cy="1569660"/>
          </a:xfrm>
          <a:prstGeom prst="rect">
            <a:avLst/>
          </a:prstGeom>
          <a:noFill/>
          <a:ln w="9525" algn="ctr">
            <a:noFill/>
            <a:miter lim="800000"/>
            <a:headEnd/>
            <a:tailEnd/>
          </a:ln>
          <a:effectLst/>
        </p:spPr>
        <p:txBody>
          <a:bodyPr wrap="square">
            <a:spAutoFit/>
          </a:bodyPr>
          <a:lstStyle/>
          <a:p>
            <a:r>
              <a:rPr lang="en-GB" sz="2400"/>
              <a:t>It is impossible to exactly locate the position of an electron within an energy sub-level. By measuring the electron density around the nucleus, it is possible to define regions where electrons are most likely to be found at any one time. These regions are called </a:t>
            </a:r>
            <a:r>
              <a:rPr lang="en-GB" sz="2400" b="1">
                <a:solidFill>
                  <a:srgbClr val="FF6600"/>
                </a:solidFill>
              </a:rPr>
              <a:t>orbitals</a:t>
            </a:r>
            <a:r>
              <a:rPr lang="en-GB" sz="2400"/>
              <a:t>.</a:t>
            </a:r>
          </a:p>
        </p:txBody>
      </p:sp>
      <p:sp>
        <p:nvSpPr>
          <p:cNvPr id="1077252" name="Text Box 4"/>
          <p:cNvSpPr txBox="1">
            <a:spLocks noChangeArrowheads="1"/>
          </p:cNvSpPr>
          <p:nvPr/>
        </p:nvSpPr>
        <p:spPr bwMode="auto">
          <a:xfrm>
            <a:off x="1524001" y="2740026"/>
            <a:ext cx="9144000" cy="830997"/>
          </a:xfrm>
          <a:prstGeom prst="rect">
            <a:avLst/>
          </a:prstGeom>
          <a:noFill/>
          <a:ln w="9525" algn="ctr">
            <a:noFill/>
            <a:miter lim="800000"/>
            <a:headEnd/>
            <a:tailEnd/>
          </a:ln>
          <a:effectLst/>
        </p:spPr>
        <p:txBody>
          <a:bodyPr wrap="square">
            <a:spAutoFit/>
          </a:bodyPr>
          <a:lstStyle/>
          <a:p>
            <a:r>
              <a:rPr lang="en-GB" sz="2400"/>
              <a:t>Each energy sub-level has one or more orbitals, each of which can contain a maximum of two electrons.</a:t>
            </a:r>
          </a:p>
        </p:txBody>
      </p:sp>
      <p:grpSp>
        <p:nvGrpSpPr>
          <p:cNvPr id="1077253" name="Group 5"/>
          <p:cNvGrpSpPr>
            <a:grpSpLocks/>
          </p:cNvGrpSpPr>
          <p:nvPr/>
        </p:nvGrpSpPr>
        <p:grpSpPr bwMode="auto">
          <a:xfrm>
            <a:off x="3695701" y="3660774"/>
            <a:ext cx="4619625" cy="2895600"/>
            <a:chOff x="1368" y="2306"/>
            <a:chExt cx="2910" cy="1824"/>
          </a:xfrm>
        </p:grpSpPr>
        <p:grpSp>
          <p:nvGrpSpPr>
            <p:cNvPr id="1077254" name="Group 6"/>
            <p:cNvGrpSpPr>
              <a:grpSpLocks/>
            </p:cNvGrpSpPr>
            <p:nvPr/>
          </p:nvGrpSpPr>
          <p:grpSpPr bwMode="auto">
            <a:xfrm>
              <a:off x="1368" y="2306"/>
              <a:ext cx="2910" cy="1824"/>
              <a:chOff x="1320" y="1224"/>
              <a:chExt cx="2910" cy="1824"/>
            </a:xfrm>
          </p:grpSpPr>
          <p:sp>
            <p:nvSpPr>
              <p:cNvPr id="1077256" name="AutoShape 8"/>
              <p:cNvSpPr>
                <a:spLocks noChangeArrowheads="1"/>
              </p:cNvSpPr>
              <p:nvPr/>
            </p:nvSpPr>
            <p:spPr bwMode="auto">
              <a:xfrm>
                <a:off x="1320" y="1361"/>
                <a:ext cx="2910" cy="246"/>
              </a:xfrm>
              <a:prstGeom prst="roundRect">
                <a:avLst>
                  <a:gd name="adj" fmla="val 10444"/>
                </a:avLst>
              </a:prstGeom>
              <a:solidFill>
                <a:schemeClr val="bg1">
                  <a:lumMod val="95000"/>
                </a:schemeClr>
              </a:solidFill>
              <a:ln w="9525" algn="ctr">
                <a:noFill/>
                <a:round/>
                <a:headEnd/>
                <a:tailEnd/>
              </a:ln>
              <a:effectLst/>
            </p:spPr>
            <p:txBody>
              <a:bodyPr anchor="ctr">
                <a:spAutoFit/>
              </a:bodyPr>
              <a:lstStyle/>
              <a:p>
                <a:endParaRPr lang="en-GB"/>
              </a:p>
            </p:txBody>
          </p:sp>
          <p:sp>
            <p:nvSpPr>
              <p:cNvPr id="1077258" name="Line 10"/>
              <p:cNvSpPr>
                <a:spLocks noChangeShapeType="1"/>
              </p:cNvSpPr>
              <p:nvPr/>
            </p:nvSpPr>
            <p:spPr bwMode="auto">
              <a:xfrm>
                <a:off x="1320" y="1741"/>
                <a:ext cx="2907" cy="0"/>
              </a:xfrm>
              <a:prstGeom prst="line">
                <a:avLst/>
              </a:prstGeom>
              <a:noFill/>
              <a:ln w="28575">
                <a:solidFill>
                  <a:srgbClr val="0000FF"/>
                </a:solidFill>
                <a:round/>
                <a:headEnd/>
                <a:tailEnd/>
              </a:ln>
              <a:effectLst/>
            </p:spPr>
            <p:txBody>
              <a:bodyPr>
                <a:spAutoFit/>
              </a:bodyPr>
              <a:lstStyle/>
              <a:p>
                <a:endParaRPr lang="en-GB"/>
              </a:p>
            </p:txBody>
          </p:sp>
          <p:sp>
            <p:nvSpPr>
              <p:cNvPr id="1077259" name="Line 11"/>
              <p:cNvSpPr>
                <a:spLocks noChangeShapeType="1"/>
              </p:cNvSpPr>
              <p:nvPr/>
            </p:nvSpPr>
            <p:spPr bwMode="auto">
              <a:xfrm>
                <a:off x="1320" y="2064"/>
                <a:ext cx="2907" cy="0"/>
              </a:xfrm>
              <a:prstGeom prst="line">
                <a:avLst/>
              </a:prstGeom>
              <a:noFill/>
              <a:ln w="28575">
                <a:solidFill>
                  <a:srgbClr val="0000FF"/>
                </a:solidFill>
                <a:round/>
                <a:headEnd/>
                <a:tailEnd/>
              </a:ln>
              <a:effectLst/>
            </p:spPr>
            <p:txBody>
              <a:bodyPr>
                <a:spAutoFit/>
              </a:bodyPr>
              <a:lstStyle/>
              <a:p>
                <a:endParaRPr lang="en-GB"/>
              </a:p>
            </p:txBody>
          </p:sp>
          <p:sp>
            <p:nvSpPr>
              <p:cNvPr id="1077260" name="Line 12"/>
              <p:cNvSpPr>
                <a:spLocks noChangeShapeType="1"/>
              </p:cNvSpPr>
              <p:nvPr/>
            </p:nvSpPr>
            <p:spPr bwMode="auto">
              <a:xfrm>
                <a:off x="1320" y="2392"/>
                <a:ext cx="2907" cy="0"/>
              </a:xfrm>
              <a:prstGeom prst="line">
                <a:avLst/>
              </a:prstGeom>
              <a:noFill/>
              <a:ln w="28575">
                <a:solidFill>
                  <a:srgbClr val="0000FF"/>
                </a:solidFill>
                <a:round/>
                <a:headEnd/>
                <a:tailEnd/>
              </a:ln>
              <a:effectLst/>
            </p:spPr>
            <p:txBody>
              <a:bodyPr>
                <a:spAutoFit/>
              </a:bodyPr>
              <a:lstStyle/>
              <a:p>
                <a:endParaRPr lang="en-GB"/>
              </a:p>
            </p:txBody>
          </p:sp>
          <p:sp>
            <p:nvSpPr>
              <p:cNvPr id="1077261" name="Line 13"/>
              <p:cNvSpPr>
                <a:spLocks noChangeShapeType="1"/>
              </p:cNvSpPr>
              <p:nvPr/>
            </p:nvSpPr>
            <p:spPr bwMode="auto">
              <a:xfrm>
                <a:off x="1320" y="2720"/>
                <a:ext cx="2907" cy="0"/>
              </a:xfrm>
              <a:prstGeom prst="line">
                <a:avLst/>
              </a:prstGeom>
              <a:noFill/>
              <a:ln w="28575">
                <a:solidFill>
                  <a:srgbClr val="0000FF"/>
                </a:solidFill>
                <a:round/>
                <a:headEnd/>
                <a:tailEnd/>
              </a:ln>
              <a:effectLst/>
            </p:spPr>
            <p:txBody>
              <a:bodyPr>
                <a:spAutoFit/>
              </a:bodyPr>
              <a:lstStyle/>
              <a:p>
                <a:endParaRPr lang="en-GB"/>
              </a:p>
            </p:txBody>
          </p:sp>
          <p:sp>
            <p:nvSpPr>
              <p:cNvPr id="1077262" name="Line 14"/>
              <p:cNvSpPr>
                <a:spLocks noChangeShapeType="1"/>
              </p:cNvSpPr>
              <p:nvPr/>
            </p:nvSpPr>
            <p:spPr bwMode="auto">
              <a:xfrm>
                <a:off x="2268" y="1224"/>
                <a:ext cx="0" cy="1824"/>
              </a:xfrm>
              <a:prstGeom prst="line">
                <a:avLst/>
              </a:prstGeom>
              <a:noFill/>
              <a:ln w="28575">
                <a:solidFill>
                  <a:srgbClr val="0000FF"/>
                </a:solidFill>
                <a:round/>
                <a:headEnd/>
                <a:tailEnd/>
              </a:ln>
              <a:effectLst/>
            </p:spPr>
            <p:txBody>
              <a:bodyPr>
                <a:spAutoFit/>
              </a:bodyPr>
              <a:lstStyle/>
              <a:p>
                <a:endParaRPr lang="en-GB"/>
              </a:p>
            </p:txBody>
          </p:sp>
          <p:sp>
            <p:nvSpPr>
              <p:cNvPr id="1077263" name="Line 15"/>
              <p:cNvSpPr>
                <a:spLocks noChangeShapeType="1"/>
              </p:cNvSpPr>
              <p:nvPr/>
            </p:nvSpPr>
            <p:spPr bwMode="auto">
              <a:xfrm>
                <a:off x="3257" y="1224"/>
                <a:ext cx="0" cy="1824"/>
              </a:xfrm>
              <a:prstGeom prst="line">
                <a:avLst/>
              </a:prstGeom>
              <a:noFill/>
              <a:ln w="28575">
                <a:solidFill>
                  <a:srgbClr val="0000FF"/>
                </a:solidFill>
                <a:round/>
                <a:headEnd/>
                <a:tailEnd/>
              </a:ln>
              <a:effectLst/>
            </p:spPr>
            <p:txBody>
              <a:bodyPr>
                <a:spAutoFit/>
              </a:bodyPr>
              <a:lstStyle/>
              <a:p>
                <a:endParaRPr lang="en-GB"/>
              </a:p>
            </p:txBody>
          </p:sp>
        </p:grpSp>
        <p:sp>
          <p:nvSpPr>
            <p:cNvPr id="1077264" name="Rectangle 16"/>
            <p:cNvSpPr>
              <a:spLocks noChangeArrowheads="1"/>
            </p:cNvSpPr>
            <p:nvPr/>
          </p:nvSpPr>
          <p:spPr bwMode="auto">
            <a:xfrm>
              <a:off x="3305" y="2306"/>
              <a:ext cx="970" cy="517"/>
            </a:xfrm>
            <a:prstGeom prst="rect">
              <a:avLst/>
            </a:prstGeom>
            <a:noFill/>
            <a:ln w="9525" algn="ctr">
              <a:noFill/>
              <a:miter lim="800000"/>
              <a:headEnd/>
              <a:tailEnd/>
            </a:ln>
            <a:effectLst/>
          </p:spPr>
          <p:txBody>
            <a:bodyPr/>
            <a:lstStyle/>
            <a:p>
              <a:pPr algn="ctr">
                <a:spcBef>
                  <a:spcPct val="20000"/>
                </a:spcBef>
              </a:pPr>
              <a:r>
                <a:rPr lang="en-GB" sz="2400" b="1"/>
                <a:t>max no.</a:t>
              </a:r>
              <a:br>
                <a:rPr lang="en-GB" sz="2400" b="1"/>
              </a:br>
              <a:r>
                <a:rPr lang="en-GB" sz="2400" b="1"/>
                <a:t>electrons</a:t>
              </a:r>
            </a:p>
          </p:txBody>
        </p:sp>
        <p:sp>
          <p:nvSpPr>
            <p:cNvPr id="1077265" name="Rectangle 17"/>
            <p:cNvSpPr>
              <a:spLocks noChangeArrowheads="1"/>
            </p:cNvSpPr>
            <p:nvPr/>
          </p:nvSpPr>
          <p:spPr bwMode="auto">
            <a:xfrm>
              <a:off x="2316" y="2306"/>
              <a:ext cx="989" cy="517"/>
            </a:xfrm>
            <a:prstGeom prst="rect">
              <a:avLst/>
            </a:prstGeom>
            <a:noFill/>
            <a:ln w="9525" algn="ctr">
              <a:noFill/>
              <a:miter lim="800000"/>
              <a:headEnd/>
              <a:tailEnd/>
            </a:ln>
            <a:effectLst/>
          </p:spPr>
          <p:txBody>
            <a:bodyPr/>
            <a:lstStyle/>
            <a:p>
              <a:pPr algn="ctr">
                <a:spcBef>
                  <a:spcPct val="20000"/>
                </a:spcBef>
              </a:pPr>
              <a:r>
                <a:rPr lang="en-GB" sz="2400" b="1"/>
                <a:t>no. orbits</a:t>
              </a:r>
            </a:p>
          </p:txBody>
        </p:sp>
        <p:sp>
          <p:nvSpPr>
            <p:cNvPr id="1077266" name="Rectangle 18"/>
            <p:cNvSpPr>
              <a:spLocks noChangeArrowheads="1"/>
            </p:cNvSpPr>
            <p:nvPr/>
          </p:nvSpPr>
          <p:spPr bwMode="auto">
            <a:xfrm>
              <a:off x="1368" y="2306"/>
              <a:ext cx="948" cy="517"/>
            </a:xfrm>
            <a:prstGeom prst="rect">
              <a:avLst/>
            </a:prstGeom>
            <a:noFill/>
            <a:ln w="9525" algn="ctr">
              <a:noFill/>
              <a:miter lim="800000"/>
              <a:headEnd/>
              <a:tailEnd/>
            </a:ln>
            <a:effectLst/>
          </p:spPr>
          <p:txBody>
            <a:bodyPr/>
            <a:lstStyle/>
            <a:p>
              <a:pPr algn="ctr">
                <a:spcBef>
                  <a:spcPct val="20000"/>
                </a:spcBef>
              </a:pPr>
              <a:r>
                <a:rPr lang="en-GB" sz="2400" b="1"/>
                <a:t>sub-level</a:t>
              </a:r>
            </a:p>
          </p:txBody>
        </p:sp>
      </p:grpSp>
      <p:sp>
        <p:nvSpPr>
          <p:cNvPr id="1077267" name="Rectangle 19"/>
          <p:cNvSpPr>
            <a:spLocks noChangeArrowheads="1"/>
          </p:cNvSpPr>
          <p:nvPr/>
        </p:nvSpPr>
        <p:spPr bwMode="auto">
          <a:xfrm>
            <a:off x="7069138" y="6035675"/>
            <a:ext cx="944562" cy="520700"/>
          </a:xfrm>
          <a:prstGeom prst="rect">
            <a:avLst/>
          </a:prstGeom>
          <a:noFill/>
          <a:ln w="9525" algn="ctr">
            <a:noFill/>
            <a:miter lim="800000"/>
            <a:headEnd/>
            <a:tailEnd/>
          </a:ln>
          <a:effectLst/>
        </p:spPr>
        <p:txBody>
          <a:bodyPr/>
          <a:lstStyle/>
          <a:p>
            <a:pPr algn="ctr">
              <a:spcBef>
                <a:spcPct val="20000"/>
              </a:spcBef>
            </a:pPr>
            <a:r>
              <a:rPr lang="en-GB" sz="2400"/>
              <a:t>14</a:t>
            </a:r>
          </a:p>
        </p:txBody>
      </p:sp>
      <p:sp>
        <p:nvSpPr>
          <p:cNvPr id="1077268" name="Rectangle 20"/>
          <p:cNvSpPr>
            <a:spLocks noChangeArrowheads="1"/>
          </p:cNvSpPr>
          <p:nvPr/>
        </p:nvSpPr>
        <p:spPr bwMode="auto">
          <a:xfrm>
            <a:off x="5521326" y="6035675"/>
            <a:ext cx="930275" cy="520700"/>
          </a:xfrm>
          <a:prstGeom prst="rect">
            <a:avLst/>
          </a:prstGeom>
          <a:noFill/>
          <a:ln w="9525" algn="ctr">
            <a:noFill/>
            <a:miter lim="800000"/>
            <a:headEnd/>
            <a:tailEnd/>
          </a:ln>
          <a:effectLst/>
        </p:spPr>
        <p:txBody>
          <a:bodyPr/>
          <a:lstStyle/>
          <a:p>
            <a:pPr algn="ctr">
              <a:spcBef>
                <a:spcPct val="20000"/>
              </a:spcBef>
            </a:pPr>
            <a:r>
              <a:rPr lang="en-GB" sz="2400"/>
              <a:t>7</a:t>
            </a:r>
          </a:p>
        </p:txBody>
      </p:sp>
      <p:sp>
        <p:nvSpPr>
          <p:cNvPr id="1077269" name="Rectangle 21"/>
          <p:cNvSpPr>
            <a:spLocks noChangeArrowheads="1"/>
          </p:cNvSpPr>
          <p:nvPr/>
        </p:nvSpPr>
        <p:spPr bwMode="auto">
          <a:xfrm>
            <a:off x="3935414" y="6035675"/>
            <a:ext cx="1023937" cy="520700"/>
          </a:xfrm>
          <a:prstGeom prst="rect">
            <a:avLst/>
          </a:prstGeom>
          <a:noFill/>
          <a:ln w="9525" algn="ctr">
            <a:noFill/>
            <a:miter lim="800000"/>
            <a:headEnd/>
            <a:tailEnd/>
          </a:ln>
          <a:effectLst/>
        </p:spPr>
        <p:txBody>
          <a:bodyPr/>
          <a:lstStyle/>
          <a:p>
            <a:pPr algn="ctr">
              <a:spcBef>
                <a:spcPct val="20000"/>
              </a:spcBef>
            </a:pPr>
            <a:r>
              <a:rPr lang="en-GB" sz="2400"/>
              <a:t>f</a:t>
            </a:r>
          </a:p>
        </p:txBody>
      </p:sp>
      <p:sp>
        <p:nvSpPr>
          <p:cNvPr id="1077270" name="Rectangle 22"/>
          <p:cNvSpPr>
            <a:spLocks noChangeArrowheads="1"/>
          </p:cNvSpPr>
          <p:nvPr/>
        </p:nvSpPr>
        <p:spPr bwMode="auto">
          <a:xfrm>
            <a:off x="7069138" y="5514975"/>
            <a:ext cx="944562" cy="520700"/>
          </a:xfrm>
          <a:prstGeom prst="rect">
            <a:avLst/>
          </a:prstGeom>
          <a:noFill/>
          <a:ln w="9525" algn="ctr">
            <a:noFill/>
            <a:miter lim="800000"/>
            <a:headEnd/>
            <a:tailEnd/>
          </a:ln>
          <a:effectLst/>
        </p:spPr>
        <p:txBody>
          <a:bodyPr/>
          <a:lstStyle/>
          <a:p>
            <a:pPr algn="ctr">
              <a:spcBef>
                <a:spcPct val="20000"/>
              </a:spcBef>
            </a:pPr>
            <a:r>
              <a:rPr lang="en-GB" sz="2400"/>
              <a:t>10</a:t>
            </a:r>
          </a:p>
        </p:txBody>
      </p:sp>
      <p:sp>
        <p:nvSpPr>
          <p:cNvPr id="1077271" name="Rectangle 23"/>
          <p:cNvSpPr>
            <a:spLocks noChangeArrowheads="1"/>
          </p:cNvSpPr>
          <p:nvPr/>
        </p:nvSpPr>
        <p:spPr bwMode="auto">
          <a:xfrm>
            <a:off x="5521326" y="5514975"/>
            <a:ext cx="930275" cy="520700"/>
          </a:xfrm>
          <a:prstGeom prst="rect">
            <a:avLst/>
          </a:prstGeom>
          <a:noFill/>
          <a:ln w="9525" algn="ctr">
            <a:noFill/>
            <a:miter lim="800000"/>
            <a:headEnd/>
            <a:tailEnd/>
          </a:ln>
          <a:effectLst/>
        </p:spPr>
        <p:txBody>
          <a:bodyPr/>
          <a:lstStyle/>
          <a:p>
            <a:pPr algn="ctr">
              <a:spcBef>
                <a:spcPct val="20000"/>
              </a:spcBef>
            </a:pPr>
            <a:r>
              <a:rPr lang="en-GB" sz="2400"/>
              <a:t>5</a:t>
            </a:r>
          </a:p>
        </p:txBody>
      </p:sp>
      <p:sp>
        <p:nvSpPr>
          <p:cNvPr id="1077272" name="Rectangle 24"/>
          <p:cNvSpPr>
            <a:spLocks noChangeArrowheads="1"/>
          </p:cNvSpPr>
          <p:nvPr/>
        </p:nvSpPr>
        <p:spPr bwMode="auto">
          <a:xfrm>
            <a:off x="3935414" y="5514975"/>
            <a:ext cx="1023937" cy="520700"/>
          </a:xfrm>
          <a:prstGeom prst="rect">
            <a:avLst/>
          </a:prstGeom>
          <a:noFill/>
          <a:ln w="9525" algn="ctr">
            <a:noFill/>
            <a:miter lim="800000"/>
            <a:headEnd/>
            <a:tailEnd/>
          </a:ln>
          <a:effectLst/>
        </p:spPr>
        <p:txBody>
          <a:bodyPr/>
          <a:lstStyle/>
          <a:p>
            <a:pPr algn="ctr">
              <a:spcBef>
                <a:spcPct val="20000"/>
              </a:spcBef>
            </a:pPr>
            <a:r>
              <a:rPr lang="en-GB" sz="2400"/>
              <a:t>d</a:t>
            </a:r>
          </a:p>
        </p:txBody>
      </p:sp>
      <p:sp>
        <p:nvSpPr>
          <p:cNvPr id="1077273" name="Rectangle 25"/>
          <p:cNvSpPr>
            <a:spLocks noChangeArrowheads="1"/>
          </p:cNvSpPr>
          <p:nvPr/>
        </p:nvSpPr>
        <p:spPr bwMode="auto">
          <a:xfrm>
            <a:off x="7069138" y="4994275"/>
            <a:ext cx="944562" cy="520700"/>
          </a:xfrm>
          <a:prstGeom prst="rect">
            <a:avLst/>
          </a:prstGeom>
          <a:noFill/>
          <a:ln w="9525" algn="ctr">
            <a:noFill/>
            <a:miter lim="800000"/>
            <a:headEnd/>
            <a:tailEnd/>
          </a:ln>
          <a:effectLst/>
        </p:spPr>
        <p:txBody>
          <a:bodyPr/>
          <a:lstStyle/>
          <a:p>
            <a:pPr algn="ctr">
              <a:spcBef>
                <a:spcPct val="20000"/>
              </a:spcBef>
            </a:pPr>
            <a:r>
              <a:rPr lang="en-GB" sz="2400"/>
              <a:t>6</a:t>
            </a:r>
          </a:p>
        </p:txBody>
      </p:sp>
      <p:sp>
        <p:nvSpPr>
          <p:cNvPr id="1077274" name="Rectangle 26"/>
          <p:cNvSpPr>
            <a:spLocks noChangeArrowheads="1"/>
          </p:cNvSpPr>
          <p:nvPr/>
        </p:nvSpPr>
        <p:spPr bwMode="auto">
          <a:xfrm>
            <a:off x="5521326" y="4994275"/>
            <a:ext cx="930275" cy="520700"/>
          </a:xfrm>
          <a:prstGeom prst="rect">
            <a:avLst/>
          </a:prstGeom>
          <a:noFill/>
          <a:ln w="9525" algn="ctr">
            <a:noFill/>
            <a:miter lim="800000"/>
            <a:headEnd/>
            <a:tailEnd/>
          </a:ln>
          <a:effectLst/>
        </p:spPr>
        <p:txBody>
          <a:bodyPr/>
          <a:lstStyle/>
          <a:p>
            <a:pPr algn="ctr">
              <a:spcBef>
                <a:spcPct val="20000"/>
              </a:spcBef>
            </a:pPr>
            <a:r>
              <a:rPr lang="en-GB" sz="2400"/>
              <a:t>3</a:t>
            </a:r>
          </a:p>
        </p:txBody>
      </p:sp>
      <p:sp>
        <p:nvSpPr>
          <p:cNvPr id="1077275" name="Rectangle 27"/>
          <p:cNvSpPr>
            <a:spLocks noChangeArrowheads="1"/>
          </p:cNvSpPr>
          <p:nvPr/>
        </p:nvSpPr>
        <p:spPr bwMode="auto">
          <a:xfrm>
            <a:off x="3935414" y="4994275"/>
            <a:ext cx="1023937" cy="520700"/>
          </a:xfrm>
          <a:prstGeom prst="rect">
            <a:avLst/>
          </a:prstGeom>
          <a:noFill/>
          <a:ln w="9525" algn="ctr">
            <a:noFill/>
            <a:miter lim="800000"/>
            <a:headEnd/>
            <a:tailEnd/>
          </a:ln>
          <a:effectLst/>
        </p:spPr>
        <p:txBody>
          <a:bodyPr/>
          <a:lstStyle/>
          <a:p>
            <a:pPr algn="ctr">
              <a:spcBef>
                <a:spcPct val="20000"/>
              </a:spcBef>
            </a:pPr>
            <a:r>
              <a:rPr lang="en-GB" sz="2400"/>
              <a:t>p</a:t>
            </a:r>
          </a:p>
        </p:txBody>
      </p:sp>
      <p:sp>
        <p:nvSpPr>
          <p:cNvPr id="1077276" name="Rectangle 28"/>
          <p:cNvSpPr>
            <a:spLocks noChangeArrowheads="1"/>
          </p:cNvSpPr>
          <p:nvPr/>
        </p:nvSpPr>
        <p:spPr bwMode="auto">
          <a:xfrm>
            <a:off x="7069138" y="4481513"/>
            <a:ext cx="944562" cy="512762"/>
          </a:xfrm>
          <a:prstGeom prst="rect">
            <a:avLst/>
          </a:prstGeom>
          <a:noFill/>
          <a:ln w="9525" algn="ctr">
            <a:noFill/>
            <a:miter lim="800000"/>
            <a:headEnd/>
            <a:tailEnd/>
          </a:ln>
          <a:effectLst/>
        </p:spPr>
        <p:txBody>
          <a:bodyPr/>
          <a:lstStyle/>
          <a:p>
            <a:pPr algn="ctr">
              <a:spcBef>
                <a:spcPct val="20000"/>
              </a:spcBef>
            </a:pPr>
            <a:r>
              <a:rPr lang="en-GB" sz="2400"/>
              <a:t>2</a:t>
            </a:r>
          </a:p>
        </p:txBody>
      </p:sp>
      <p:sp>
        <p:nvSpPr>
          <p:cNvPr id="1077277" name="Rectangle 29"/>
          <p:cNvSpPr>
            <a:spLocks noChangeArrowheads="1"/>
          </p:cNvSpPr>
          <p:nvPr/>
        </p:nvSpPr>
        <p:spPr bwMode="auto">
          <a:xfrm>
            <a:off x="5521326" y="4481513"/>
            <a:ext cx="930275" cy="512762"/>
          </a:xfrm>
          <a:prstGeom prst="rect">
            <a:avLst/>
          </a:prstGeom>
          <a:noFill/>
          <a:ln w="9525" algn="ctr">
            <a:noFill/>
            <a:miter lim="800000"/>
            <a:headEnd/>
            <a:tailEnd/>
          </a:ln>
          <a:effectLst/>
        </p:spPr>
        <p:txBody>
          <a:bodyPr/>
          <a:lstStyle/>
          <a:p>
            <a:pPr algn="ctr">
              <a:spcBef>
                <a:spcPct val="20000"/>
              </a:spcBef>
            </a:pPr>
            <a:r>
              <a:rPr lang="en-GB" sz="2400"/>
              <a:t>1</a:t>
            </a:r>
          </a:p>
        </p:txBody>
      </p:sp>
      <p:sp>
        <p:nvSpPr>
          <p:cNvPr id="1077278" name="Rectangle 30"/>
          <p:cNvSpPr>
            <a:spLocks noChangeArrowheads="1"/>
          </p:cNvSpPr>
          <p:nvPr/>
        </p:nvSpPr>
        <p:spPr bwMode="auto">
          <a:xfrm>
            <a:off x="3935414" y="4481513"/>
            <a:ext cx="1023937" cy="512762"/>
          </a:xfrm>
          <a:prstGeom prst="rect">
            <a:avLst/>
          </a:prstGeom>
          <a:noFill/>
          <a:ln w="9525" algn="ctr">
            <a:noFill/>
            <a:miter lim="800000"/>
            <a:headEnd/>
            <a:tailEnd/>
          </a:ln>
          <a:effectLst/>
        </p:spPr>
        <p:txBody>
          <a:bodyPr/>
          <a:lstStyle/>
          <a:p>
            <a:pPr algn="ctr">
              <a:spcBef>
                <a:spcPct val="20000"/>
              </a:spcBef>
            </a:pPr>
            <a:r>
              <a:rPr lang="en-GB" sz="2400"/>
              <a:t>s</a:t>
            </a:r>
          </a:p>
        </p:txBody>
      </p:sp>
    </p:spTree>
    <p:extLst>
      <p:ext uri="{BB962C8B-B14F-4D97-AF65-F5344CB8AC3E}">
        <p14:creationId xmlns:p14="http://schemas.microsoft.com/office/powerpoint/2010/main" val="2824343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16081" t="15030" r="37351" b="10821"/>
          <a:stretch/>
        </p:blipFill>
        <p:spPr>
          <a:xfrm>
            <a:off x="2236807" y="3261841"/>
            <a:ext cx="3179929" cy="3164641"/>
          </a:xfrm>
          <a:prstGeom prst="rect">
            <a:avLst/>
          </a:prstGeom>
        </p:spPr>
      </p:pic>
      <p:pic>
        <p:nvPicPr>
          <p:cNvPr id="3" name="Picture 2"/>
          <p:cNvPicPr>
            <a:picLocks noChangeAspect="1"/>
          </p:cNvPicPr>
          <p:nvPr/>
        </p:nvPicPr>
        <p:blipFill rotWithShape="1">
          <a:blip r:embed="rId3" cstate="print"/>
          <a:srcRect l="13396" t="18970" r="45298" b="13686"/>
          <a:stretch/>
        </p:blipFill>
        <p:spPr>
          <a:xfrm>
            <a:off x="7375190" y="3011988"/>
            <a:ext cx="3696655" cy="3766782"/>
          </a:xfrm>
          <a:prstGeom prst="rect">
            <a:avLst/>
          </a:prstGeom>
        </p:spPr>
      </p:pic>
      <p:pic>
        <p:nvPicPr>
          <p:cNvPr id="4" name="Picture 3"/>
          <p:cNvPicPr>
            <a:picLocks noChangeAspect="1"/>
          </p:cNvPicPr>
          <p:nvPr/>
        </p:nvPicPr>
        <p:blipFill rotWithShape="1">
          <a:blip r:embed="rId4" cstate="print"/>
          <a:srcRect l="13619" t="38134" r="49104" b="17269"/>
          <a:stretch/>
        </p:blipFill>
        <p:spPr>
          <a:xfrm>
            <a:off x="4817179" y="1011415"/>
            <a:ext cx="3157566" cy="2361063"/>
          </a:xfrm>
          <a:prstGeom prst="rect">
            <a:avLst/>
          </a:prstGeom>
        </p:spPr>
      </p:pic>
      <p:pic>
        <p:nvPicPr>
          <p:cNvPr id="5" name="Picture 4"/>
          <p:cNvPicPr>
            <a:picLocks noChangeAspect="1"/>
          </p:cNvPicPr>
          <p:nvPr/>
        </p:nvPicPr>
        <p:blipFill rotWithShape="1">
          <a:blip r:embed="rId5" cstate="print"/>
          <a:srcRect l="20896" t="50134" r="66567" b="24254"/>
          <a:stretch/>
        </p:blipFill>
        <p:spPr>
          <a:xfrm>
            <a:off x="2499782" y="1022158"/>
            <a:ext cx="1255593" cy="1470098"/>
          </a:xfrm>
          <a:prstGeom prst="rect">
            <a:avLst/>
          </a:prstGeom>
        </p:spPr>
      </p:pic>
      <p:sp>
        <p:nvSpPr>
          <p:cNvPr id="7" name="TextBox 6"/>
          <p:cNvSpPr txBox="1"/>
          <p:nvPr/>
        </p:nvSpPr>
        <p:spPr>
          <a:xfrm>
            <a:off x="2793103" y="2003264"/>
            <a:ext cx="668949" cy="1107996"/>
          </a:xfrm>
          <a:prstGeom prst="rect">
            <a:avLst/>
          </a:prstGeom>
          <a:noFill/>
        </p:spPr>
        <p:txBody>
          <a:bodyPr wrap="square" rtlCol="0">
            <a:spAutoFit/>
          </a:bodyPr>
          <a:lstStyle/>
          <a:p>
            <a:r>
              <a:rPr lang="en-GB" sz="6600"/>
              <a:t>s</a:t>
            </a:r>
          </a:p>
        </p:txBody>
      </p:sp>
      <p:sp>
        <p:nvSpPr>
          <p:cNvPr id="8" name="TextBox 7"/>
          <p:cNvSpPr txBox="1"/>
          <p:nvPr/>
        </p:nvSpPr>
        <p:spPr>
          <a:xfrm>
            <a:off x="7640271" y="1291900"/>
            <a:ext cx="668949" cy="1107996"/>
          </a:xfrm>
          <a:prstGeom prst="rect">
            <a:avLst/>
          </a:prstGeom>
          <a:noFill/>
        </p:spPr>
        <p:txBody>
          <a:bodyPr wrap="square" rtlCol="0">
            <a:spAutoFit/>
          </a:bodyPr>
          <a:lstStyle/>
          <a:p>
            <a:r>
              <a:rPr lang="en-GB" sz="6600"/>
              <a:t>p</a:t>
            </a:r>
          </a:p>
        </p:txBody>
      </p:sp>
      <p:sp>
        <p:nvSpPr>
          <p:cNvPr id="9" name="TextBox 8"/>
          <p:cNvSpPr txBox="1"/>
          <p:nvPr/>
        </p:nvSpPr>
        <p:spPr>
          <a:xfrm>
            <a:off x="3483692" y="4807688"/>
            <a:ext cx="668949" cy="1107996"/>
          </a:xfrm>
          <a:prstGeom prst="rect">
            <a:avLst/>
          </a:prstGeom>
          <a:noFill/>
        </p:spPr>
        <p:txBody>
          <a:bodyPr wrap="square" rtlCol="0">
            <a:spAutoFit/>
          </a:bodyPr>
          <a:lstStyle/>
          <a:p>
            <a:r>
              <a:rPr lang="en-GB" sz="6600"/>
              <a:t>d</a:t>
            </a:r>
          </a:p>
        </p:txBody>
      </p:sp>
      <p:sp>
        <p:nvSpPr>
          <p:cNvPr id="10" name="TextBox 9"/>
          <p:cNvSpPr txBox="1"/>
          <p:nvPr/>
        </p:nvSpPr>
        <p:spPr>
          <a:xfrm>
            <a:off x="10032103" y="5365820"/>
            <a:ext cx="668949" cy="1107996"/>
          </a:xfrm>
          <a:prstGeom prst="rect">
            <a:avLst/>
          </a:prstGeom>
          <a:noFill/>
        </p:spPr>
        <p:txBody>
          <a:bodyPr wrap="square" rtlCol="0">
            <a:spAutoFit/>
          </a:bodyPr>
          <a:lstStyle/>
          <a:p>
            <a:r>
              <a:rPr lang="en-GB" sz="6600"/>
              <a:t>f</a:t>
            </a:r>
          </a:p>
        </p:txBody>
      </p:sp>
      <p:sp>
        <p:nvSpPr>
          <p:cNvPr id="11" name="TextBox 10">
            <a:extLst>
              <a:ext uri="{FF2B5EF4-FFF2-40B4-BE49-F238E27FC236}">
                <a16:creationId xmlns:a16="http://schemas.microsoft.com/office/drawing/2014/main" id="{9B029F80-35AE-53B2-B98B-D5A68C58F1AA}"/>
              </a:ext>
            </a:extLst>
          </p:cNvPr>
          <p:cNvSpPr txBox="1"/>
          <p:nvPr/>
        </p:nvSpPr>
        <p:spPr>
          <a:xfrm>
            <a:off x="-29796" y="423"/>
            <a:ext cx="8343900" cy="769441"/>
          </a:xfrm>
          <a:prstGeom prst="rect">
            <a:avLst/>
          </a:prstGeom>
          <a:noFill/>
        </p:spPr>
        <p:txBody>
          <a:bodyPr wrap="square" lIns="91440" tIns="45720" rIns="91440" bIns="45720" rtlCol="0" anchor="t">
            <a:spAutoFit/>
          </a:bodyPr>
          <a:lstStyle/>
          <a:p>
            <a:r>
              <a:rPr lang="en-US" sz="4400">
                <a:solidFill>
                  <a:srgbClr val="70AD47"/>
                </a:solidFill>
              </a:rPr>
              <a:t>Shapes of atomic orbitals </a:t>
            </a:r>
          </a:p>
        </p:txBody>
      </p:sp>
    </p:spTree>
    <p:extLst>
      <p:ext uri="{BB962C8B-B14F-4D97-AF65-F5344CB8AC3E}">
        <p14:creationId xmlns:p14="http://schemas.microsoft.com/office/powerpoint/2010/main" val="1077077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p:cNvSpPr>
            <a:spLocks noGrp="1" noChangeArrowheads="1"/>
          </p:cNvSpPr>
          <p:nvPr>
            <p:ph type="title" idx="4294967295"/>
          </p:nvPr>
        </p:nvSpPr>
        <p:spPr>
          <a:xfrm>
            <a:off x="0" y="-2074"/>
            <a:ext cx="9144000" cy="870315"/>
          </a:xfrm>
        </p:spPr>
        <p:txBody>
          <a:bodyPr>
            <a:normAutofit/>
          </a:bodyPr>
          <a:lstStyle/>
          <a:p>
            <a:r>
              <a:rPr lang="en-GB" b="1">
                <a:solidFill>
                  <a:srgbClr val="70AD47"/>
                </a:solidFill>
              </a:rPr>
              <a:t>The Pauli exclusion principle and spin</a:t>
            </a:r>
          </a:p>
        </p:txBody>
      </p:sp>
      <p:sp>
        <p:nvSpPr>
          <p:cNvPr id="1081347" name="Text Box 3"/>
          <p:cNvSpPr txBox="1">
            <a:spLocks noChangeArrowheads="1"/>
          </p:cNvSpPr>
          <p:nvPr/>
        </p:nvSpPr>
        <p:spPr bwMode="auto">
          <a:xfrm>
            <a:off x="1524001" y="2027239"/>
            <a:ext cx="9147175" cy="1200329"/>
          </a:xfrm>
          <a:prstGeom prst="rect">
            <a:avLst/>
          </a:prstGeom>
          <a:noFill/>
          <a:ln w="9525" algn="ctr">
            <a:noFill/>
            <a:miter lim="800000"/>
            <a:headEnd/>
            <a:tailEnd/>
          </a:ln>
          <a:effectLst/>
        </p:spPr>
        <p:txBody>
          <a:bodyPr wrap="square">
            <a:spAutoFit/>
          </a:bodyPr>
          <a:lstStyle/>
          <a:p>
            <a:r>
              <a:rPr lang="en-GB" sz="2400"/>
              <a:t>It also introduces a property of electrons called </a:t>
            </a:r>
            <a:r>
              <a:rPr lang="en-GB" sz="2400" b="1">
                <a:solidFill>
                  <a:srgbClr val="800080"/>
                </a:solidFill>
              </a:rPr>
              <a:t>spin</a:t>
            </a:r>
            <a:r>
              <a:rPr lang="en-GB" sz="2400"/>
              <a:t>, which has two states: ‘up’ and ‘down’. The spins of electrons in the same orbital must be opposite, i.e. one ‘up’ and one ‘down’.</a:t>
            </a:r>
          </a:p>
        </p:txBody>
      </p:sp>
      <p:sp>
        <p:nvSpPr>
          <p:cNvPr id="1081348" name="Text Box 4"/>
          <p:cNvSpPr txBox="1">
            <a:spLocks noChangeArrowheads="1"/>
          </p:cNvSpPr>
          <p:nvPr/>
        </p:nvSpPr>
        <p:spPr bwMode="auto">
          <a:xfrm>
            <a:off x="2089151" y="3733800"/>
            <a:ext cx="3495675" cy="2308324"/>
          </a:xfrm>
          <a:prstGeom prst="rect">
            <a:avLst/>
          </a:prstGeom>
          <a:noFill/>
          <a:ln w="9525" algn="ctr">
            <a:noFill/>
            <a:miter lim="800000"/>
            <a:headEnd/>
            <a:tailEnd/>
          </a:ln>
          <a:effectLst/>
        </p:spPr>
        <p:txBody>
          <a:bodyPr>
            <a:spAutoFit/>
          </a:bodyPr>
          <a:lstStyle/>
          <a:p>
            <a:r>
              <a:rPr lang="en-GB" sz="2400"/>
              <a:t>A </a:t>
            </a:r>
            <a:r>
              <a:rPr lang="en-GB" sz="2400" b="1">
                <a:solidFill>
                  <a:srgbClr val="800080"/>
                </a:solidFill>
              </a:rPr>
              <a:t>spin diagram</a:t>
            </a:r>
            <a:r>
              <a:rPr lang="en-GB" sz="2400">
                <a:solidFill>
                  <a:srgbClr val="800080"/>
                </a:solidFill>
              </a:rPr>
              <a:t> </a:t>
            </a:r>
            <a:r>
              <a:rPr lang="en-GB" sz="2400"/>
              <a:t>shows how the orbitals are filled. Orbitals are represented by squares, and electrons by arrows pointing up or down.</a:t>
            </a:r>
          </a:p>
        </p:txBody>
      </p:sp>
      <p:grpSp>
        <p:nvGrpSpPr>
          <p:cNvPr id="1081349" name="Group 5"/>
          <p:cNvGrpSpPr>
            <a:grpSpLocks/>
          </p:cNvGrpSpPr>
          <p:nvPr/>
        </p:nvGrpSpPr>
        <p:grpSpPr bwMode="auto">
          <a:xfrm>
            <a:off x="2206625" y="957264"/>
            <a:ext cx="8261350" cy="930275"/>
            <a:chOff x="430" y="1944"/>
            <a:chExt cx="5204" cy="897"/>
          </a:xfrm>
          <a:noFill/>
        </p:grpSpPr>
        <p:sp>
          <p:nvSpPr>
            <p:cNvPr id="1081350" name="AutoShape 6"/>
            <p:cNvSpPr>
              <a:spLocks noChangeArrowheads="1"/>
            </p:cNvSpPr>
            <p:nvPr/>
          </p:nvSpPr>
          <p:spPr bwMode="auto">
            <a:xfrm>
              <a:off x="430" y="1944"/>
              <a:ext cx="5204" cy="897"/>
            </a:xfrm>
            <a:prstGeom prst="roundRect">
              <a:avLst>
                <a:gd name="adj" fmla="val 16667"/>
              </a:avLst>
            </a:prstGeom>
            <a:grpFill/>
            <a:ln w="38100">
              <a:solidFill>
                <a:srgbClr val="0000FF"/>
              </a:solidFill>
              <a:round/>
              <a:headEnd/>
              <a:tailEnd/>
            </a:ln>
            <a:effectLst/>
          </p:spPr>
          <p:txBody>
            <a:bodyPr wrap="none" anchor="ctr"/>
            <a:lstStyle/>
            <a:p>
              <a:endParaRPr lang="en-GB" sz="2400"/>
            </a:p>
          </p:txBody>
        </p:sp>
        <p:sp>
          <p:nvSpPr>
            <p:cNvPr id="1081351" name="Text Box 7"/>
            <p:cNvSpPr txBox="1">
              <a:spLocks noChangeArrowheads="1"/>
            </p:cNvSpPr>
            <p:nvPr/>
          </p:nvSpPr>
          <p:spPr bwMode="auto">
            <a:xfrm>
              <a:off x="437" y="1981"/>
              <a:ext cx="5185" cy="801"/>
            </a:xfrm>
            <a:prstGeom prst="rect">
              <a:avLst/>
            </a:prstGeom>
            <a:grpFill/>
            <a:ln w="9525">
              <a:solidFill>
                <a:srgbClr val="0000FF"/>
              </a:solidFill>
              <a:miter lim="800000"/>
              <a:headEnd/>
              <a:tailEnd/>
            </a:ln>
            <a:effectLst/>
          </p:spPr>
          <p:txBody>
            <a:bodyPr>
              <a:spAutoFit/>
            </a:bodyPr>
            <a:lstStyle/>
            <a:p>
              <a:pPr algn="ctr" eaLnBrk="0" hangingPunct="0">
                <a:spcBef>
                  <a:spcPct val="0"/>
                </a:spcBef>
                <a:spcAft>
                  <a:spcPct val="10000"/>
                </a:spcAft>
              </a:pPr>
              <a:r>
                <a:rPr lang="en-GB" sz="2400" b="1"/>
                <a:t>The </a:t>
              </a:r>
              <a:r>
                <a:rPr lang="en-GB" sz="2400" b="1">
                  <a:solidFill>
                    <a:srgbClr val="0000FF"/>
                  </a:solidFill>
                </a:rPr>
                <a:t>Pauli exclusion principle </a:t>
              </a:r>
              <a:r>
                <a:rPr lang="en-GB" sz="2400" b="1"/>
                <a:t>states that each orbital may contain no more than two electrons.</a:t>
              </a:r>
            </a:p>
          </p:txBody>
        </p:sp>
      </p:grpSp>
      <p:sp>
        <p:nvSpPr>
          <p:cNvPr id="1081352" name="Text Box 8"/>
          <p:cNvSpPr txBox="1">
            <a:spLocks noChangeArrowheads="1"/>
          </p:cNvSpPr>
          <p:nvPr/>
        </p:nvSpPr>
        <p:spPr bwMode="auto">
          <a:xfrm>
            <a:off x="8404226" y="4154488"/>
            <a:ext cx="2085975" cy="1569660"/>
          </a:xfrm>
          <a:prstGeom prst="rect">
            <a:avLst/>
          </a:prstGeom>
          <a:noFill/>
          <a:ln w="9525" algn="ctr">
            <a:noFill/>
            <a:miter lim="800000"/>
            <a:headEnd/>
            <a:tailEnd/>
          </a:ln>
          <a:effectLst/>
        </p:spPr>
        <p:txBody>
          <a:bodyPr>
            <a:spAutoFit/>
          </a:bodyPr>
          <a:lstStyle/>
          <a:p>
            <a:pPr algn="ctr"/>
            <a:r>
              <a:rPr lang="en-GB" sz="2400" b="1">
                <a:solidFill>
                  <a:srgbClr val="FF6600"/>
                </a:solidFill>
              </a:rPr>
              <a:t>spin diagram for magnesium, 1s</a:t>
            </a:r>
            <a:r>
              <a:rPr lang="en-GB" sz="2400" b="1" baseline="30000">
                <a:solidFill>
                  <a:srgbClr val="FF6600"/>
                </a:solidFill>
              </a:rPr>
              <a:t>2</a:t>
            </a:r>
            <a:r>
              <a:rPr lang="en-GB" sz="2400" b="1">
                <a:solidFill>
                  <a:srgbClr val="FF6600"/>
                </a:solidFill>
              </a:rPr>
              <a:t>2s</a:t>
            </a:r>
            <a:r>
              <a:rPr lang="en-GB" sz="2400" b="1" baseline="30000">
                <a:solidFill>
                  <a:srgbClr val="FF6600"/>
                </a:solidFill>
              </a:rPr>
              <a:t>2</a:t>
            </a:r>
            <a:r>
              <a:rPr lang="en-GB" sz="2400" b="1">
                <a:solidFill>
                  <a:srgbClr val="FF6600"/>
                </a:solidFill>
              </a:rPr>
              <a:t>2p</a:t>
            </a:r>
            <a:r>
              <a:rPr lang="en-GB" sz="2400" b="1" baseline="30000">
                <a:solidFill>
                  <a:srgbClr val="FF6600"/>
                </a:solidFill>
              </a:rPr>
              <a:t>6</a:t>
            </a:r>
            <a:r>
              <a:rPr lang="en-GB" sz="2400" b="1">
                <a:solidFill>
                  <a:srgbClr val="FF6600"/>
                </a:solidFill>
              </a:rPr>
              <a:t>3s</a:t>
            </a:r>
            <a:r>
              <a:rPr lang="en-GB" sz="2400" b="1" baseline="30000">
                <a:solidFill>
                  <a:srgbClr val="FF6600"/>
                </a:solidFill>
              </a:rPr>
              <a:t>2</a:t>
            </a:r>
            <a:endParaRPr lang="en-GB" sz="2400" b="1">
              <a:solidFill>
                <a:srgbClr val="FF6600"/>
              </a:solidFill>
            </a:endParaRPr>
          </a:p>
        </p:txBody>
      </p:sp>
      <p:pic>
        <p:nvPicPr>
          <p:cNvPr id="1081353" name="Picture 9" descr="spin_diagram_Mg"/>
          <p:cNvPicPr>
            <a:picLocks noChangeAspect="1" noChangeArrowheads="1"/>
          </p:cNvPicPr>
          <p:nvPr/>
        </p:nvPicPr>
        <p:blipFill>
          <a:blip r:embed="rId3" cstate="print"/>
          <a:srcRect/>
          <a:stretch>
            <a:fillRect/>
          </a:stretch>
        </p:blipFill>
        <p:spPr bwMode="auto">
          <a:xfrm>
            <a:off x="5930901" y="3400426"/>
            <a:ext cx="2378075" cy="3059113"/>
          </a:xfrm>
          <a:prstGeom prst="rect">
            <a:avLst/>
          </a:prstGeom>
          <a:noFill/>
        </p:spPr>
      </p:pic>
    </p:spTree>
    <p:extLst>
      <p:ext uri="{BB962C8B-B14F-4D97-AF65-F5344CB8AC3E}">
        <p14:creationId xmlns:p14="http://schemas.microsoft.com/office/powerpoint/2010/main" val="3705456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370471" y="983898"/>
            <a:ext cx="10339062" cy="2462213"/>
          </a:xfrm>
          <a:prstGeom prst="rect">
            <a:avLst/>
          </a:prstGeom>
          <a:noFill/>
        </p:spPr>
        <p:txBody>
          <a:bodyPr wrap="square" lIns="91440" tIns="45720" rIns="91440" bIns="45720" rtlCol="0" anchor="t">
            <a:spAutoFit/>
          </a:bodyPr>
          <a:lstStyle/>
          <a:p>
            <a:pPr marL="742950" lvl="1" indent="-285750">
              <a:buFont typeface="Arial" panose="020B0604020202020204" pitchFamily="34" charset="0"/>
              <a:buChar char="•"/>
            </a:pPr>
            <a:endParaRPr lang="en-GB" sz="2200">
              <a:sym typeface="Wingdings" panose="05000000000000000000" pitchFamily="2" charset="2"/>
            </a:endParaRPr>
          </a:p>
          <a:p>
            <a:r>
              <a:rPr lang="en-GB" sz="2200">
                <a:sym typeface="Wingdings" panose="05000000000000000000" pitchFamily="2" charset="2"/>
              </a:rPr>
              <a:t>In 1913, </a:t>
            </a:r>
            <a:r>
              <a:rPr lang="en-GB" sz="2200">
                <a:solidFill>
                  <a:srgbClr val="0070C0"/>
                </a:solidFill>
                <a:sym typeface="Wingdings" panose="05000000000000000000" pitchFamily="2" charset="2"/>
              </a:rPr>
              <a:t>Niels Bohr </a:t>
            </a:r>
            <a:r>
              <a:rPr lang="en-GB" sz="2200">
                <a:sym typeface="Wingdings" panose="05000000000000000000" pitchFamily="2" charset="2"/>
              </a:rPr>
              <a:t>proposed that the electrons in an atom were;</a:t>
            </a:r>
          </a:p>
          <a:p>
            <a:pPr marL="742950" lvl="1" indent="-285750">
              <a:buFont typeface="Arial" panose="020B0604020202020204" pitchFamily="34" charset="0"/>
              <a:buChar char="•"/>
            </a:pPr>
            <a:r>
              <a:rPr lang="en-GB" sz="2200">
                <a:sym typeface="Wingdings" panose="05000000000000000000" pitchFamily="2" charset="2"/>
              </a:rPr>
              <a:t>Present in </a:t>
            </a:r>
            <a:r>
              <a:rPr lang="en-GB" sz="2200"/>
              <a:t>discrete energy levels,</a:t>
            </a:r>
          </a:p>
          <a:p>
            <a:pPr marL="742950" lvl="1" indent="-285750">
              <a:buFont typeface="Arial" panose="020B0604020202020204" pitchFamily="34" charset="0"/>
              <a:buChar char="•"/>
            </a:pPr>
            <a:r>
              <a:rPr lang="en-GB" sz="2200"/>
              <a:t>Had stable orbits around the nucleus but can jump from one energy level to another given appropriate amounts of energy (</a:t>
            </a:r>
            <a:r>
              <a:rPr lang="en-GB" sz="2200">
                <a:solidFill>
                  <a:srgbClr val="0070C0"/>
                </a:solidFill>
              </a:rPr>
              <a:t>QUANTA</a:t>
            </a:r>
            <a:r>
              <a:rPr lang="en-GB" sz="2200"/>
              <a:t>).</a:t>
            </a:r>
          </a:p>
          <a:p>
            <a:pPr marL="742950" lvl="1" indent="-285750">
              <a:buFont typeface="Arial" panose="020B0604020202020204" pitchFamily="34" charset="0"/>
              <a:buChar char="•"/>
            </a:pPr>
            <a:endParaRPr lang="en-GB" sz="2200"/>
          </a:p>
          <a:p>
            <a:r>
              <a:rPr lang="en-GB" sz="2200">
                <a:sym typeface="Wingdings" panose="05000000000000000000" pitchFamily="2" charset="2"/>
              </a:rPr>
              <a:t>Later (1932), </a:t>
            </a:r>
            <a:r>
              <a:rPr lang="en-GB" sz="2200">
                <a:solidFill>
                  <a:schemeClr val="accent2"/>
                </a:solidFill>
                <a:sym typeface="Wingdings" panose="05000000000000000000" pitchFamily="2" charset="2"/>
              </a:rPr>
              <a:t>James Chadwick </a:t>
            </a:r>
            <a:r>
              <a:rPr lang="en-GB" sz="2200">
                <a:sym typeface="Wingdings" panose="05000000000000000000" pitchFamily="2" charset="2"/>
              </a:rPr>
              <a:t>discovered a new particle in the nucleus – the </a:t>
            </a:r>
            <a:r>
              <a:rPr lang="en-GB" sz="2200">
                <a:solidFill>
                  <a:schemeClr val="accent2"/>
                </a:solidFill>
                <a:sym typeface="Wingdings" panose="05000000000000000000" pitchFamily="2" charset="2"/>
              </a:rPr>
              <a:t>NEUTRON</a:t>
            </a:r>
            <a:r>
              <a:rPr lang="en-GB" sz="2200">
                <a:sym typeface="Wingdings" panose="05000000000000000000" pitchFamily="2" charset="2"/>
              </a:rPr>
              <a:t>.</a:t>
            </a:r>
            <a:endParaRPr lang="en-GB" sz="2200">
              <a:solidFill>
                <a:schemeClr val="accent2"/>
              </a:solidFill>
              <a:sym typeface="Wingdings" panose="05000000000000000000" pitchFamily="2" charset="2"/>
            </a:endParaRPr>
          </a:p>
        </p:txBody>
      </p:sp>
      <p:pic>
        <p:nvPicPr>
          <p:cNvPr id="2" name="Picture 1">
            <a:extLst>
              <a:ext uri="{FF2B5EF4-FFF2-40B4-BE49-F238E27FC236}">
                <a16:creationId xmlns:a16="http://schemas.microsoft.com/office/drawing/2014/main" id="{898CB825-7E44-1D43-89A4-FE507515C696}"/>
              </a:ext>
            </a:extLst>
          </p:cNvPr>
          <p:cNvPicPr>
            <a:picLocks noChangeAspect="1"/>
          </p:cNvPicPr>
          <p:nvPr/>
        </p:nvPicPr>
        <p:blipFill>
          <a:blip r:embed="rId3"/>
          <a:stretch>
            <a:fillRect/>
          </a:stretch>
        </p:blipFill>
        <p:spPr>
          <a:xfrm>
            <a:off x="3042065" y="3670497"/>
            <a:ext cx="6233762" cy="3065866"/>
          </a:xfrm>
          <a:prstGeom prst="rect">
            <a:avLst/>
          </a:prstGeom>
        </p:spPr>
      </p:pic>
      <p:sp>
        <p:nvSpPr>
          <p:cNvPr id="5" name="Title 1">
            <a:extLst>
              <a:ext uri="{FF2B5EF4-FFF2-40B4-BE49-F238E27FC236}">
                <a16:creationId xmlns:a16="http://schemas.microsoft.com/office/drawing/2014/main" id="{E6A3CA98-0474-89AF-33A1-6F866EEC9A4A}"/>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Development of atomic structure</a:t>
            </a:r>
          </a:p>
        </p:txBody>
      </p:sp>
    </p:spTree>
    <p:extLst>
      <p:ext uri="{BB962C8B-B14F-4D97-AF65-F5344CB8AC3E}">
        <p14:creationId xmlns:p14="http://schemas.microsoft.com/office/powerpoint/2010/main" val="269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3394" name="Picture 2" descr="spin_diagram_O_2"/>
          <p:cNvPicPr>
            <a:picLocks noChangeAspect="1" noChangeArrowheads="1"/>
          </p:cNvPicPr>
          <p:nvPr/>
        </p:nvPicPr>
        <p:blipFill>
          <a:blip r:embed="rId3" cstate="print"/>
          <a:srcRect/>
          <a:stretch>
            <a:fillRect/>
          </a:stretch>
        </p:blipFill>
        <p:spPr bwMode="auto">
          <a:xfrm>
            <a:off x="8120064" y="919163"/>
            <a:ext cx="2378075" cy="1820862"/>
          </a:xfrm>
          <a:prstGeom prst="rect">
            <a:avLst/>
          </a:prstGeom>
          <a:noFill/>
        </p:spPr>
      </p:pic>
      <p:pic>
        <p:nvPicPr>
          <p:cNvPr id="1083395" name="Picture 3" descr="spin_diagram_O_1"/>
          <p:cNvPicPr>
            <a:picLocks noChangeAspect="1" noChangeArrowheads="1"/>
          </p:cNvPicPr>
          <p:nvPr/>
        </p:nvPicPr>
        <p:blipFill>
          <a:blip r:embed="rId4" cstate="print"/>
          <a:srcRect/>
          <a:stretch>
            <a:fillRect/>
          </a:stretch>
        </p:blipFill>
        <p:spPr bwMode="auto">
          <a:xfrm>
            <a:off x="5634039" y="919163"/>
            <a:ext cx="2378075" cy="1820862"/>
          </a:xfrm>
          <a:prstGeom prst="rect">
            <a:avLst/>
          </a:prstGeom>
          <a:noFill/>
        </p:spPr>
      </p:pic>
      <p:sp>
        <p:nvSpPr>
          <p:cNvPr id="1083396" name="Rectangle 4"/>
          <p:cNvSpPr>
            <a:spLocks noGrp="1" noChangeArrowheads="1"/>
          </p:cNvSpPr>
          <p:nvPr>
            <p:ph type="title" idx="4294967295"/>
          </p:nvPr>
        </p:nvSpPr>
        <p:spPr>
          <a:xfrm>
            <a:off x="0" y="-2931"/>
            <a:ext cx="9144000" cy="796925"/>
          </a:xfrm>
        </p:spPr>
        <p:txBody>
          <a:bodyPr>
            <a:normAutofit/>
          </a:bodyPr>
          <a:lstStyle/>
          <a:p>
            <a:r>
              <a:rPr lang="en-GB" b="1">
                <a:solidFill>
                  <a:srgbClr val="70AD47"/>
                </a:solidFill>
              </a:rPr>
              <a:t>Rules for filling electrons</a:t>
            </a:r>
          </a:p>
        </p:txBody>
      </p:sp>
      <p:sp>
        <p:nvSpPr>
          <p:cNvPr id="1083397" name="Text Box 5"/>
          <p:cNvSpPr txBox="1">
            <a:spLocks noChangeArrowheads="1"/>
          </p:cNvSpPr>
          <p:nvPr/>
        </p:nvSpPr>
        <p:spPr bwMode="auto">
          <a:xfrm>
            <a:off x="1828801" y="784225"/>
            <a:ext cx="3808413" cy="1938992"/>
          </a:xfrm>
          <a:prstGeom prst="rect">
            <a:avLst/>
          </a:prstGeom>
          <a:noFill/>
          <a:ln w="9525" algn="ctr">
            <a:noFill/>
            <a:miter lim="800000"/>
            <a:headEnd/>
            <a:tailEnd/>
          </a:ln>
          <a:effectLst/>
        </p:spPr>
        <p:txBody>
          <a:bodyPr wrap="square">
            <a:spAutoFit/>
          </a:bodyPr>
          <a:lstStyle/>
          <a:p>
            <a:r>
              <a:rPr lang="en-GB" sz="2400"/>
              <a:t>When two electrons occupy a p sub-level, they could either completely fill the same p orbital or half fill two different p orbitals.</a:t>
            </a:r>
          </a:p>
        </p:txBody>
      </p:sp>
      <p:sp>
        <p:nvSpPr>
          <p:cNvPr id="1083398" name="Text Box 6"/>
          <p:cNvSpPr txBox="1">
            <a:spLocks noChangeArrowheads="1"/>
          </p:cNvSpPr>
          <p:nvPr/>
        </p:nvSpPr>
        <p:spPr bwMode="auto">
          <a:xfrm>
            <a:off x="2089150" y="4964114"/>
            <a:ext cx="8578850" cy="1200329"/>
          </a:xfrm>
          <a:prstGeom prst="rect">
            <a:avLst/>
          </a:prstGeom>
          <a:noFill/>
          <a:ln w="9525" algn="ctr">
            <a:noFill/>
            <a:miter lim="800000"/>
            <a:headEnd/>
            <a:tailEnd/>
          </a:ln>
          <a:effectLst/>
        </p:spPr>
        <p:txBody>
          <a:bodyPr>
            <a:spAutoFit/>
          </a:bodyPr>
          <a:lstStyle/>
          <a:p>
            <a:r>
              <a:rPr lang="en-GB" sz="2400"/>
              <a:t>If two electrons enter the same orbital there is repulsion between them due to their negative charges. The most stable configuration is with single electrons in different orbitals.</a:t>
            </a:r>
          </a:p>
        </p:txBody>
      </p:sp>
      <p:sp>
        <p:nvSpPr>
          <p:cNvPr id="1083399" name="AutoShape 7"/>
          <p:cNvSpPr>
            <a:spLocks noChangeArrowheads="1"/>
          </p:cNvSpPr>
          <p:nvPr/>
        </p:nvSpPr>
        <p:spPr bwMode="auto">
          <a:xfrm>
            <a:off x="2706689" y="3292475"/>
            <a:ext cx="6778625" cy="1423988"/>
          </a:xfrm>
          <a:prstGeom prst="roundRect">
            <a:avLst>
              <a:gd name="adj" fmla="val 8694"/>
            </a:avLst>
          </a:prstGeom>
          <a:noFill/>
          <a:ln w="38100">
            <a:solidFill>
              <a:srgbClr val="0000FF"/>
            </a:solidFill>
            <a:round/>
            <a:headEnd/>
            <a:tailEnd/>
          </a:ln>
          <a:effectLst/>
        </p:spPr>
        <p:txBody>
          <a:bodyPr wrap="none" anchor="ctr"/>
          <a:lstStyle/>
          <a:p>
            <a:endParaRPr lang="en-GB"/>
          </a:p>
        </p:txBody>
      </p:sp>
      <p:sp>
        <p:nvSpPr>
          <p:cNvPr id="1083400" name="Text Box 8"/>
          <p:cNvSpPr txBox="1">
            <a:spLocks noChangeArrowheads="1"/>
          </p:cNvSpPr>
          <p:nvPr/>
        </p:nvSpPr>
        <p:spPr bwMode="auto">
          <a:xfrm>
            <a:off x="2776539" y="3409951"/>
            <a:ext cx="6638925" cy="1200329"/>
          </a:xfrm>
          <a:prstGeom prst="rect">
            <a:avLst/>
          </a:prstGeom>
          <a:noFill/>
          <a:ln w="9525">
            <a:noFill/>
            <a:miter lim="800000"/>
            <a:headEnd/>
            <a:tailEnd/>
          </a:ln>
          <a:effectLst/>
        </p:spPr>
        <p:txBody>
          <a:bodyPr>
            <a:spAutoFit/>
          </a:bodyPr>
          <a:lstStyle/>
          <a:p>
            <a:pPr algn="ctr" eaLnBrk="0" hangingPunct="0">
              <a:spcBef>
                <a:spcPct val="0"/>
              </a:spcBef>
              <a:spcAft>
                <a:spcPct val="10000"/>
              </a:spcAft>
            </a:pPr>
            <a:r>
              <a:rPr lang="en-GB" sz="2400" b="1">
                <a:solidFill>
                  <a:srgbClr val="FF6600"/>
                </a:solidFill>
              </a:rPr>
              <a:t>Hund’s rule</a:t>
            </a:r>
            <a:r>
              <a:rPr lang="en-GB" sz="2400" b="1"/>
              <a:t> states that single electrons occupy all empty orbitals within a sub-level before they start to form pairs in orbitals.</a:t>
            </a:r>
          </a:p>
        </p:txBody>
      </p:sp>
      <p:pic>
        <p:nvPicPr>
          <p:cNvPr id="1083401" name="Picture 9" descr="tick"/>
          <p:cNvPicPr>
            <a:picLocks noChangeAspect="1" noChangeArrowheads="1"/>
          </p:cNvPicPr>
          <p:nvPr/>
        </p:nvPicPr>
        <p:blipFill>
          <a:blip r:embed="rId5" cstate="print"/>
          <a:srcRect/>
          <a:stretch>
            <a:fillRect/>
          </a:stretch>
        </p:blipFill>
        <p:spPr bwMode="auto">
          <a:xfrm>
            <a:off x="9378951" y="1577976"/>
            <a:ext cx="1122363" cy="1141413"/>
          </a:xfrm>
          <a:prstGeom prst="rect">
            <a:avLst/>
          </a:prstGeom>
          <a:noFill/>
        </p:spPr>
      </p:pic>
      <p:pic>
        <p:nvPicPr>
          <p:cNvPr id="1083402" name="Picture 10" descr="cross"/>
          <p:cNvPicPr>
            <a:picLocks noChangeAspect="1" noChangeArrowheads="1"/>
          </p:cNvPicPr>
          <p:nvPr/>
        </p:nvPicPr>
        <p:blipFill>
          <a:blip r:embed="rId6" cstate="print"/>
          <a:srcRect/>
          <a:stretch>
            <a:fillRect/>
          </a:stretch>
        </p:blipFill>
        <p:spPr bwMode="auto">
          <a:xfrm>
            <a:off x="6813551" y="1574801"/>
            <a:ext cx="1127125" cy="1146175"/>
          </a:xfrm>
          <a:prstGeom prst="rect">
            <a:avLst/>
          </a:prstGeom>
          <a:noFill/>
        </p:spPr>
      </p:pic>
    </p:spTree>
    <p:extLst>
      <p:ext uri="{BB962C8B-B14F-4D97-AF65-F5344CB8AC3E}">
        <p14:creationId xmlns:p14="http://schemas.microsoft.com/office/powerpoint/2010/main" val="1871287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69441"/>
          </a:xfrm>
          <a:prstGeom prst="rect">
            <a:avLst/>
          </a:prstGeom>
          <a:noFill/>
        </p:spPr>
        <p:txBody>
          <a:bodyPr wrap="square" lIns="91440" tIns="45720" rIns="91440" bIns="45720" rtlCol="0" anchor="t">
            <a:spAutoFit/>
          </a:bodyPr>
          <a:lstStyle/>
          <a:p>
            <a:r>
              <a:rPr lang="en-GB" sz="4400" b="1">
                <a:solidFill>
                  <a:srgbClr val="70AD47"/>
                </a:solidFill>
              </a:rPr>
              <a:t>Ionisation energies</a:t>
            </a:r>
          </a:p>
        </p:txBody>
      </p:sp>
      <p:sp>
        <p:nvSpPr>
          <p:cNvPr id="5" name="TextBox 4"/>
          <p:cNvSpPr txBox="1"/>
          <p:nvPr/>
        </p:nvSpPr>
        <p:spPr>
          <a:xfrm>
            <a:off x="1524000" y="548680"/>
            <a:ext cx="9144000" cy="6432530"/>
          </a:xfrm>
          <a:prstGeom prst="rect">
            <a:avLst/>
          </a:prstGeom>
          <a:noFill/>
        </p:spPr>
        <p:txBody>
          <a:bodyPr wrap="square" lIns="91440" tIns="45720" rIns="91440" bIns="45720" rtlCol="0" anchor="t">
            <a:spAutoFit/>
          </a:bodyPr>
          <a:lstStyle/>
          <a:p>
            <a:r>
              <a:rPr lang="en-GB" sz="2800"/>
              <a:t>First ionisation energy</a:t>
            </a:r>
            <a:endParaRPr lang="en-GB" sz="2800">
              <a:cs typeface="Calibri"/>
            </a:endParaRPr>
          </a:p>
          <a:p>
            <a:endParaRPr lang="en-GB" sz="2800">
              <a:cs typeface="Calibri"/>
            </a:endParaRPr>
          </a:p>
          <a:p>
            <a:pPr algn="ctr"/>
            <a:r>
              <a:rPr lang="en-GB" sz="2800"/>
              <a:t>X</a:t>
            </a:r>
            <a:r>
              <a:rPr lang="en-GB" sz="2800" baseline="-25000"/>
              <a:t>(g) </a:t>
            </a:r>
            <a:r>
              <a:rPr lang="en-GB" sz="2800">
                <a:sym typeface="Symbol"/>
              </a:rPr>
              <a:t> X</a:t>
            </a:r>
            <a:r>
              <a:rPr lang="en-GB" sz="2800" baseline="30000">
                <a:sym typeface="Symbol"/>
              </a:rPr>
              <a:t>+</a:t>
            </a:r>
            <a:r>
              <a:rPr lang="en-GB" sz="2800" baseline="-25000">
                <a:sym typeface="Symbol"/>
              </a:rPr>
              <a:t>(g) </a:t>
            </a:r>
            <a:r>
              <a:rPr lang="en-GB" sz="2800">
                <a:sym typeface="Symbol"/>
              </a:rPr>
              <a:t>+ e</a:t>
            </a:r>
            <a:r>
              <a:rPr lang="en-GB" sz="2800" baseline="30000">
                <a:sym typeface="Symbol"/>
              </a:rPr>
              <a:t></a:t>
            </a:r>
            <a:r>
              <a:rPr lang="en-GB" sz="2800">
                <a:sym typeface="Symbol"/>
              </a:rPr>
              <a:t> 	H +</a:t>
            </a:r>
            <a:r>
              <a:rPr lang="en-GB" sz="2800" err="1">
                <a:sym typeface="Symbol"/>
              </a:rPr>
              <a:t>ve</a:t>
            </a:r>
            <a:r>
              <a:rPr lang="en-GB" sz="2800">
                <a:sym typeface="Symbol"/>
              </a:rPr>
              <a:t> (endothermic)</a:t>
            </a:r>
            <a:endParaRPr lang="en-GB" sz="2800">
              <a:cs typeface="Calibri"/>
            </a:endParaRPr>
          </a:p>
          <a:p>
            <a:endParaRPr lang="en-GB" sz="2800">
              <a:cs typeface="Calibri"/>
            </a:endParaRPr>
          </a:p>
          <a:p>
            <a:r>
              <a:rPr lang="en-GB" sz="2800"/>
              <a:t>Depends upon three factors;</a:t>
            </a:r>
          </a:p>
          <a:p>
            <a:endParaRPr lang="en-GB" sz="2800">
              <a:cs typeface="Calibri"/>
            </a:endParaRPr>
          </a:p>
          <a:p>
            <a:pPr marL="342900" indent="-342900">
              <a:buFont typeface="+mj-lt"/>
              <a:buAutoNum type="arabicPeriod"/>
            </a:pPr>
            <a:r>
              <a:rPr lang="en-GB" sz="2800"/>
              <a:t>Atomic radius (how far e- are from the attractive power of the nucleus)</a:t>
            </a:r>
            <a:endParaRPr lang="en-GB" sz="2800">
              <a:cs typeface="Calibri"/>
            </a:endParaRPr>
          </a:p>
          <a:p>
            <a:pPr marL="342900" indent="-342900">
              <a:buFont typeface="+mj-lt"/>
              <a:buAutoNum type="arabicPeriod"/>
            </a:pPr>
            <a:r>
              <a:rPr lang="en-GB" sz="2800"/>
              <a:t>Nuclear charge (how many protons are attracting the outer electrons)</a:t>
            </a:r>
            <a:endParaRPr lang="en-GB" sz="2800">
              <a:cs typeface="Calibri"/>
            </a:endParaRPr>
          </a:p>
          <a:p>
            <a:pPr marL="342900" indent="-342900">
              <a:buFont typeface="+mj-lt"/>
              <a:buAutoNum type="arabicPeriod"/>
            </a:pPr>
            <a:r>
              <a:rPr lang="en-GB" sz="2800"/>
              <a:t>Shielding by inner electrons (how many electrons are between the nucleus and the outer electrons so shielding the attractive power of the nucleus)</a:t>
            </a:r>
            <a:endParaRPr lang="en-GB" sz="2800">
              <a:cs typeface="Calibri"/>
            </a:endParaRPr>
          </a:p>
          <a:p>
            <a:endParaRPr lang="en-GB" sz="2400"/>
          </a:p>
          <a:p>
            <a:endParaRPr lang="en-GB"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41" name="Rectangle 13"/>
          <p:cNvSpPr>
            <a:spLocks noGrp="1" noChangeArrowheads="1"/>
          </p:cNvSpPr>
          <p:nvPr>
            <p:ph type="title" idx="4294967295"/>
          </p:nvPr>
        </p:nvSpPr>
        <p:spPr>
          <a:xfrm>
            <a:off x="0" y="3572"/>
            <a:ext cx="9144000" cy="798117"/>
          </a:xfrm>
        </p:spPr>
        <p:txBody>
          <a:bodyPr>
            <a:normAutofit/>
          </a:bodyPr>
          <a:lstStyle/>
          <a:p>
            <a:r>
              <a:rPr lang="en-GB" b="1">
                <a:solidFill>
                  <a:srgbClr val="70AD47"/>
                </a:solidFill>
              </a:rPr>
              <a:t>Trends in atomic radius in period 3</a:t>
            </a:r>
          </a:p>
        </p:txBody>
      </p:sp>
      <p:sp>
        <p:nvSpPr>
          <p:cNvPr id="1123342" name="Text Box 14"/>
          <p:cNvSpPr txBox="1">
            <a:spLocks noChangeArrowheads="1"/>
          </p:cNvSpPr>
          <p:nvPr/>
        </p:nvSpPr>
        <p:spPr bwMode="auto">
          <a:xfrm>
            <a:off x="6880546" y="1172509"/>
            <a:ext cx="5311439" cy="830997"/>
          </a:xfrm>
          <a:prstGeom prst="rect">
            <a:avLst/>
          </a:prstGeom>
          <a:noFill/>
          <a:ln w="9525" algn="ctr">
            <a:noFill/>
            <a:miter lim="800000"/>
            <a:headEnd/>
            <a:tailEnd/>
          </a:ln>
          <a:effectLst/>
        </p:spPr>
        <p:txBody>
          <a:bodyPr wrap="square">
            <a:spAutoFit/>
          </a:bodyPr>
          <a:lstStyle/>
          <a:p>
            <a:r>
              <a:rPr lang="en-GB" sz="2400"/>
              <a:t>The atomic radius of the elements across period 3 decreases.</a:t>
            </a:r>
          </a:p>
        </p:txBody>
      </p:sp>
      <p:sp>
        <p:nvSpPr>
          <p:cNvPr id="1123361" name="Text Box 33"/>
          <p:cNvSpPr txBox="1">
            <a:spLocks noChangeArrowheads="1"/>
          </p:cNvSpPr>
          <p:nvPr/>
        </p:nvSpPr>
        <p:spPr bwMode="auto">
          <a:xfrm>
            <a:off x="6876727" y="4069665"/>
            <a:ext cx="5315271" cy="1569660"/>
          </a:xfrm>
          <a:prstGeom prst="rect">
            <a:avLst/>
          </a:prstGeom>
          <a:noFill/>
          <a:ln w="9525" algn="ctr">
            <a:noFill/>
            <a:miter lim="800000"/>
            <a:headEnd/>
            <a:tailEnd/>
          </a:ln>
          <a:effectLst/>
        </p:spPr>
        <p:txBody>
          <a:bodyPr wrap="square">
            <a:spAutoFit/>
          </a:bodyPr>
          <a:lstStyle/>
          <a:p>
            <a:r>
              <a:rPr lang="en-GB" sz="2400"/>
              <a:t>However, more than 99% of the atom is empty space – the nucleus and electrons themselves occupy a tiny volume of the atom.</a:t>
            </a:r>
          </a:p>
        </p:txBody>
      </p:sp>
      <p:sp>
        <p:nvSpPr>
          <p:cNvPr id="1123362" name="Text Box 34"/>
          <p:cNvSpPr txBox="1">
            <a:spLocks noChangeArrowheads="1"/>
          </p:cNvSpPr>
          <p:nvPr/>
        </p:nvSpPr>
        <p:spPr bwMode="auto">
          <a:xfrm>
            <a:off x="6876726" y="2272740"/>
            <a:ext cx="5315267" cy="1569660"/>
          </a:xfrm>
          <a:prstGeom prst="rect">
            <a:avLst/>
          </a:prstGeom>
          <a:noFill/>
          <a:ln w="9525" algn="ctr">
            <a:noFill/>
            <a:miter lim="800000"/>
            <a:headEnd/>
            <a:tailEnd/>
          </a:ln>
          <a:effectLst/>
        </p:spPr>
        <p:txBody>
          <a:bodyPr wrap="square">
            <a:spAutoFit/>
          </a:bodyPr>
          <a:lstStyle/>
          <a:p>
            <a:r>
              <a:rPr lang="en-GB" sz="2400"/>
              <a:t>This might seem counter-intuitive, because as the numbers of sub-atomic particles increase, the radius might be expected to also increase.</a:t>
            </a:r>
          </a:p>
        </p:txBody>
      </p:sp>
      <p:grpSp>
        <p:nvGrpSpPr>
          <p:cNvPr id="2" name="Group 1">
            <a:extLst>
              <a:ext uri="{FF2B5EF4-FFF2-40B4-BE49-F238E27FC236}">
                <a16:creationId xmlns:a16="http://schemas.microsoft.com/office/drawing/2014/main" id="{3C387CDF-36F7-34DC-2AE2-B4E2C7F94486}"/>
              </a:ext>
            </a:extLst>
          </p:cNvPr>
          <p:cNvGrpSpPr/>
          <p:nvPr/>
        </p:nvGrpSpPr>
        <p:grpSpPr>
          <a:xfrm>
            <a:off x="1507803" y="1069504"/>
            <a:ext cx="4362450" cy="5270500"/>
            <a:chOff x="1507803" y="1069504"/>
            <a:chExt cx="4362450" cy="5270500"/>
          </a:xfrm>
        </p:grpSpPr>
        <p:sp>
          <p:nvSpPr>
            <p:cNvPr id="3" name="Text Box 24">
              <a:extLst>
                <a:ext uri="{FF2B5EF4-FFF2-40B4-BE49-F238E27FC236}">
                  <a16:creationId xmlns:a16="http://schemas.microsoft.com/office/drawing/2014/main" id="{65CCFB75-C94E-1067-8B1B-F60B4416953A}"/>
                </a:ext>
              </a:extLst>
            </p:cNvPr>
            <p:cNvSpPr txBox="1">
              <a:spLocks noChangeArrowheads="1"/>
            </p:cNvSpPr>
            <p:nvPr/>
          </p:nvSpPr>
          <p:spPr bwMode="auto">
            <a:xfrm>
              <a:off x="4054153" y="1479257"/>
              <a:ext cx="1816100" cy="590931"/>
            </a:xfrm>
            <a:prstGeom prst="rect">
              <a:avLst/>
            </a:prstGeom>
            <a:noFill/>
            <a:ln w="9525" algn="ctr">
              <a:noFill/>
              <a:miter lim="800000"/>
              <a:headEnd/>
              <a:tailEnd/>
            </a:ln>
            <a:effectLst/>
          </p:spPr>
          <p:txBody>
            <a:bodyPr>
              <a:spAutoFit/>
            </a:bodyPr>
            <a:lstStyle/>
            <a:p>
              <a:pPr algn="ctr">
                <a:lnSpc>
                  <a:spcPct val="90000"/>
                </a:lnSpc>
              </a:pPr>
              <a:r>
                <a:rPr lang="en-GB" b="1"/>
                <a:t>Atomic radius (nm)</a:t>
              </a:r>
            </a:p>
          </p:txBody>
        </p:sp>
        <p:grpSp>
          <p:nvGrpSpPr>
            <p:cNvPr id="4" name="Group 3">
              <a:extLst>
                <a:ext uri="{FF2B5EF4-FFF2-40B4-BE49-F238E27FC236}">
                  <a16:creationId xmlns:a16="http://schemas.microsoft.com/office/drawing/2014/main" id="{E88E0387-6E95-D4D9-892F-880BB34E48C3}"/>
                </a:ext>
              </a:extLst>
            </p:cNvPr>
            <p:cNvGrpSpPr/>
            <p:nvPr/>
          </p:nvGrpSpPr>
          <p:grpSpPr>
            <a:xfrm>
              <a:off x="1507803" y="1069504"/>
              <a:ext cx="4073525" cy="5270500"/>
              <a:chOff x="1850703" y="777404"/>
              <a:chExt cx="4073525" cy="5270500"/>
            </a:xfrm>
          </p:grpSpPr>
          <p:sp>
            <p:nvSpPr>
              <p:cNvPr id="5" name="Text Box 4">
                <a:extLst>
                  <a:ext uri="{FF2B5EF4-FFF2-40B4-BE49-F238E27FC236}">
                    <a16:creationId xmlns:a16="http://schemas.microsoft.com/office/drawing/2014/main" id="{53EFEDEF-C5E0-09F5-4618-4020F8AF5FCD}"/>
                  </a:ext>
                </a:extLst>
              </p:cNvPr>
              <p:cNvSpPr txBox="1">
                <a:spLocks noChangeArrowheads="1"/>
              </p:cNvSpPr>
              <p:nvPr/>
            </p:nvSpPr>
            <p:spPr bwMode="auto">
              <a:xfrm>
                <a:off x="4746303" y="1914054"/>
                <a:ext cx="1003300" cy="369332"/>
              </a:xfrm>
              <a:prstGeom prst="rect">
                <a:avLst/>
              </a:prstGeom>
              <a:noFill/>
              <a:ln w="9525" algn="ctr">
                <a:noFill/>
                <a:miter lim="800000"/>
                <a:headEnd/>
                <a:tailEnd/>
              </a:ln>
              <a:effectLst/>
            </p:spPr>
            <p:txBody>
              <a:bodyPr>
                <a:spAutoFit/>
              </a:bodyPr>
              <a:lstStyle/>
              <a:p>
                <a:r>
                  <a:rPr lang="en-GB"/>
                  <a:t>0.190</a:t>
                </a:r>
              </a:p>
            </p:txBody>
          </p:sp>
          <p:sp>
            <p:nvSpPr>
              <p:cNvPr id="6" name="Text Box 5">
                <a:extLst>
                  <a:ext uri="{FF2B5EF4-FFF2-40B4-BE49-F238E27FC236}">
                    <a16:creationId xmlns:a16="http://schemas.microsoft.com/office/drawing/2014/main" id="{8FF60A64-B647-4D43-7E38-7BFAB07D868A}"/>
                  </a:ext>
                </a:extLst>
              </p:cNvPr>
              <p:cNvSpPr txBox="1">
                <a:spLocks noChangeArrowheads="1"/>
              </p:cNvSpPr>
              <p:nvPr/>
            </p:nvSpPr>
            <p:spPr bwMode="auto">
              <a:xfrm>
                <a:off x="4746303" y="2415704"/>
                <a:ext cx="1117600" cy="369332"/>
              </a:xfrm>
              <a:prstGeom prst="rect">
                <a:avLst/>
              </a:prstGeom>
              <a:noFill/>
              <a:ln w="9525" algn="ctr">
                <a:noFill/>
                <a:miter lim="800000"/>
                <a:headEnd/>
                <a:tailEnd/>
              </a:ln>
              <a:effectLst/>
            </p:spPr>
            <p:txBody>
              <a:bodyPr>
                <a:spAutoFit/>
              </a:bodyPr>
              <a:lstStyle/>
              <a:p>
                <a:r>
                  <a:rPr lang="en-GB"/>
                  <a:t>0.145</a:t>
                </a:r>
              </a:p>
            </p:txBody>
          </p:sp>
          <p:sp>
            <p:nvSpPr>
              <p:cNvPr id="7" name="Text Box 6">
                <a:extLst>
                  <a:ext uri="{FF2B5EF4-FFF2-40B4-BE49-F238E27FC236}">
                    <a16:creationId xmlns:a16="http://schemas.microsoft.com/office/drawing/2014/main" id="{F848118B-11A4-C465-2476-F30D80697AC4}"/>
                  </a:ext>
                </a:extLst>
              </p:cNvPr>
              <p:cNvSpPr txBox="1">
                <a:spLocks noChangeArrowheads="1"/>
              </p:cNvSpPr>
              <p:nvPr/>
            </p:nvSpPr>
            <p:spPr bwMode="auto">
              <a:xfrm>
                <a:off x="4746303" y="2952279"/>
                <a:ext cx="1117600" cy="369332"/>
              </a:xfrm>
              <a:prstGeom prst="rect">
                <a:avLst/>
              </a:prstGeom>
              <a:noFill/>
              <a:ln w="9525" algn="ctr">
                <a:noFill/>
                <a:miter lim="800000"/>
                <a:headEnd/>
                <a:tailEnd/>
              </a:ln>
              <a:effectLst/>
            </p:spPr>
            <p:txBody>
              <a:bodyPr>
                <a:spAutoFit/>
              </a:bodyPr>
              <a:lstStyle/>
              <a:p>
                <a:r>
                  <a:rPr lang="en-GB"/>
                  <a:t>0.118</a:t>
                </a:r>
              </a:p>
            </p:txBody>
          </p:sp>
          <p:sp>
            <p:nvSpPr>
              <p:cNvPr id="8" name="Text Box 7">
                <a:extLst>
                  <a:ext uri="{FF2B5EF4-FFF2-40B4-BE49-F238E27FC236}">
                    <a16:creationId xmlns:a16="http://schemas.microsoft.com/office/drawing/2014/main" id="{4B4FD0C9-98CB-D037-3192-372B151A5176}"/>
                  </a:ext>
                </a:extLst>
              </p:cNvPr>
              <p:cNvSpPr txBox="1">
                <a:spLocks noChangeArrowheads="1"/>
              </p:cNvSpPr>
              <p:nvPr/>
            </p:nvSpPr>
            <p:spPr bwMode="auto">
              <a:xfrm>
                <a:off x="4746303" y="3472979"/>
                <a:ext cx="1117600" cy="369332"/>
              </a:xfrm>
              <a:prstGeom prst="rect">
                <a:avLst/>
              </a:prstGeom>
              <a:noFill/>
              <a:ln w="9525" algn="ctr">
                <a:noFill/>
                <a:miter lim="800000"/>
                <a:headEnd/>
                <a:tailEnd/>
              </a:ln>
              <a:effectLst/>
            </p:spPr>
            <p:txBody>
              <a:bodyPr>
                <a:spAutoFit/>
              </a:bodyPr>
              <a:lstStyle/>
              <a:p>
                <a:r>
                  <a:rPr lang="en-GB"/>
                  <a:t>0.111</a:t>
                </a:r>
              </a:p>
            </p:txBody>
          </p:sp>
          <p:sp>
            <p:nvSpPr>
              <p:cNvPr id="9" name="Text Box 8">
                <a:extLst>
                  <a:ext uri="{FF2B5EF4-FFF2-40B4-BE49-F238E27FC236}">
                    <a16:creationId xmlns:a16="http://schemas.microsoft.com/office/drawing/2014/main" id="{00491096-C57D-9E41-BD99-DC1AE91FFF2B}"/>
                  </a:ext>
                </a:extLst>
              </p:cNvPr>
              <p:cNvSpPr txBox="1">
                <a:spLocks noChangeArrowheads="1"/>
              </p:cNvSpPr>
              <p:nvPr/>
            </p:nvSpPr>
            <p:spPr bwMode="auto">
              <a:xfrm>
                <a:off x="4746303" y="3985742"/>
                <a:ext cx="1117600" cy="369332"/>
              </a:xfrm>
              <a:prstGeom prst="rect">
                <a:avLst/>
              </a:prstGeom>
              <a:noFill/>
              <a:ln w="9525" algn="ctr">
                <a:noFill/>
                <a:miter lim="800000"/>
                <a:headEnd/>
                <a:tailEnd/>
              </a:ln>
              <a:effectLst/>
            </p:spPr>
            <p:txBody>
              <a:bodyPr>
                <a:spAutoFit/>
              </a:bodyPr>
              <a:lstStyle/>
              <a:p>
                <a:r>
                  <a:rPr lang="en-GB"/>
                  <a:t>0.098</a:t>
                </a:r>
              </a:p>
            </p:txBody>
          </p:sp>
          <p:sp>
            <p:nvSpPr>
              <p:cNvPr id="10" name="Text Box 9">
                <a:extLst>
                  <a:ext uri="{FF2B5EF4-FFF2-40B4-BE49-F238E27FC236}">
                    <a16:creationId xmlns:a16="http://schemas.microsoft.com/office/drawing/2014/main" id="{F9B0074A-1BCF-D6F5-92CB-3D125C8C0E80}"/>
                  </a:ext>
                </a:extLst>
              </p:cNvPr>
              <p:cNvSpPr txBox="1">
                <a:spLocks noChangeArrowheads="1"/>
              </p:cNvSpPr>
              <p:nvPr/>
            </p:nvSpPr>
            <p:spPr bwMode="auto">
              <a:xfrm>
                <a:off x="4746303" y="4508029"/>
                <a:ext cx="1117600" cy="369332"/>
              </a:xfrm>
              <a:prstGeom prst="rect">
                <a:avLst/>
              </a:prstGeom>
              <a:noFill/>
              <a:ln w="9525" algn="ctr">
                <a:noFill/>
                <a:miter lim="800000"/>
                <a:headEnd/>
                <a:tailEnd/>
              </a:ln>
              <a:effectLst/>
            </p:spPr>
            <p:txBody>
              <a:bodyPr>
                <a:spAutoFit/>
              </a:bodyPr>
              <a:lstStyle/>
              <a:p>
                <a:r>
                  <a:rPr lang="en-GB"/>
                  <a:t>0.088</a:t>
                </a:r>
              </a:p>
            </p:txBody>
          </p:sp>
          <p:sp>
            <p:nvSpPr>
              <p:cNvPr id="11" name="Text Box 10">
                <a:extLst>
                  <a:ext uri="{FF2B5EF4-FFF2-40B4-BE49-F238E27FC236}">
                    <a16:creationId xmlns:a16="http://schemas.microsoft.com/office/drawing/2014/main" id="{A1D6E015-054A-7E3B-9154-9970C2B8F849}"/>
                  </a:ext>
                </a:extLst>
              </p:cNvPr>
              <p:cNvSpPr txBox="1">
                <a:spLocks noChangeArrowheads="1"/>
              </p:cNvSpPr>
              <p:nvPr/>
            </p:nvSpPr>
            <p:spPr bwMode="auto">
              <a:xfrm>
                <a:off x="4746303" y="5031904"/>
                <a:ext cx="1117600" cy="369332"/>
              </a:xfrm>
              <a:prstGeom prst="rect">
                <a:avLst/>
              </a:prstGeom>
              <a:noFill/>
              <a:ln w="9525" algn="ctr">
                <a:noFill/>
                <a:miter lim="800000"/>
                <a:headEnd/>
                <a:tailEnd/>
              </a:ln>
              <a:effectLst/>
            </p:spPr>
            <p:txBody>
              <a:bodyPr>
                <a:spAutoFit/>
              </a:bodyPr>
              <a:lstStyle/>
              <a:p>
                <a:r>
                  <a:rPr lang="en-GB"/>
                  <a:t>0.079</a:t>
                </a:r>
              </a:p>
            </p:txBody>
          </p:sp>
          <p:sp>
            <p:nvSpPr>
              <p:cNvPr id="12" name="Text Box 11">
                <a:extLst>
                  <a:ext uri="{FF2B5EF4-FFF2-40B4-BE49-F238E27FC236}">
                    <a16:creationId xmlns:a16="http://schemas.microsoft.com/office/drawing/2014/main" id="{7AB5787E-89F3-E6A4-FE2F-A605AB0340E4}"/>
                  </a:ext>
                </a:extLst>
              </p:cNvPr>
              <p:cNvSpPr txBox="1">
                <a:spLocks noChangeArrowheads="1"/>
              </p:cNvSpPr>
              <p:nvPr/>
            </p:nvSpPr>
            <p:spPr bwMode="auto">
              <a:xfrm>
                <a:off x="4746303" y="5554192"/>
                <a:ext cx="1117600" cy="369332"/>
              </a:xfrm>
              <a:prstGeom prst="rect">
                <a:avLst/>
              </a:prstGeom>
              <a:noFill/>
              <a:ln w="9525" algn="ctr">
                <a:noFill/>
                <a:miter lim="800000"/>
                <a:headEnd/>
                <a:tailEnd/>
              </a:ln>
              <a:effectLst/>
            </p:spPr>
            <p:txBody>
              <a:bodyPr>
                <a:spAutoFit/>
              </a:bodyPr>
              <a:lstStyle/>
              <a:p>
                <a:r>
                  <a:rPr lang="en-GB"/>
                  <a:t>0.071</a:t>
                </a:r>
              </a:p>
            </p:txBody>
          </p:sp>
          <p:sp>
            <p:nvSpPr>
              <p:cNvPr id="13" name="Line 14">
                <a:extLst>
                  <a:ext uri="{FF2B5EF4-FFF2-40B4-BE49-F238E27FC236}">
                    <a16:creationId xmlns:a16="http://schemas.microsoft.com/office/drawing/2014/main" id="{109F0783-5C60-9B03-F23A-11194B9115F9}"/>
                  </a:ext>
                </a:extLst>
              </p:cNvPr>
              <p:cNvSpPr>
                <a:spLocks noChangeShapeType="1"/>
              </p:cNvSpPr>
              <p:nvPr/>
            </p:nvSpPr>
            <p:spPr bwMode="auto">
              <a:xfrm>
                <a:off x="3235003" y="777405"/>
                <a:ext cx="0" cy="5260975"/>
              </a:xfrm>
              <a:prstGeom prst="line">
                <a:avLst/>
              </a:prstGeom>
              <a:noFill/>
              <a:ln w="25400">
                <a:solidFill>
                  <a:srgbClr val="3333FF"/>
                </a:solidFill>
                <a:round/>
                <a:headEnd/>
                <a:tailEnd/>
              </a:ln>
              <a:effectLst/>
            </p:spPr>
            <p:txBody>
              <a:bodyPr>
                <a:spAutoFit/>
              </a:bodyPr>
              <a:lstStyle/>
              <a:p>
                <a:endParaRPr lang="en-GB"/>
              </a:p>
            </p:txBody>
          </p:sp>
          <p:sp>
            <p:nvSpPr>
              <p:cNvPr id="14" name="Line 15">
                <a:extLst>
                  <a:ext uri="{FF2B5EF4-FFF2-40B4-BE49-F238E27FC236}">
                    <a16:creationId xmlns:a16="http://schemas.microsoft.com/office/drawing/2014/main" id="{B4EA7166-B3EA-22E4-8267-F55DBA112D6E}"/>
                  </a:ext>
                </a:extLst>
              </p:cNvPr>
              <p:cNvSpPr>
                <a:spLocks noChangeShapeType="1"/>
              </p:cNvSpPr>
              <p:nvPr/>
            </p:nvSpPr>
            <p:spPr bwMode="auto">
              <a:xfrm>
                <a:off x="1853878" y="1895004"/>
                <a:ext cx="4057650" cy="0"/>
              </a:xfrm>
              <a:prstGeom prst="line">
                <a:avLst/>
              </a:prstGeom>
              <a:noFill/>
              <a:ln w="25400">
                <a:solidFill>
                  <a:srgbClr val="3333FF"/>
                </a:solidFill>
                <a:round/>
                <a:headEnd/>
                <a:tailEnd/>
              </a:ln>
              <a:effectLst/>
            </p:spPr>
            <p:txBody>
              <a:bodyPr>
                <a:spAutoFit/>
              </a:bodyPr>
              <a:lstStyle/>
              <a:p>
                <a:endParaRPr lang="en-GB"/>
              </a:p>
            </p:txBody>
          </p:sp>
          <p:sp>
            <p:nvSpPr>
              <p:cNvPr id="15" name="Line 16">
                <a:extLst>
                  <a:ext uri="{FF2B5EF4-FFF2-40B4-BE49-F238E27FC236}">
                    <a16:creationId xmlns:a16="http://schemas.microsoft.com/office/drawing/2014/main" id="{4E2869C9-D9D1-D096-DD40-C2E1C4F44959}"/>
                  </a:ext>
                </a:extLst>
              </p:cNvPr>
              <p:cNvSpPr>
                <a:spLocks noChangeShapeType="1"/>
              </p:cNvSpPr>
              <p:nvPr/>
            </p:nvSpPr>
            <p:spPr bwMode="auto">
              <a:xfrm>
                <a:off x="1860228" y="2412529"/>
                <a:ext cx="4057650" cy="0"/>
              </a:xfrm>
              <a:prstGeom prst="line">
                <a:avLst/>
              </a:prstGeom>
              <a:noFill/>
              <a:ln w="25400">
                <a:solidFill>
                  <a:srgbClr val="3333FF"/>
                </a:solidFill>
                <a:round/>
                <a:headEnd/>
                <a:tailEnd/>
              </a:ln>
              <a:effectLst/>
            </p:spPr>
            <p:txBody>
              <a:bodyPr>
                <a:spAutoFit/>
              </a:bodyPr>
              <a:lstStyle/>
              <a:p>
                <a:endParaRPr lang="en-GB"/>
              </a:p>
            </p:txBody>
          </p:sp>
          <p:sp>
            <p:nvSpPr>
              <p:cNvPr id="16" name="Line 17">
                <a:extLst>
                  <a:ext uri="{FF2B5EF4-FFF2-40B4-BE49-F238E27FC236}">
                    <a16:creationId xmlns:a16="http://schemas.microsoft.com/office/drawing/2014/main" id="{ADA38945-B864-FF93-3767-518E7F93DD59}"/>
                  </a:ext>
                </a:extLst>
              </p:cNvPr>
              <p:cNvSpPr>
                <a:spLocks noChangeShapeType="1"/>
              </p:cNvSpPr>
              <p:nvPr/>
            </p:nvSpPr>
            <p:spPr bwMode="auto">
              <a:xfrm>
                <a:off x="1850703" y="2931642"/>
                <a:ext cx="4044950" cy="0"/>
              </a:xfrm>
              <a:prstGeom prst="line">
                <a:avLst/>
              </a:prstGeom>
              <a:noFill/>
              <a:ln w="25400">
                <a:solidFill>
                  <a:srgbClr val="3333FF"/>
                </a:solidFill>
                <a:round/>
                <a:headEnd/>
                <a:tailEnd/>
              </a:ln>
              <a:effectLst/>
            </p:spPr>
            <p:txBody>
              <a:bodyPr>
                <a:spAutoFit/>
              </a:bodyPr>
              <a:lstStyle/>
              <a:p>
                <a:endParaRPr lang="en-GB"/>
              </a:p>
            </p:txBody>
          </p:sp>
          <p:sp>
            <p:nvSpPr>
              <p:cNvPr id="17" name="Line 18">
                <a:extLst>
                  <a:ext uri="{FF2B5EF4-FFF2-40B4-BE49-F238E27FC236}">
                    <a16:creationId xmlns:a16="http://schemas.microsoft.com/office/drawing/2014/main" id="{35C0D2DA-4A0D-362C-BE23-B5A63B447458}"/>
                  </a:ext>
                </a:extLst>
              </p:cNvPr>
              <p:cNvSpPr>
                <a:spLocks noChangeShapeType="1"/>
              </p:cNvSpPr>
              <p:nvPr/>
            </p:nvSpPr>
            <p:spPr bwMode="auto">
              <a:xfrm>
                <a:off x="1853878" y="3969867"/>
                <a:ext cx="4057650" cy="0"/>
              </a:xfrm>
              <a:prstGeom prst="line">
                <a:avLst/>
              </a:prstGeom>
              <a:noFill/>
              <a:ln w="25400">
                <a:solidFill>
                  <a:srgbClr val="3333FF"/>
                </a:solidFill>
                <a:round/>
                <a:headEnd/>
                <a:tailEnd/>
              </a:ln>
              <a:effectLst/>
            </p:spPr>
            <p:txBody>
              <a:bodyPr>
                <a:spAutoFit/>
              </a:bodyPr>
              <a:lstStyle/>
              <a:p>
                <a:endParaRPr lang="en-GB"/>
              </a:p>
            </p:txBody>
          </p:sp>
          <p:sp>
            <p:nvSpPr>
              <p:cNvPr id="18" name="Line 19">
                <a:extLst>
                  <a:ext uri="{FF2B5EF4-FFF2-40B4-BE49-F238E27FC236}">
                    <a16:creationId xmlns:a16="http://schemas.microsoft.com/office/drawing/2014/main" id="{17A4F778-6FF7-69A6-D68B-49FAC2472A0A}"/>
                  </a:ext>
                </a:extLst>
              </p:cNvPr>
              <p:cNvSpPr>
                <a:spLocks noChangeShapeType="1"/>
              </p:cNvSpPr>
              <p:nvPr/>
            </p:nvSpPr>
            <p:spPr bwMode="auto">
              <a:xfrm>
                <a:off x="1853879" y="4487392"/>
                <a:ext cx="4060825" cy="0"/>
              </a:xfrm>
              <a:prstGeom prst="line">
                <a:avLst/>
              </a:prstGeom>
              <a:noFill/>
              <a:ln w="25400">
                <a:solidFill>
                  <a:srgbClr val="3333FF"/>
                </a:solidFill>
                <a:round/>
                <a:headEnd/>
                <a:tailEnd/>
              </a:ln>
              <a:effectLst/>
            </p:spPr>
            <p:txBody>
              <a:bodyPr>
                <a:spAutoFit/>
              </a:bodyPr>
              <a:lstStyle/>
              <a:p>
                <a:endParaRPr lang="en-GB"/>
              </a:p>
            </p:txBody>
          </p:sp>
          <p:sp>
            <p:nvSpPr>
              <p:cNvPr id="19" name="Line 20">
                <a:extLst>
                  <a:ext uri="{FF2B5EF4-FFF2-40B4-BE49-F238E27FC236}">
                    <a16:creationId xmlns:a16="http://schemas.microsoft.com/office/drawing/2014/main" id="{7CA14E52-9E94-774E-E62B-5BC0A18335B7}"/>
                  </a:ext>
                </a:extLst>
              </p:cNvPr>
              <p:cNvSpPr>
                <a:spLocks noChangeShapeType="1"/>
              </p:cNvSpPr>
              <p:nvPr/>
            </p:nvSpPr>
            <p:spPr bwMode="auto">
              <a:xfrm>
                <a:off x="1853878" y="5006504"/>
                <a:ext cx="4070350" cy="0"/>
              </a:xfrm>
              <a:prstGeom prst="line">
                <a:avLst/>
              </a:prstGeom>
              <a:noFill/>
              <a:ln w="25400">
                <a:solidFill>
                  <a:srgbClr val="3333FF"/>
                </a:solidFill>
                <a:round/>
                <a:headEnd/>
                <a:tailEnd/>
              </a:ln>
              <a:effectLst/>
            </p:spPr>
            <p:txBody>
              <a:bodyPr>
                <a:spAutoFit/>
              </a:bodyPr>
              <a:lstStyle/>
              <a:p>
                <a:endParaRPr lang="en-GB"/>
              </a:p>
            </p:txBody>
          </p:sp>
          <p:sp>
            <p:nvSpPr>
              <p:cNvPr id="20" name="Line 21">
                <a:extLst>
                  <a:ext uri="{FF2B5EF4-FFF2-40B4-BE49-F238E27FC236}">
                    <a16:creationId xmlns:a16="http://schemas.microsoft.com/office/drawing/2014/main" id="{FAEB96C6-C6C8-B6FF-C13E-005025A8B149}"/>
                  </a:ext>
                </a:extLst>
              </p:cNvPr>
              <p:cNvSpPr>
                <a:spLocks noChangeShapeType="1"/>
              </p:cNvSpPr>
              <p:nvPr/>
            </p:nvSpPr>
            <p:spPr bwMode="auto">
              <a:xfrm>
                <a:off x="1853878" y="5525617"/>
                <a:ext cx="4070350" cy="0"/>
              </a:xfrm>
              <a:prstGeom prst="line">
                <a:avLst/>
              </a:prstGeom>
              <a:noFill/>
              <a:ln w="25400">
                <a:solidFill>
                  <a:srgbClr val="3333FF"/>
                </a:solidFill>
                <a:round/>
                <a:headEnd/>
                <a:tailEnd/>
              </a:ln>
              <a:effectLst/>
            </p:spPr>
            <p:txBody>
              <a:bodyPr>
                <a:spAutoFit/>
              </a:bodyPr>
              <a:lstStyle/>
              <a:p>
                <a:endParaRPr lang="en-GB"/>
              </a:p>
            </p:txBody>
          </p:sp>
          <p:sp>
            <p:nvSpPr>
              <p:cNvPr id="21" name="Line 22">
                <a:extLst>
                  <a:ext uri="{FF2B5EF4-FFF2-40B4-BE49-F238E27FC236}">
                    <a16:creationId xmlns:a16="http://schemas.microsoft.com/office/drawing/2014/main" id="{A7601322-E293-D8DB-9911-16927FCABBC5}"/>
                  </a:ext>
                </a:extLst>
              </p:cNvPr>
              <p:cNvSpPr>
                <a:spLocks noChangeShapeType="1"/>
              </p:cNvSpPr>
              <p:nvPr/>
            </p:nvSpPr>
            <p:spPr bwMode="auto">
              <a:xfrm>
                <a:off x="4558978" y="777404"/>
                <a:ext cx="0" cy="5270500"/>
              </a:xfrm>
              <a:prstGeom prst="line">
                <a:avLst/>
              </a:prstGeom>
              <a:noFill/>
              <a:ln w="25400">
                <a:solidFill>
                  <a:srgbClr val="3333FF"/>
                </a:solidFill>
                <a:round/>
                <a:headEnd/>
                <a:tailEnd/>
              </a:ln>
              <a:effectLst/>
            </p:spPr>
            <p:txBody>
              <a:bodyPr>
                <a:spAutoFit/>
              </a:bodyPr>
              <a:lstStyle/>
              <a:p>
                <a:endParaRPr lang="en-GB"/>
              </a:p>
            </p:txBody>
          </p:sp>
          <p:sp>
            <p:nvSpPr>
              <p:cNvPr id="22" name="Text Box 23">
                <a:extLst>
                  <a:ext uri="{FF2B5EF4-FFF2-40B4-BE49-F238E27FC236}">
                    <a16:creationId xmlns:a16="http://schemas.microsoft.com/office/drawing/2014/main" id="{4855C840-3B2D-2C15-0561-316FB5637226}"/>
                  </a:ext>
                </a:extLst>
              </p:cNvPr>
              <p:cNvSpPr txBox="1">
                <a:spLocks noChangeArrowheads="1"/>
              </p:cNvSpPr>
              <p:nvPr/>
            </p:nvSpPr>
            <p:spPr bwMode="auto">
              <a:xfrm>
                <a:off x="1932656" y="1190432"/>
                <a:ext cx="1524000" cy="369332"/>
              </a:xfrm>
              <a:prstGeom prst="rect">
                <a:avLst/>
              </a:prstGeom>
              <a:noFill/>
              <a:ln w="9525" algn="ctr">
                <a:noFill/>
                <a:miter lim="800000"/>
                <a:headEnd/>
                <a:tailEnd/>
              </a:ln>
              <a:effectLst/>
            </p:spPr>
            <p:txBody>
              <a:bodyPr>
                <a:spAutoFit/>
              </a:bodyPr>
              <a:lstStyle/>
              <a:p>
                <a:r>
                  <a:rPr lang="en-GB" b="1"/>
                  <a:t>Element</a:t>
                </a:r>
              </a:p>
            </p:txBody>
          </p:sp>
          <p:sp>
            <p:nvSpPr>
              <p:cNvPr id="23" name="Line 25">
                <a:extLst>
                  <a:ext uri="{FF2B5EF4-FFF2-40B4-BE49-F238E27FC236}">
                    <a16:creationId xmlns:a16="http://schemas.microsoft.com/office/drawing/2014/main" id="{9572019A-9EF9-B3E0-EC22-AC5D0B66D868}"/>
                  </a:ext>
                </a:extLst>
              </p:cNvPr>
              <p:cNvSpPr>
                <a:spLocks noChangeShapeType="1"/>
              </p:cNvSpPr>
              <p:nvPr/>
            </p:nvSpPr>
            <p:spPr bwMode="auto">
              <a:xfrm>
                <a:off x="1853878" y="3450754"/>
                <a:ext cx="4044950" cy="0"/>
              </a:xfrm>
              <a:prstGeom prst="line">
                <a:avLst/>
              </a:prstGeom>
              <a:noFill/>
              <a:ln w="25400">
                <a:solidFill>
                  <a:srgbClr val="3333FF"/>
                </a:solidFill>
                <a:round/>
                <a:headEnd/>
                <a:tailEnd/>
              </a:ln>
              <a:effectLst/>
            </p:spPr>
            <p:txBody>
              <a:bodyPr>
                <a:spAutoFit/>
              </a:bodyPr>
              <a:lstStyle/>
              <a:p>
                <a:endParaRPr lang="en-GB"/>
              </a:p>
            </p:txBody>
          </p:sp>
          <p:sp>
            <p:nvSpPr>
              <p:cNvPr id="24" name="Text Box 26">
                <a:extLst>
                  <a:ext uri="{FF2B5EF4-FFF2-40B4-BE49-F238E27FC236}">
                    <a16:creationId xmlns:a16="http://schemas.microsoft.com/office/drawing/2014/main" id="{8ACE3DBE-4579-0103-43E3-D61F8C649E73}"/>
                  </a:ext>
                </a:extLst>
              </p:cNvPr>
              <p:cNvSpPr txBox="1">
                <a:spLocks noChangeArrowheads="1"/>
              </p:cNvSpPr>
              <p:nvPr/>
            </p:nvSpPr>
            <p:spPr bwMode="auto">
              <a:xfrm>
                <a:off x="3206429" y="1171755"/>
                <a:ext cx="1320800" cy="590931"/>
              </a:xfrm>
              <a:prstGeom prst="rect">
                <a:avLst/>
              </a:prstGeom>
              <a:noFill/>
              <a:ln w="9525" algn="ctr">
                <a:noFill/>
                <a:miter lim="800000"/>
                <a:headEnd/>
                <a:tailEnd/>
              </a:ln>
              <a:effectLst/>
            </p:spPr>
            <p:txBody>
              <a:bodyPr>
                <a:spAutoFit/>
              </a:bodyPr>
              <a:lstStyle/>
              <a:p>
                <a:pPr algn="ctr">
                  <a:lnSpc>
                    <a:spcPct val="90000"/>
                  </a:lnSpc>
                </a:pPr>
                <a:r>
                  <a:rPr lang="en-GB" b="1"/>
                  <a:t>Proton number</a:t>
                </a:r>
              </a:p>
            </p:txBody>
          </p:sp>
          <p:sp>
            <p:nvSpPr>
              <p:cNvPr id="25" name="Text Box 27">
                <a:extLst>
                  <a:ext uri="{FF2B5EF4-FFF2-40B4-BE49-F238E27FC236}">
                    <a16:creationId xmlns:a16="http://schemas.microsoft.com/office/drawing/2014/main" id="{460823C4-B797-7910-075F-C65440E6E122}"/>
                  </a:ext>
                </a:extLst>
              </p:cNvPr>
              <p:cNvSpPr txBox="1">
                <a:spLocks noChangeArrowheads="1"/>
              </p:cNvSpPr>
              <p:nvPr/>
            </p:nvSpPr>
            <p:spPr bwMode="auto">
              <a:xfrm>
                <a:off x="3617590" y="1914054"/>
                <a:ext cx="418704" cy="369332"/>
              </a:xfrm>
              <a:prstGeom prst="rect">
                <a:avLst/>
              </a:prstGeom>
              <a:noFill/>
              <a:ln w="9525" algn="ctr">
                <a:noFill/>
                <a:miter lim="800000"/>
                <a:headEnd/>
                <a:tailEnd/>
              </a:ln>
              <a:effectLst/>
            </p:spPr>
            <p:txBody>
              <a:bodyPr wrap="none">
                <a:spAutoFit/>
              </a:bodyPr>
              <a:lstStyle/>
              <a:p>
                <a:r>
                  <a:rPr lang="en-GB"/>
                  <a:t>11</a:t>
                </a:r>
              </a:p>
            </p:txBody>
          </p:sp>
          <p:sp>
            <p:nvSpPr>
              <p:cNvPr id="26" name="Text Box 28">
                <a:extLst>
                  <a:ext uri="{FF2B5EF4-FFF2-40B4-BE49-F238E27FC236}">
                    <a16:creationId xmlns:a16="http://schemas.microsoft.com/office/drawing/2014/main" id="{42892CB1-EFCC-66CE-90EB-44F714388BDA}"/>
                  </a:ext>
                </a:extLst>
              </p:cNvPr>
              <p:cNvSpPr txBox="1">
                <a:spLocks noChangeArrowheads="1"/>
              </p:cNvSpPr>
              <p:nvPr/>
            </p:nvSpPr>
            <p:spPr bwMode="auto">
              <a:xfrm>
                <a:off x="3617590" y="2415704"/>
                <a:ext cx="418704" cy="369332"/>
              </a:xfrm>
              <a:prstGeom prst="rect">
                <a:avLst/>
              </a:prstGeom>
              <a:noFill/>
              <a:ln w="9525" algn="ctr">
                <a:noFill/>
                <a:miter lim="800000"/>
                <a:headEnd/>
                <a:tailEnd/>
              </a:ln>
              <a:effectLst/>
            </p:spPr>
            <p:txBody>
              <a:bodyPr wrap="none">
                <a:spAutoFit/>
              </a:bodyPr>
              <a:lstStyle/>
              <a:p>
                <a:r>
                  <a:rPr lang="en-GB"/>
                  <a:t>12</a:t>
                </a:r>
              </a:p>
            </p:txBody>
          </p:sp>
          <p:sp>
            <p:nvSpPr>
              <p:cNvPr id="27" name="Text Box 29">
                <a:extLst>
                  <a:ext uri="{FF2B5EF4-FFF2-40B4-BE49-F238E27FC236}">
                    <a16:creationId xmlns:a16="http://schemas.microsoft.com/office/drawing/2014/main" id="{8FC574EC-995E-DEF1-4D2A-953E57317B43}"/>
                  </a:ext>
                </a:extLst>
              </p:cNvPr>
              <p:cNvSpPr txBox="1">
                <a:spLocks noChangeArrowheads="1"/>
              </p:cNvSpPr>
              <p:nvPr/>
            </p:nvSpPr>
            <p:spPr bwMode="auto">
              <a:xfrm>
                <a:off x="3617590" y="2952279"/>
                <a:ext cx="418704" cy="369332"/>
              </a:xfrm>
              <a:prstGeom prst="rect">
                <a:avLst/>
              </a:prstGeom>
              <a:noFill/>
              <a:ln w="9525" algn="ctr">
                <a:noFill/>
                <a:miter lim="800000"/>
                <a:headEnd/>
                <a:tailEnd/>
              </a:ln>
              <a:effectLst/>
            </p:spPr>
            <p:txBody>
              <a:bodyPr wrap="none">
                <a:spAutoFit/>
              </a:bodyPr>
              <a:lstStyle/>
              <a:p>
                <a:r>
                  <a:rPr lang="en-GB"/>
                  <a:t>13</a:t>
                </a:r>
              </a:p>
            </p:txBody>
          </p:sp>
          <p:sp>
            <p:nvSpPr>
              <p:cNvPr id="28" name="Text Box 30">
                <a:extLst>
                  <a:ext uri="{FF2B5EF4-FFF2-40B4-BE49-F238E27FC236}">
                    <a16:creationId xmlns:a16="http://schemas.microsoft.com/office/drawing/2014/main" id="{F1887276-1869-C09A-7C91-D7FAE1A5DD99}"/>
                  </a:ext>
                </a:extLst>
              </p:cNvPr>
              <p:cNvSpPr txBox="1">
                <a:spLocks noChangeArrowheads="1"/>
              </p:cNvSpPr>
              <p:nvPr/>
            </p:nvSpPr>
            <p:spPr bwMode="auto">
              <a:xfrm>
                <a:off x="3617590" y="3472979"/>
                <a:ext cx="418704" cy="369332"/>
              </a:xfrm>
              <a:prstGeom prst="rect">
                <a:avLst/>
              </a:prstGeom>
              <a:noFill/>
              <a:ln w="9525" algn="ctr">
                <a:noFill/>
                <a:miter lim="800000"/>
                <a:headEnd/>
                <a:tailEnd/>
              </a:ln>
              <a:effectLst/>
            </p:spPr>
            <p:txBody>
              <a:bodyPr wrap="none">
                <a:spAutoFit/>
              </a:bodyPr>
              <a:lstStyle/>
              <a:p>
                <a:r>
                  <a:rPr lang="en-GB"/>
                  <a:t>14</a:t>
                </a:r>
              </a:p>
            </p:txBody>
          </p:sp>
          <p:sp>
            <p:nvSpPr>
              <p:cNvPr id="29" name="Text Box 31">
                <a:extLst>
                  <a:ext uri="{FF2B5EF4-FFF2-40B4-BE49-F238E27FC236}">
                    <a16:creationId xmlns:a16="http://schemas.microsoft.com/office/drawing/2014/main" id="{5711B94C-7A33-20CB-E117-4CC48CE371B2}"/>
                  </a:ext>
                </a:extLst>
              </p:cNvPr>
              <p:cNvSpPr txBox="1">
                <a:spLocks noChangeArrowheads="1"/>
              </p:cNvSpPr>
              <p:nvPr/>
            </p:nvSpPr>
            <p:spPr bwMode="auto">
              <a:xfrm>
                <a:off x="3617590" y="3985742"/>
                <a:ext cx="418704" cy="369332"/>
              </a:xfrm>
              <a:prstGeom prst="rect">
                <a:avLst/>
              </a:prstGeom>
              <a:noFill/>
              <a:ln w="9525" algn="ctr">
                <a:noFill/>
                <a:miter lim="800000"/>
                <a:headEnd/>
                <a:tailEnd/>
              </a:ln>
              <a:effectLst/>
            </p:spPr>
            <p:txBody>
              <a:bodyPr wrap="none">
                <a:spAutoFit/>
              </a:bodyPr>
              <a:lstStyle/>
              <a:p>
                <a:r>
                  <a:rPr lang="en-GB"/>
                  <a:t>15</a:t>
                </a:r>
              </a:p>
            </p:txBody>
          </p:sp>
          <p:sp>
            <p:nvSpPr>
              <p:cNvPr id="30" name="Text Box 32">
                <a:extLst>
                  <a:ext uri="{FF2B5EF4-FFF2-40B4-BE49-F238E27FC236}">
                    <a16:creationId xmlns:a16="http://schemas.microsoft.com/office/drawing/2014/main" id="{A83FFFD9-5FEC-1341-86CF-05A55B7A6FA1}"/>
                  </a:ext>
                </a:extLst>
              </p:cNvPr>
              <p:cNvSpPr txBox="1">
                <a:spLocks noChangeArrowheads="1"/>
              </p:cNvSpPr>
              <p:nvPr/>
            </p:nvSpPr>
            <p:spPr bwMode="auto">
              <a:xfrm>
                <a:off x="3617590" y="4508029"/>
                <a:ext cx="418704" cy="369332"/>
              </a:xfrm>
              <a:prstGeom prst="rect">
                <a:avLst/>
              </a:prstGeom>
              <a:noFill/>
              <a:ln w="9525" algn="ctr">
                <a:noFill/>
                <a:miter lim="800000"/>
                <a:headEnd/>
                <a:tailEnd/>
              </a:ln>
              <a:effectLst/>
            </p:spPr>
            <p:txBody>
              <a:bodyPr wrap="none">
                <a:spAutoFit/>
              </a:bodyPr>
              <a:lstStyle/>
              <a:p>
                <a:r>
                  <a:rPr lang="en-GB"/>
                  <a:t>16</a:t>
                </a:r>
              </a:p>
            </p:txBody>
          </p:sp>
          <p:sp>
            <p:nvSpPr>
              <p:cNvPr id="31" name="Text Box 33">
                <a:extLst>
                  <a:ext uri="{FF2B5EF4-FFF2-40B4-BE49-F238E27FC236}">
                    <a16:creationId xmlns:a16="http://schemas.microsoft.com/office/drawing/2014/main" id="{F3CB7584-3B4E-79F0-B9AE-F8C1ED9BAF92}"/>
                  </a:ext>
                </a:extLst>
              </p:cNvPr>
              <p:cNvSpPr txBox="1">
                <a:spLocks noChangeArrowheads="1"/>
              </p:cNvSpPr>
              <p:nvPr/>
            </p:nvSpPr>
            <p:spPr bwMode="auto">
              <a:xfrm>
                <a:off x="3617590" y="5031904"/>
                <a:ext cx="418704" cy="369332"/>
              </a:xfrm>
              <a:prstGeom prst="rect">
                <a:avLst/>
              </a:prstGeom>
              <a:noFill/>
              <a:ln w="9525" algn="ctr">
                <a:noFill/>
                <a:miter lim="800000"/>
                <a:headEnd/>
                <a:tailEnd/>
              </a:ln>
              <a:effectLst/>
            </p:spPr>
            <p:txBody>
              <a:bodyPr wrap="none">
                <a:spAutoFit/>
              </a:bodyPr>
              <a:lstStyle/>
              <a:p>
                <a:r>
                  <a:rPr lang="en-GB"/>
                  <a:t>17</a:t>
                </a:r>
              </a:p>
            </p:txBody>
          </p:sp>
          <p:sp>
            <p:nvSpPr>
              <p:cNvPr id="32" name="Text Box 34">
                <a:extLst>
                  <a:ext uri="{FF2B5EF4-FFF2-40B4-BE49-F238E27FC236}">
                    <a16:creationId xmlns:a16="http://schemas.microsoft.com/office/drawing/2014/main" id="{A8AC3CF7-BCCE-1409-AB36-F10C38DAEB16}"/>
                  </a:ext>
                </a:extLst>
              </p:cNvPr>
              <p:cNvSpPr txBox="1">
                <a:spLocks noChangeArrowheads="1"/>
              </p:cNvSpPr>
              <p:nvPr/>
            </p:nvSpPr>
            <p:spPr bwMode="auto">
              <a:xfrm>
                <a:off x="3617590" y="5554192"/>
                <a:ext cx="418704" cy="369332"/>
              </a:xfrm>
              <a:prstGeom prst="rect">
                <a:avLst/>
              </a:prstGeom>
              <a:noFill/>
              <a:ln w="9525" algn="ctr">
                <a:noFill/>
                <a:miter lim="800000"/>
                <a:headEnd/>
                <a:tailEnd/>
              </a:ln>
              <a:effectLst/>
            </p:spPr>
            <p:txBody>
              <a:bodyPr wrap="none">
                <a:spAutoFit/>
              </a:bodyPr>
              <a:lstStyle/>
              <a:p>
                <a:r>
                  <a:rPr lang="en-GB"/>
                  <a:t>18</a:t>
                </a:r>
              </a:p>
            </p:txBody>
          </p:sp>
          <p:sp>
            <p:nvSpPr>
              <p:cNvPr id="33" name="Text Box 35">
                <a:extLst>
                  <a:ext uri="{FF2B5EF4-FFF2-40B4-BE49-F238E27FC236}">
                    <a16:creationId xmlns:a16="http://schemas.microsoft.com/office/drawing/2014/main" id="{511600E7-6772-EC62-B1BB-4617DD349E00}"/>
                  </a:ext>
                </a:extLst>
              </p:cNvPr>
              <p:cNvSpPr txBox="1">
                <a:spLocks noChangeArrowheads="1"/>
              </p:cNvSpPr>
              <p:nvPr/>
            </p:nvSpPr>
            <p:spPr bwMode="auto">
              <a:xfrm>
                <a:off x="2253928" y="1914054"/>
                <a:ext cx="444352" cy="369332"/>
              </a:xfrm>
              <a:prstGeom prst="rect">
                <a:avLst/>
              </a:prstGeom>
              <a:noFill/>
              <a:ln w="9525" algn="ctr">
                <a:noFill/>
                <a:miter lim="800000"/>
                <a:headEnd/>
                <a:tailEnd/>
              </a:ln>
              <a:effectLst/>
            </p:spPr>
            <p:txBody>
              <a:bodyPr wrap="none">
                <a:spAutoFit/>
              </a:bodyPr>
              <a:lstStyle/>
              <a:p>
                <a:r>
                  <a:rPr lang="en-GB"/>
                  <a:t>Na</a:t>
                </a:r>
              </a:p>
            </p:txBody>
          </p:sp>
          <p:sp>
            <p:nvSpPr>
              <p:cNvPr id="34" name="Text Box 36">
                <a:extLst>
                  <a:ext uri="{FF2B5EF4-FFF2-40B4-BE49-F238E27FC236}">
                    <a16:creationId xmlns:a16="http://schemas.microsoft.com/office/drawing/2014/main" id="{7669C49A-1265-633D-2330-76BD3F894A16}"/>
                  </a:ext>
                </a:extLst>
              </p:cNvPr>
              <p:cNvSpPr txBox="1">
                <a:spLocks noChangeArrowheads="1"/>
              </p:cNvSpPr>
              <p:nvPr/>
            </p:nvSpPr>
            <p:spPr bwMode="auto">
              <a:xfrm>
                <a:off x="2238053" y="2417292"/>
                <a:ext cx="490840" cy="369332"/>
              </a:xfrm>
              <a:prstGeom prst="rect">
                <a:avLst/>
              </a:prstGeom>
              <a:noFill/>
              <a:ln w="9525" algn="ctr">
                <a:noFill/>
                <a:miter lim="800000"/>
                <a:headEnd/>
                <a:tailEnd/>
              </a:ln>
              <a:effectLst/>
            </p:spPr>
            <p:txBody>
              <a:bodyPr wrap="none">
                <a:spAutoFit/>
              </a:bodyPr>
              <a:lstStyle/>
              <a:p>
                <a:r>
                  <a:rPr lang="en-GB"/>
                  <a:t>Mg</a:t>
                </a:r>
              </a:p>
            </p:txBody>
          </p:sp>
          <p:sp>
            <p:nvSpPr>
              <p:cNvPr id="35" name="Text Box 37">
                <a:extLst>
                  <a:ext uri="{FF2B5EF4-FFF2-40B4-BE49-F238E27FC236}">
                    <a16:creationId xmlns:a16="http://schemas.microsoft.com/office/drawing/2014/main" id="{16054FAB-73ED-491B-0EA9-30E7EF3ED570}"/>
                  </a:ext>
                </a:extLst>
              </p:cNvPr>
              <p:cNvSpPr txBox="1">
                <a:spLocks noChangeArrowheads="1"/>
              </p:cNvSpPr>
              <p:nvPr/>
            </p:nvSpPr>
            <p:spPr bwMode="auto">
              <a:xfrm>
                <a:off x="2314253" y="2953867"/>
                <a:ext cx="370614" cy="369332"/>
              </a:xfrm>
              <a:prstGeom prst="rect">
                <a:avLst/>
              </a:prstGeom>
              <a:noFill/>
              <a:ln w="9525" algn="ctr">
                <a:noFill/>
                <a:miter lim="800000"/>
                <a:headEnd/>
                <a:tailEnd/>
              </a:ln>
              <a:effectLst/>
            </p:spPr>
            <p:txBody>
              <a:bodyPr wrap="none">
                <a:spAutoFit/>
              </a:bodyPr>
              <a:lstStyle/>
              <a:p>
                <a:r>
                  <a:rPr lang="en-GB"/>
                  <a:t>Al</a:t>
                </a:r>
              </a:p>
            </p:txBody>
          </p:sp>
          <p:sp>
            <p:nvSpPr>
              <p:cNvPr id="36" name="Text Box 38">
                <a:extLst>
                  <a:ext uri="{FF2B5EF4-FFF2-40B4-BE49-F238E27FC236}">
                    <a16:creationId xmlns:a16="http://schemas.microsoft.com/office/drawing/2014/main" id="{ED7C557E-3DDE-2069-DE15-FCF455923573}"/>
                  </a:ext>
                </a:extLst>
              </p:cNvPr>
              <p:cNvSpPr txBox="1">
                <a:spLocks noChangeArrowheads="1"/>
              </p:cNvSpPr>
              <p:nvPr/>
            </p:nvSpPr>
            <p:spPr bwMode="auto">
              <a:xfrm>
                <a:off x="2314253" y="3472979"/>
                <a:ext cx="343364" cy="369332"/>
              </a:xfrm>
              <a:prstGeom prst="rect">
                <a:avLst/>
              </a:prstGeom>
              <a:noFill/>
              <a:ln w="9525" algn="ctr">
                <a:noFill/>
                <a:miter lim="800000"/>
                <a:headEnd/>
                <a:tailEnd/>
              </a:ln>
              <a:effectLst/>
            </p:spPr>
            <p:txBody>
              <a:bodyPr wrap="none">
                <a:spAutoFit/>
              </a:bodyPr>
              <a:lstStyle/>
              <a:p>
                <a:r>
                  <a:rPr lang="en-GB"/>
                  <a:t>Si</a:t>
                </a:r>
              </a:p>
            </p:txBody>
          </p:sp>
          <p:sp>
            <p:nvSpPr>
              <p:cNvPr id="37" name="Text Box 39">
                <a:extLst>
                  <a:ext uri="{FF2B5EF4-FFF2-40B4-BE49-F238E27FC236}">
                    <a16:creationId xmlns:a16="http://schemas.microsoft.com/office/drawing/2014/main" id="{9010B7FC-AD74-CD31-2E20-92B19BCC4E94}"/>
                  </a:ext>
                </a:extLst>
              </p:cNvPr>
              <p:cNvSpPr txBox="1">
                <a:spLocks noChangeArrowheads="1"/>
              </p:cNvSpPr>
              <p:nvPr/>
            </p:nvSpPr>
            <p:spPr bwMode="auto">
              <a:xfrm>
                <a:off x="2347590" y="3993679"/>
                <a:ext cx="303288" cy="369332"/>
              </a:xfrm>
              <a:prstGeom prst="rect">
                <a:avLst/>
              </a:prstGeom>
              <a:noFill/>
              <a:ln w="9525" algn="ctr">
                <a:noFill/>
                <a:miter lim="800000"/>
                <a:headEnd/>
                <a:tailEnd/>
              </a:ln>
              <a:effectLst/>
            </p:spPr>
            <p:txBody>
              <a:bodyPr wrap="none">
                <a:spAutoFit/>
              </a:bodyPr>
              <a:lstStyle/>
              <a:p>
                <a:r>
                  <a:rPr lang="en-GB"/>
                  <a:t>P</a:t>
                </a:r>
              </a:p>
            </p:txBody>
          </p:sp>
          <p:sp>
            <p:nvSpPr>
              <p:cNvPr id="38" name="Text Box 40">
                <a:extLst>
                  <a:ext uri="{FF2B5EF4-FFF2-40B4-BE49-F238E27FC236}">
                    <a16:creationId xmlns:a16="http://schemas.microsoft.com/office/drawing/2014/main" id="{3A7F2E4F-648C-DFAA-7CB2-1E331E8DA4A1}"/>
                  </a:ext>
                </a:extLst>
              </p:cNvPr>
              <p:cNvSpPr txBox="1">
                <a:spLocks noChangeArrowheads="1"/>
              </p:cNvSpPr>
              <p:nvPr/>
            </p:nvSpPr>
            <p:spPr bwMode="auto">
              <a:xfrm>
                <a:off x="2347590" y="4514379"/>
                <a:ext cx="290464" cy="369332"/>
              </a:xfrm>
              <a:prstGeom prst="rect">
                <a:avLst/>
              </a:prstGeom>
              <a:noFill/>
              <a:ln w="9525" algn="ctr">
                <a:noFill/>
                <a:miter lim="800000"/>
                <a:headEnd/>
                <a:tailEnd/>
              </a:ln>
              <a:effectLst/>
            </p:spPr>
            <p:txBody>
              <a:bodyPr wrap="none">
                <a:spAutoFit/>
              </a:bodyPr>
              <a:lstStyle/>
              <a:p>
                <a:r>
                  <a:rPr lang="en-GB"/>
                  <a:t>S</a:t>
                </a:r>
              </a:p>
            </p:txBody>
          </p:sp>
          <p:sp>
            <p:nvSpPr>
              <p:cNvPr id="39" name="Text Box 41">
                <a:extLst>
                  <a:ext uri="{FF2B5EF4-FFF2-40B4-BE49-F238E27FC236}">
                    <a16:creationId xmlns:a16="http://schemas.microsoft.com/office/drawing/2014/main" id="{1FFB7F07-2E47-AA55-6D66-15E71AB9B307}"/>
                  </a:ext>
                </a:extLst>
              </p:cNvPr>
              <p:cNvSpPr txBox="1">
                <a:spLocks noChangeArrowheads="1"/>
              </p:cNvSpPr>
              <p:nvPr/>
            </p:nvSpPr>
            <p:spPr bwMode="auto">
              <a:xfrm>
                <a:off x="2304728" y="5035079"/>
                <a:ext cx="360996" cy="369332"/>
              </a:xfrm>
              <a:prstGeom prst="rect">
                <a:avLst/>
              </a:prstGeom>
              <a:noFill/>
              <a:ln w="9525" algn="ctr">
                <a:noFill/>
                <a:miter lim="800000"/>
                <a:headEnd/>
                <a:tailEnd/>
              </a:ln>
              <a:effectLst/>
            </p:spPr>
            <p:txBody>
              <a:bodyPr wrap="none">
                <a:spAutoFit/>
              </a:bodyPr>
              <a:lstStyle/>
              <a:p>
                <a:r>
                  <a:rPr lang="en-GB"/>
                  <a:t>Cl</a:t>
                </a:r>
              </a:p>
            </p:txBody>
          </p:sp>
          <p:sp>
            <p:nvSpPr>
              <p:cNvPr id="40" name="Text Box 42">
                <a:extLst>
                  <a:ext uri="{FF2B5EF4-FFF2-40B4-BE49-F238E27FC236}">
                    <a16:creationId xmlns:a16="http://schemas.microsoft.com/office/drawing/2014/main" id="{85A472F3-3873-8A07-C604-FE6EE6B9473A}"/>
                  </a:ext>
                </a:extLst>
              </p:cNvPr>
              <p:cNvSpPr txBox="1">
                <a:spLocks noChangeArrowheads="1"/>
              </p:cNvSpPr>
              <p:nvPr/>
            </p:nvSpPr>
            <p:spPr bwMode="auto">
              <a:xfrm>
                <a:off x="2296790" y="5555779"/>
                <a:ext cx="397866" cy="369332"/>
              </a:xfrm>
              <a:prstGeom prst="rect">
                <a:avLst/>
              </a:prstGeom>
              <a:noFill/>
              <a:ln w="9525" algn="ctr">
                <a:noFill/>
                <a:miter lim="800000"/>
                <a:headEnd/>
                <a:tailEnd/>
              </a:ln>
              <a:effectLst/>
            </p:spPr>
            <p:txBody>
              <a:bodyPr wrap="none">
                <a:spAutoFit/>
              </a:bodyPr>
              <a:lstStyle/>
              <a:p>
                <a:r>
                  <a:rPr lang="en-GB"/>
                  <a:t>Ar</a:t>
                </a:r>
              </a:p>
            </p:txBody>
          </p:sp>
        </p:grpSp>
      </p:grpSp>
    </p:spTree>
    <p:extLst>
      <p:ext uri="{BB962C8B-B14F-4D97-AF65-F5344CB8AC3E}">
        <p14:creationId xmlns:p14="http://schemas.microsoft.com/office/powerpoint/2010/main" val="96874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3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3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361" grpId="0"/>
      <p:bldP spid="112336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Rectangle 2"/>
          <p:cNvSpPr>
            <a:spLocks noGrp="1" noChangeArrowheads="1"/>
          </p:cNvSpPr>
          <p:nvPr>
            <p:ph type="title" idx="4294967295"/>
          </p:nvPr>
        </p:nvSpPr>
        <p:spPr>
          <a:xfrm>
            <a:off x="0" y="244"/>
            <a:ext cx="10668000" cy="783981"/>
          </a:xfrm>
        </p:spPr>
        <p:txBody>
          <a:bodyPr>
            <a:noAutofit/>
          </a:bodyPr>
          <a:lstStyle/>
          <a:p>
            <a:r>
              <a:rPr lang="en-GB" b="1">
                <a:solidFill>
                  <a:srgbClr val="70AD47"/>
                </a:solidFill>
              </a:rPr>
              <a:t>Increasing proton number (nuclear charge)</a:t>
            </a:r>
          </a:p>
        </p:txBody>
      </p:sp>
      <p:sp>
        <p:nvSpPr>
          <p:cNvPr id="1125379" name="Text Box 3"/>
          <p:cNvSpPr txBox="1">
            <a:spLocks noChangeArrowheads="1"/>
          </p:cNvSpPr>
          <p:nvPr/>
        </p:nvSpPr>
        <p:spPr bwMode="auto">
          <a:xfrm>
            <a:off x="1559720" y="691811"/>
            <a:ext cx="9108280" cy="830997"/>
          </a:xfrm>
          <a:prstGeom prst="rect">
            <a:avLst/>
          </a:prstGeom>
          <a:noFill/>
          <a:ln w="9525" algn="ctr">
            <a:noFill/>
            <a:miter lim="800000"/>
            <a:headEnd/>
            <a:tailEnd/>
          </a:ln>
          <a:effectLst/>
        </p:spPr>
        <p:txBody>
          <a:bodyPr wrap="square">
            <a:spAutoFit/>
          </a:bodyPr>
          <a:lstStyle/>
          <a:p>
            <a:r>
              <a:rPr lang="en-GB" sz="2400"/>
              <a:t>The number of protons in the nucleus of atoms increases across a period. </a:t>
            </a:r>
          </a:p>
        </p:txBody>
      </p:sp>
      <p:sp>
        <p:nvSpPr>
          <p:cNvPr id="1125380" name="Text Box 4"/>
          <p:cNvSpPr txBox="1">
            <a:spLocks noChangeArrowheads="1"/>
          </p:cNvSpPr>
          <p:nvPr/>
        </p:nvSpPr>
        <p:spPr bwMode="auto">
          <a:xfrm>
            <a:off x="1584722" y="2340225"/>
            <a:ext cx="9083278" cy="1200329"/>
          </a:xfrm>
          <a:prstGeom prst="rect">
            <a:avLst/>
          </a:prstGeom>
          <a:noFill/>
          <a:ln w="9525" algn="ctr">
            <a:noFill/>
            <a:miter lim="800000"/>
            <a:headEnd/>
            <a:tailEnd/>
          </a:ln>
          <a:effectLst/>
        </p:spPr>
        <p:txBody>
          <a:bodyPr wrap="square">
            <a:spAutoFit/>
          </a:bodyPr>
          <a:lstStyle/>
          <a:p>
            <a:r>
              <a:rPr lang="en-GB" sz="2400"/>
              <a:t>This increase in the number of protons increases the </a:t>
            </a:r>
            <a:r>
              <a:rPr lang="en-GB" sz="2400" b="1"/>
              <a:t>nuclear charge</a:t>
            </a:r>
            <a:r>
              <a:rPr lang="en-GB" sz="2400"/>
              <a:t> of the atoms. The nucleus has stronger attraction for the electrons, pulling them in closer and so the atomic radius decreases across the period.</a:t>
            </a:r>
          </a:p>
        </p:txBody>
      </p:sp>
      <p:sp>
        <p:nvSpPr>
          <p:cNvPr id="1125381" name="Text Box 5"/>
          <p:cNvSpPr txBox="1">
            <a:spLocks noChangeArrowheads="1"/>
          </p:cNvSpPr>
          <p:nvPr/>
        </p:nvSpPr>
        <p:spPr bwMode="auto">
          <a:xfrm>
            <a:off x="5156200" y="4187825"/>
            <a:ext cx="2400300" cy="923330"/>
          </a:xfrm>
          <a:prstGeom prst="rect">
            <a:avLst/>
          </a:prstGeom>
          <a:noFill/>
          <a:ln w="9525" algn="ctr">
            <a:noFill/>
            <a:miter lim="800000"/>
            <a:headEnd/>
            <a:tailEnd/>
          </a:ln>
          <a:effectLst/>
        </p:spPr>
        <p:txBody>
          <a:bodyPr>
            <a:spAutoFit/>
          </a:bodyPr>
          <a:lstStyle/>
          <a:p>
            <a:pPr algn="ctr"/>
            <a:r>
              <a:rPr lang="en-GB" b="1">
                <a:solidFill>
                  <a:srgbClr val="FF6600"/>
                </a:solidFill>
              </a:rPr>
              <a:t>increased nuclear charge pulls electrons closer</a:t>
            </a:r>
          </a:p>
        </p:txBody>
      </p:sp>
      <p:sp>
        <p:nvSpPr>
          <p:cNvPr id="1125382" name="AutoShape 6"/>
          <p:cNvSpPr>
            <a:spLocks noChangeArrowheads="1"/>
          </p:cNvSpPr>
          <p:nvPr/>
        </p:nvSpPr>
        <p:spPr bwMode="auto">
          <a:xfrm>
            <a:off x="5421313" y="5079202"/>
            <a:ext cx="1930400" cy="444500"/>
          </a:xfrm>
          <a:prstGeom prst="rightArrow">
            <a:avLst>
              <a:gd name="adj1" fmla="val 50000"/>
              <a:gd name="adj2" fmla="val 108571"/>
            </a:avLst>
          </a:prstGeom>
          <a:solidFill>
            <a:srgbClr val="FF6600"/>
          </a:solidFill>
          <a:ln w="25400">
            <a:noFill/>
            <a:miter lim="800000"/>
            <a:headEnd/>
            <a:tailEnd/>
          </a:ln>
          <a:effectLst>
            <a:outerShdw dist="40161" dir="4293903" algn="ctr" rotWithShape="0">
              <a:srgbClr val="5F5F5F">
                <a:alpha val="50000"/>
              </a:srgbClr>
            </a:outerShdw>
          </a:effectLst>
        </p:spPr>
        <p:txBody>
          <a:bodyPr wrap="none" anchor="ctr"/>
          <a:lstStyle/>
          <a:p>
            <a:endParaRPr lang="en-GB"/>
          </a:p>
        </p:txBody>
      </p:sp>
      <p:sp>
        <p:nvSpPr>
          <p:cNvPr id="1125383" name="Text Box 7"/>
          <p:cNvSpPr txBox="1">
            <a:spLocks noChangeArrowheads="1"/>
          </p:cNvSpPr>
          <p:nvPr/>
        </p:nvSpPr>
        <p:spPr bwMode="auto">
          <a:xfrm>
            <a:off x="4043005" y="1708828"/>
            <a:ext cx="828675" cy="461665"/>
          </a:xfrm>
          <a:prstGeom prst="rect">
            <a:avLst/>
          </a:prstGeom>
          <a:noFill/>
          <a:ln w="9525" algn="ctr">
            <a:noFill/>
            <a:miter lim="800000"/>
            <a:headEnd/>
            <a:tailEnd/>
          </a:ln>
          <a:effectLst/>
        </p:spPr>
        <p:txBody>
          <a:bodyPr>
            <a:spAutoFit/>
          </a:bodyPr>
          <a:lstStyle/>
          <a:p>
            <a:r>
              <a:rPr lang="en-GB" sz="2400" baseline="-25000"/>
              <a:t>11</a:t>
            </a:r>
            <a:r>
              <a:rPr lang="en-GB" sz="2400"/>
              <a:t>Na</a:t>
            </a:r>
          </a:p>
        </p:txBody>
      </p:sp>
      <p:sp>
        <p:nvSpPr>
          <p:cNvPr id="1125384" name="Text Box 8"/>
          <p:cNvSpPr txBox="1">
            <a:spLocks noChangeArrowheads="1"/>
          </p:cNvSpPr>
          <p:nvPr/>
        </p:nvSpPr>
        <p:spPr bwMode="auto">
          <a:xfrm>
            <a:off x="4773253" y="1708828"/>
            <a:ext cx="876300" cy="461665"/>
          </a:xfrm>
          <a:prstGeom prst="rect">
            <a:avLst/>
          </a:prstGeom>
          <a:noFill/>
          <a:ln w="9525" algn="ctr">
            <a:noFill/>
            <a:miter lim="800000"/>
            <a:headEnd/>
            <a:tailEnd/>
          </a:ln>
          <a:effectLst/>
        </p:spPr>
        <p:txBody>
          <a:bodyPr>
            <a:spAutoFit/>
          </a:bodyPr>
          <a:lstStyle/>
          <a:p>
            <a:r>
              <a:rPr lang="en-GB" sz="2400" baseline="-25000"/>
              <a:t>12</a:t>
            </a:r>
            <a:r>
              <a:rPr lang="en-GB" sz="2400"/>
              <a:t>Mg</a:t>
            </a:r>
          </a:p>
        </p:txBody>
      </p:sp>
      <p:sp>
        <p:nvSpPr>
          <p:cNvPr id="1125385" name="Text Box 9"/>
          <p:cNvSpPr txBox="1">
            <a:spLocks noChangeArrowheads="1"/>
          </p:cNvSpPr>
          <p:nvPr/>
        </p:nvSpPr>
        <p:spPr bwMode="auto">
          <a:xfrm>
            <a:off x="5600342" y="1708828"/>
            <a:ext cx="828675" cy="461665"/>
          </a:xfrm>
          <a:prstGeom prst="rect">
            <a:avLst/>
          </a:prstGeom>
          <a:noFill/>
          <a:ln w="9525" algn="ctr">
            <a:noFill/>
            <a:miter lim="800000"/>
            <a:headEnd/>
            <a:tailEnd/>
          </a:ln>
          <a:effectLst/>
        </p:spPr>
        <p:txBody>
          <a:bodyPr>
            <a:spAutoFit/>
          </a:bodyPr>
          <a:lstStyle/>
          <a:p>
            <a:r>
              <a:rPr lang="en-GB" sz="2400" baseline="-25000"/>
              <a:t>13</a:t>
            </a:r>
            <a:r>
              <a:rPr lang="en-GB" sz="2400"/>
              <a:t>Al</a:t>
            </a:r>
          </a:p>
        </p:txBody>
      </p:sp>
      <p:sp>
        <p:nvSpPr>
          <p:cNvPr id="1125386" name="Text Box 10"/>
          <p:cNvSpPr txBox="1">
            <a:spLocks noChangeArrowheads="1"/>
          </p:cNvSpPr>
          <p:nvPr/>
        </p:nvSpPr>
        <p:spPr bwMode="auto">
          <a:xfrm>
            <a:off x="6329004" y="1708828"/>
            <a:ext cx="828675" cy="461665"/>
          </a:xfrm>
          <a:prstGeom prst="rect">
            <a:avLst/>
          </a:prstGeom>
          <a:noFill/>
          <a:ln w="9525" algn="ctr">
            <a:noFill/>
            <a:miter lim="800000"/>
            <a:headEnd/>
            <a:tailEnd/>
          </a:ln>
          <a:effectLst/>
        </p:spPr>
        <p:txBody>
          <a:bodyPr>
            <a:spAutoFit/>
          </a:bodyPr>
          <a:lstStyle/>
          <a:p>
            <a:r>
              <a:rPr lang="en-GB" sz="2400" baseline="-25000"/>
              <a:t>14</a:t>
            </a:r>
            <a:r>
              <a:rPr lang="en-GB" sz="2400"/>
              <a:t>Si</a:t>
            </a:r>
          </a:p>
        </p:txBody>
      </p:sp>
      <p:sp>
        <p:nvSpPr>
          <p:cNvPr id="1125387" name="Text Box 11"/>
          <p:cNvSpPr txBox="1">
            <a:spLocks noChangeArrowheads="1"/>
          </p:cNvSpPr>
          <p:nvPr/>
        </p:nvSpPr>
        <p:spPr bwMode="auto">
          <a:xfrm>
            <a:off x="7057667" y="1708828"/>
            <a:ext cx="828675" cy="461665"/>
          </a:xfrm>
          <a:prstGeom prst="rect">
            <a:avLst/>
          </a:prstGeom>
          <a:noFill/>
          <a:ln w="9525" algn="ctr">
            <a:noFill/>
            <a:miter lim="800000"/>
            <a:headEnd/>
            <a:tailEnd/>
          </a:ln>
          <a:effectLst/>
        </p:spPr>
        <p:txBody>
          <a:bodyPr>
            <a:spAutoFit/>
          </a:bodyPr>
          <a:lstStyle/>
          <a:p>
            <a:r>
              <a:rPr lang="en-GB" sz="2400" baseline="-25000"/>
              <a:t>15</a:t>
            </a:r>
            <a:r>
              <a:rPr lang="en-GB" sz="2400"/>
              <a:t>P</a:t>
            </a:r>
          </a:p>
        </p:txBody>
      </p:sp>
      <p:sp>
        <p:nvSpPr>
          <p:cNvPr id="1125388" name="Text Box 12"/>
          <p:cNvSpPr txBox="1">
            <a:spLocks noChangeArrowheads="1"/>
          </p:cNvSpPr>
          <p:nvPr/>
        </p:nvSpPr>
        <p:spPr bwMode="auto">
          <a:xfrm>
            <a:off x="7786329" y="1708828"/>
            <a:ext cx="828675" cy="461665"/>
          </a:xfrm>
          <a:prstGeom prst="rect">
            <a:avLst/>
          </a:prstGeom>
          <a:noFill/>
          <a:ln w="9525" algn="ctr">
            <a:noFill/>
            <a:miter lim="800000"/>
            <a:headEnd/>
            <a:tailEnd/>
          </a:ln>
          <a:effectLst/>
        </p:spPr>
        <p:txBody>
          <a:bodyPr>
            <a:spAutoFit/>
          </a:bodyPr>
          <a:lstStyle/>
          <a:p>
            <a:r>
              <a:rPr lang="en-GB" sz="2400" baseline="-25000"/>
              <a:t>16</a:t>
            </a:r>
            <a:r>
              <a:rPr lang="en-GB" sz="2400"/>
              <a:t>S</a:t>
            </a:r>
          </a:p>
        </p:txBody>
      </p:sp>
      <p:sp>
        <p:nvSpPr>
          <p:cNvPr id="1125389" name="Text Box 13"/>
          <p:cNvSpPr txBox="1">
            <a:spLocks noChangeArrowheads="1"/>
          </p:cNvSpPr>
          <p:nvPr/>
        </p:nvSpPr>
        <p:spPr bwMode="auto">
          <a:xfrm>
            <a:off x="8514992" y="1708828"/>
            <a:ext cx="828675" cy="461665"/>
          </a:xfrm>
          <a:prstGeom prst="rect">
            <a:avLst/>
          </a:prstGeom>
          <a:noFill/>
          <a:ln w="9525" algn="ctr">
            <a:noFill/>
            <a:miter lim="800000"/>
            <a:headEnd/>
            <a:tailEnd/>
          </a:ln>
          <a:effectLst/>
        </p:spPr>
        <p:txBody>
          <a:bodyPr>
            <a:spAutoFit/>
          </a:bodyPr>
          <a:lstStyle/>
          <a:p>
            <a:r>
              <a:rPr lang="en-GB" sz="2400" baseline="-25000"/>
              <a:t>17</a:t>
            </a:r>
            <a:r>
              <a:rPr lang="en-GB" sz="2400"/>
              <a:t>Cl</a:t>
            </a:r>
          </a:p>
        </p:txBody>
      </p:sp>
      <p:sp>
        <p:nvSpPr>
          <p:cNvPr id="1125390" name="Text Box 14"/>
          <p:cNvSpPr txBox="1">
            <a:spLocks noChangeArrowheads="1"/>
          </p:cNvSpPr>
          <p:nvPr/>
        </p:nvSpPr>
        <p:spPr bwMode="auto">
          <a:xfrm>
            <a:off x="9243654" y="1708828"/>
            <a:ext cx="828675" cy="461665"/>
          </a:xfrm>
          <a:prstGeom prst="rect">
            <a:avLst/>
          </a:prstGeom>
          <a:noFill/>
          <a:ln w="9525" algn="ctr">
            <a:noFill/>
            <a:miter lim="800000"/>
            <a:headEnd/>
            <a:tailEnd/>
          </a:ln>
          <a:effectLst/>
        </p:spPr>
        <p:txBody>
          <a:bodyPr>
            <a:spAutoFit/>
          </a:bodyPr>
          <a:lstStyle/>
          <a:p>
            <a:r>
              <a:rPr lang="en-GB" sz="2400" baseline="-25000"/>
              <a:t>18</a:t>
            </a:r>
            <a:r>
              <a:rPr lang="en-GB" sz="2400"/>
              <a:t>Ar</a:t>
            </a:r>
          </a:p>
        </p:txBody>
      </p:sp>
      <p:pic>
        <p:nvPicPr>
          <p:cNvPr id="1125406" name="Picture 30" descr="Na"/>
          <p:cNvPicPr>
            <a:picLocks noChangeAspect="1" noChangeArrowheads="1"/>
          </p:cNvPicPr>
          <p:nvPr/>
        </p:nvPicPr>
        <p:blipFill>
          <a:blip r:embed="rId3" cstate="print"/>
          <a:srcRect/>
          <a:stretch>
            <a:fillRect/>
          </a:stretch>
        </p:blipFill>
        <p:spPr bwMode="auto">
          <a:xfrm>
            <a:off x="2809875" y="4156075"/>
            <a:ext cx="2355850" cy="2349500"/>
          </a:xfrm>
          <a:prstGeom prst="rect">
            <a:avLst/>
          </a:prstGeom>
          <a:noFill/>
        </p:spPr>
      </p:pic>
      <p:pic>
        <p:nvPicPr>
          <p:cNvPr id="1125407" name="Picture 31" descr="Ar"/>
          <p:cNvPicPr>
            <a:picLocks noChangeAspect="1" noChangeArrowheads="1"/>
          </p:cNvPicPr>
          <p:nvPr/>
        </p:nvPicPr>
        <p:blipFill>
          <a:blip r:embed="rId4" cstate="print"/>
          <a:srcRect/>
          <a:stretch>
            <a:fillRect/>
          </a:stretch>
        </p:blipFill>
        <p:spPr bwMode="auto">
          <a:xfrm>
            <a:off x="7504114" y="4284664"/>
            <a:ext cx="2084387" cy="2090737"/>
          </a:xfrm>
          <a:prstGeom prst="rect">
            <a:avLst/>
          </a:prstGeom>
          <a:noFill/>
        </p:spPr>
      </p:pic>
    </p:spTree>
    <p:extLst>
      <p:ext uri="{BB962C8B-B14F-4D97-AF65-F5344CB8AC3E}">
        <p14:creationId xmlns:p14="http://schemas.microsoft.com/office/powerpoint/2010/main" val="27563354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2434C1-156F-65AB-BDCD-F1D1129D6CF9}"/>
              </a:ext>
            </a:extLst>
          </p:cNvPr>
          <p:cNvPicPr>
            <a:picLocks noChangeAspect="1"/>
          </p:cNvPicPr>
          <p:nvPr/>
        </p:nvPicPr>
        <p:blipFill>
          <a:blip r:embed="rId3"/>
          <a:stretch>
            <a:fillRect/>
          </a:stretch>
        </p:blipFill>
        <p:spPr>
          <a:xfrm>
            <a:off x="1346200" y="654050"/>
            <a:ext cx="8064499" cy="5995665"/>
          </a:xfrm>
          <a:prstGeom prst="rect">
            <a:avLst/>
          </a:prstGeom>
        </p:spPr>
      </p:pic>
      <p:sp>
        <p:nvSpPr>
          <p:cNvPr id="1127426" name="Rectangle 2"/>
          <p:cNvSpPr>
            <a:spLocks noGrp="1" noChangeArrowheads="1"/>
          </p:cNvSpPr>
          <p:nvPr>
            <p:ph type="title" idx="4294967295"/>
          </p:nvPr>
        </p:nvSpPr>
        <p:spPr>
          <a:xfrm>
            <a:off x="-2931" y="0"/>
            <a:ext cx="2413000" cy="800100"/>
          </a:xfrm>
        </p:spPr>
        <p:txBody>
          <a:bodyPr>
            <a:normAutofit/>
          </a:bodyPr>
          <a:lstStyle/>
          <a:p>
            <a:r>
              <a:rPr lang="en-GB" b="1">
                <a:solidFill>
                  <a:srgbClr val="70AD47"/>
                </a:solidFill>
              </a:rPr>
              <a:t>Shielding</a:t>
            </a:r>
          </a:p>
        </p:txBody>
      </p:sp>
    </p:spTree>
    <p:extLst>
      <p:ext uri="{BB962C8B-B14F-4D97-AF65-F5344CB8AC3E}">
        <p14:creationId xmlns:p14="http://schemas.microsoft.com/office/powerpoint/2010/main" val="33630703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Grp="1" noChangeArrowheads="1"/>
          </p:cNvSpPr>
          <p:nvPr>
            <p:ph type="title" idx="4294967295"/>
          </p:nvPr>
        </p:nvSpPr>
        <p:spPr>
          <a:xfrm>
            <a:off x="2122" y="-4440"/>
            <a:ext cx="9440006" cy="707232"/>
          </a:xfrm>
        </p:spPr>
        <p:txBody>
          <a:bodyPr>
            <a:noAutofit/>
          </a:bodyPr>
          <a:lstStyle/>
          <a:p>
            <a:r>
              <a:rPr lang="en-GB" b="1">
                <a:solidFill>
                  <a:srgbClr val="70AD47"/>
                </a:solidFill>
              </a:rPr>
              <a:t>Explaining atomic radius in Period 3</a:t>
            </a:r>
          </a:p>
        </p:txBody>
      </p:sp>
      <p:sp>
        <p:nvSpPr>
          <p:cNvPr id="1129475" name="Text Box 3"/>
          <p:cNvSpPr txBox="1">
            <a:spLocks noChangeArrowheads="1"/>
          </p:cNvSpPr>
          <p:nvPr/>
        </p:nvSpPr>
        <p:spPr bwMode="auto">
          <a:xfrm>
            <a:off x="6171878" y="945971"/>
            <a:ext cx="5118397" cy="1200329"/>
          </a:xfrm>
          <a:prstGeom prst="rect">
            <a:avLst/>
          </a:prstGeom>
          <a:noFill/>
          <a:ln w="9525" algn="ctr">
            <a:noFill/>
            <a:miter lim="800000"/>
            <a:headEnd/>
            <a:tailEnd/>
          </a:ln>
          <a:effectLst/>
        </p:spPr>
        <p:txBody>
          <a:bodyPr wrap="square">
            <a:spAutoFit/>
          </a:bodyPr>
          <a:lstStyle/>
          <a:p>
            <a:r>
              <a:rPr lang="en-GB" sz="2400"/>
              <a:t>Proton number increases across Period 3, but </a:t>
            </a:r>
            <a:r>
              <a:rPr lang="en-GB" sz="2400" u="sng"/>
              <a:t>shielding remains approximately constant</a:t>
            </a:r>
            <a:r>
              <a:rPr lang="en-GB" sz="2400"/>
              <a:t>.</a:t>
            </a:r>
          </a:p>
        </p:txBody>
      </p:sp>
      <p:grpSp>
        <p:nvGrpSpPr>
          <p:cNvPr id="3" name="Group 2">
            <a:extLst>
              <a:ext uri="{FF2B5EF4-FFF2-40B4-BE49-F238E27FC236}">
                <a16:creationId xmlns:a16="http://schemas.microsoft.com/office/drawing/2014/main" id="{E8E27EB7-0791-599F-00F2-A96EA7A40941}"/>
              </a:ext>
            </a:extLst>
          </p:cNvPr>
          <p:cNvGrpSpPr/>
          <p:nvPr/>
        </p:nvGrpSpPr>
        <p:grpSpPr>
          <a:xfrm>
            <a:off x="1507803" y="1069504"/>
            <a:ext cx="4362450" cy="5270500"/>
            <a:chOff x="1507803" y="1069504"/>
            <a:chExt cx="4362450" cy="5270500"/>
          </a:xfrm>
        </p:grpSpPr>
        <p:sp>
          <p:nvSpPr>
            <p:cNvPr id="1129496" name="Text Box 24"/>
            <p:cNvSpPr txBox="1">
              <a:spLocks noChangeArrowheads="1"/>
            </p:cNvSpPr>
            <p:nvPr/>
          </p:nvSpPr>
          <p:spPr bwMode="auto">
            <a:xfrm>
              <a:off x="4054153" y="1479257"/>
              <a:ext cx="1816100" cy="590931"/>
            </a:xfrm>
            <a:prstGeom prst="rect">
              <a:avLst/>
            </a:prstGeom>
            <a:noFill/>
            <a:ln w="9525" algn="ctr">
              <a:noFill/>
              <a:miter lim="800000"/>
              <a:headEnd/>
              <a:tailEnd/>
            </a:ln>
            <a:effectLst/>
          </p:spPr>
          <p:txBody>
            <a:bodyPr>
              <a:spAutoFit/>
            </a:bodyPr>
            <a:lstStyle/>
            <a:p>
              <a:pPr algn="ctr">
                <a:lnSpc>
                  <a:spcPct val="90000"/>
                </a:lnSpc>
              </a:pPr>
              <a:r>
                <a:rPr lang="en-GB" b="1"/>
                <a:t>Atomic radius (nm)</a:t>
              </a:r>
            </a:p>
          </p:txBody>
        </p:sp>
        <p:grpSp>
          <p:nvGrpSpPr>
            <p:cNvPr id="2" name="Group 1">
              <a:extLst>
                <a:ext uri="{FF2B5EF4-FFF2-40B4-BE49-F238E27FC236}">
                  <a16:creationId xmlns:a16="http://schemas.microsoft.com/office/drawing/2014/main" id="{38D2BE05-6847-B582-DDB1-03070B74845C}"/>
                </a:ext>
              </a:extLst>
            </p:cNvPr>
            <p:cNvGrpSpPr/>
            <p:nvPr/>
          </p:nvGrpSpPr>
          <p:grpSpPr>
            <a:xfrm>
              <a:off x="1507803" y="1069504"/>
              <a:ext cx="4073525" cy="5270500"/>
              <a:chOff x="1850703" y="777404"/>
              <a:chExt cx="4073525" cy="5270500"/>
            </a:xfrm>
          </p:grpSpPr>
          <p:sp>
            <p:nvSpPr>
              <p:cNvPr id="1129476" name="Text Box 4"/>
              <p:cNvSpPr txBox="1">
                <a:spLocks noChangeArrowheads="1"/>
              </p:cNvSpPr>
              <p:nvPr/>
            </p:nvSpPr>
            <p:spPr bwMode="auto">
              <a:xfrm>
                <a:off x="4746303" y="1914054"/>
                <a:ext cx="1003300" cy="369332"/>
              </a:xfrm>
              <a:prstGeom prst="rect">
                <a:avLst/>
              </a:prstGeom>
              <a:noFill/>
              <a:ln w="9525" algn="ctr">
                <a:noFill/>
                <a:miter lim="800000"/>
                <a:headEnd/>
                <a:tailEnd/>
              </a:ln>
              <a:effectLst/>
            </p:spPr>
            <p:txBody>
              <a:bodyPr>
                <a:spAutoFit/>
              </a:bodyPr>
              <a:lstStyle/>
              <a:p>
                <a:r>
                  <a:rPr lang="en-GB"/>
                  <a:t>0.190</a:t>
                </a:r>
              </a:p>
            </p:txBody>
          </p:sp>
          <p:sp>
            <p:nvSpPr>
              <p:cNvPr id="1129477" name="Text Box 5"/>
              <p:cNvSpPr txBox="1">
                <a:spLocks noChangeArrowheads="1"/>
              </p:cNvSpPr>
              <p:nvPr/>
            </p:nvSpPr>
            <p:spPr bwMode="auto">
              <a:xfrm>
                <a:off x="4746303" y="2415704"/>
                <a:ext cx="1117600" cy="369332"/>
              </a:xfrm>
              <a:prstGeom prst="rect">
                <a:avLst/>
              </a:prstGeom>
              <a:noFill/>
              <a:ln w="9525" algn="ctr">
                <a:noFill/>
                <a:miter lim="800000"/>
                <a:headEnd/>
                <a:tailEnd/>
              </a:ln>
              <a:effectLst/>
            </p:spPr>
            <p:txBody>
              <a:bodyPr>
                <a:spAutoFit/>
              </a:bodyPr>
              <a:lstStyle/>
              <a:p>
                <a:r>
                  <a:rPr lang="en-GB"/>
                  <a:t>0.145</a:t>
                </a:r>
              </a:p>
            </p:txBody>
          </p:sp>
          <p:sp>
            <p:nvSpPr>
              <p:cNvPr id="1129478" name="Text Box 6"/>
              <p:cNvSpPr txBox="1">
                <a:spLocks noChangeArrowheads="1"/>
              </p:cNvSpPr>
              <p:nvPr/>
            </p:nvSpPr>
            <p:spPr bwMode="auto">
              <a:xfrm>
                <a:off x="4746303" y="2952279"/>
                <a:ext cx="1117600" cy="369332"/>
              </a:xfrm>
              <a:prstGeom prst="rect">
                <a:avLst/>
              </a:prstGeom>
              <a:noFill/>
              <a:ln w="9525" algn="ctr">
                <a:noFill/>
                <a:miter lim="800000"/>
                <a:headEnd/>
                <a:tailEnd/>
              </a:ln>
              <a:effectLst/>
            </p:spPr>
            <p:txBody>
              <a:bodyPr>
                <a:spAutoFit/>
              </a:bodyPr>
              <a:lstStyle/>
              <a:p>
                <a:r>
                  <a:rPr lang="en-GB"/>
                  <a:t>0.118</a:t>
                </a:r>
              </a:p>
            </p:txBody>
          </p:sp>
          <p:sp>
            <p:nvSpPr>
              <p:cNvPr id="1129479" name="Text Box 7"/>
              <p:cNvSpPr txBox="1">
                <a:spLocks noChangeArrowheads="1"/>
              </p:cNvSpPr>
              <p:nvPr/>
            </p:nvSpPr>
            <p:spPr bwMode="auto">
              <a:xfrm>
                <a:off x="4746303" y="3472979"/>
                <a:ext cx="1117600" cy="369332"/>
              </a:xfrm>
              <a:prstGeom prst="rect">
                <a:avLst/>
              </a:prstGeom>
              <a:noFill/>
              <a:ln w="9525" algn="ctr">
                <a:noFill/>
                <a:miter lim="800000"/>
                <a:headEnd/>
                <a:tailEnd/>
              </a:ln>
              <a:effectLst/>
            </p:spPr>
            <p:txBody>
              <a:bodyPr>
                <a:spAutoFit/>
              </a:bodyPr>
              <a:lstStyle/>
              <a:p>
                <a:r>
                  <a:rPr lang="en-GB"/>
                  <a:t>0.111</a:t>
                </a:r>
              </a:p>
            </p:txBody>
          </p:sp>
          <p:sp>
            <p:nvSpPr>
              <p:cNvPr id="1129480" name="Text Box 8"/>
              <p:cNvSpPr txBox="1">
                <a:spLocks noChangeArrowheads="1"/>
              </p:cNvSpPr>
              <p:nvPr/>
            </p:nvSpPr>
            <p:spPr bwMode="auto">
              <a:xfrm>
                <a:off x="4746303" y="3985742"/>
                <a:ext cx="1117600" cy="369332"/>
              </a:xfrm>
              <a:prstGeom prst="rect">
                <a:avLst/>
              </a:prstGeom>
              <a:noFill/>
              <a:ln w="9525" algn="ctr">
                <a:noFill/>
                <a:miter lim="800000"/>
                <a:headEnd/>
                <a:tailEnd/>
              </a:ln>
              <a:effectLst/>
            </p:spPr>
            <p:txBody>
              <a:bodyPr>
                <a:spAutoFit/>
              </a:bodyPr>
              <a:lstStyle/>
              <a:p>
                <a:r>
                  <a:rPr lang="en-GB"/>
                  <a:t>0.098</a:t>
                </a:r>
              </a:p>
            </p:txBody>
          </p:sp>
          <p:sp>
            <p:nvSpPr>
              <p:cNvPr id="1129481" name="Text Box 9"/>
              <p:cNvSpPr txBox="1">
                <a:spLocks noChangeArrowheads="1"/>
              </p:cNvSpPr>
              <p:nvPr/>
            </p:nvSpPr>
            <p:spPr bwMode="auto">
              <a:xfrm>
                <a:off x="4746303" y="4508029"/>
                <a:ext cx="1117600" cy="369332"/>
              </a:xfrm>
              <a:prstGeom prst="rect">
                <a:avLst/>
              </a:prstGeom>
              <a:noFill/>
              <a:ln w="9525" algn="ctr">
                <a:noFill/>
                <a:miter lim="800000"/>
                <a:headEnd/>
                <a:tailEnd/>
              </a:ln>
              <a:effectLst/>
            </p:spPr>
            <p:txBody>
              <a:bodyPr>
                <a:spAutoFit/>
              </a:bodyPr>
              <a:lstStyle/>
              <a:p>
                <a:r>
                  <a:rPr lang="en-GB"/>
                  <a:t>0.088</a:t>
                </a:r>
              </a:p>
            </p:txBody>
          </p:sp>
          <p:sp>
            <p:nvSpPr>
              <p:cNvPr id="1129482" name="Text Box 10"/>
              <p:cNvSpPr txBox="1">
                <a:spLocks noChangeArrowheads="1"/>
              </p:cNvSpPr>
              <p:nvPr/>
            </p:nvSpPr>
            <p:spPr bwMode="auto">
              <a:xfrm>
                <a:off x="4746303" y="5031904"/>
                <a:ext cx="1117600" cy="369332"/>
              </a:xfrm>
              <a:prstGeom prst="rect">
                <a:avLst/>
              </a:prstGeom>
              <a:noFill/>
              <a:ln w="9525" algn="ctr">
                <a:noFill/>
                <a:miter lim="800000"/>
                <a:headEnd/>
                <a:tailEnd/>
              </a:ln>
              <a:effectLst/>
            </p:spPr>
            <p:txBody>
              <a:bodyPr>
                <a:spAutoFit/>
              </a:bodyPr>
              <a:lstStyle/>
              <a:p>
                <a:r>
                  <a:rPr lang="en-GB"/>
                  <a:t>0.079</a:t>
                </a:r>
              </a:p>
            </p:txBody>
          </p:sp>
          <p:sp>
            <p:nvSpPr>
              <p:cNvPr id="1129483" name="Text Box 11"/>
              <p:cNvSpPr txBox="1">
                <a:spLocks noChangeArrowheads="1"/>
              </p:cNvSpPr>
              <p:nvPr/>
            </p:nvSpPr>
            <p:spPr bwMode="auto">
              <a:xfrm>
                <a:off x="4746303" y="5554192"/>
                <a:ext cx="1117600" cy="369332"/>
              </a:xfrm>
              <a:prstGeom prst="rect">
                <a:avLst/>
              </a:prstGeom>
              <a:noFill/>
              <a:ln w="9525" algn="ctr">
                <a:noFill/>
                <a:miter lim="800000"/>
                <a:headEnd/>
                <a:tailEnd/>
              </a:ln>
              <a:effectLst/>
            </p:spPr>
            <p:txBody>
              <a:bodyPr>
                <a:spAutoFit/>
              </a:bodyPr>
              <a:lstStyle/>
              <a:p>
                <a:r>
                  <a:rPr lang="en-GB"/>
                  <a:t>0.071</a:t>
                </a:r>
              </a:p>
            </p:txBody>
          </p:sp>
          <p:sp>
            <p:nvSpPr>
              <p:cNvPr id="1129486" name="Line 14"/>
              <p:cNvSpPr>
                <a:spLocks noChangeShapeType="1"/>
              </p:cNvSpPr>
              <p:nvPr/>
            </p:nvSpPr>
            <p:spPr bwMode="auto">
              <a:xfrm>
                <a:off x="3235003" y="777405"/>
                <a:ext cx="0" cy="5260975"/>
              </a:xfrm>
              <a:prstGeom prst="line">
                <a:avLst/>
              </a:prstGeom>
              <a:noFill/>
              <a:ln w="25400">
                <a:solidFill>
                  <a:srgbClr val="3333FF"/>
                </a:solidFill>
                <a:round/>
                <a:headEnd/>
                <a:tailEnd/>
              </a:ln>
              <a:effectLst/>
            </p:spPr>
            <p:txBody>
              <a:bodyPr>
                <a:spAutoFit/>
              </a:bodyPr>
              <a:lstStyle/>
              <a:p>
                <a:endParaRPr lang="en-GB"/>
              </a:p>
            </p:txBody>
          </p:sp>
          <p:sp>
            <p:nvSpPr>
              <p:cNvPr id="1129487" name="Line 15"/>
              <p:cNvSpPr>
                <a:spLocks noChangeShapeType="1"/>
              </p:cNvSpPr>
              <p:nvPr/>
            </p:nvSpPr>
            <p:spPr bwMode="auto">
              <a:xfrm>
                <a:off x="1853878" y="1895004"/>
                <a:ext cx="4057650" cy="0"/>
              </a:xfrm>
              <a:prstGeom prst="line">
                <a:avLst/>
              </a:prstGeom>
              <a:noFill/>
              <a:ln w="25400">
                <a:solidFill>
                  <a:srgbClr val="3333FF"/>
                </a:solidFill>
                <a:round/>
                <a:headEnd/>
                <a:tailEnd/>
              </a:ln>
              <a:effectLst/>
            </p:spPr>
            <p:txBody>
              <a:bodyPr>
                <a:spAutoFit/>
              </a:bodyPr>
              <a:lstStyle/>
              <a:p>
                <a:endParaRPr lang="en-GB"/>
              </a:p>
            </p:txBody>
          </p:sp>
          <p:sp>
            <p:nvSpPr>
              <p:cNvPr id="1129488" name="Line 16"/>
              <p:cNvSpPr>
                <a:spLocks noChangeShapeType="1"/>
              </p:cNvSpPr>
              <p:nvPr/>
            </p:nvSpPr>
            <p:spPr bwMode="auto">
              <a:xfrm>
                <a:off x="1860228" y="2412529"/>
                <a:ext cx="4057650" cy="0"/>
              </a:xfrm>
              <a:prstGeom prst="line">
                <a:avLst/>
              </a:prstGeom>
              <a:noFill/>
              <a:ln w="25400">
                <a:solidFill>
                  <a:srgbClr val="3333FF"/>
                </a:solidFill>
                <a:round/>
                <a:headEnd/>
                <a:tailEnd/>
              </a:ln>
              <a:effectLst/>
            </p:spPr>
            <p:txBody>
              <a:bodyPr>
                <a:spAutoFit/>
              </a:bodyPr>
              <a:lstStyle/>
              <a:p>
                <a:endParaRPr lang="en-GB"/>
              </a:p>
            </p:txBody>
          </p:sp>
          <p:sp>
            <p:nvSpPr>
              <p:cNvPr id="1129489" name="Line 17"/>
              <p:cNvSpPr>
                <a:spLocks noChangeShapeType="1"/>
              </p:cNvSpPr>
              <p:nvPr/>
            </p:nvSpPr>
            <p:spPr bwMode="auto">
              <a:xfrm>
                <a:off x="1850703" y="2931642"/>
                <a:ext cx="4044950" cy="0"/>
              </a:xfrm>
              <a:prstGeom prst="line">
                <a:avLst/>
              </a:prstGeom>
              <a:noFill/>
              <a:ln w="25400">
                <a:solidFill>
                  <a:srgbClr val="3333FF"/>
                </a:solidFill>
                <a:round/>
                <a:headEnd/>
                <a:tailEnd/>
              </a:ln>
              <a:effectLst/>
            </p:spPr>
            <p:txBody>
              <a:bodyPr>
                <a:spAutoFit/>
              </a:bodyPr>
              <a:lstStyle/>
              <a:p>
                <a:endParaRPr lang="en-GB"/>
              </a:p>
            </p:txBody>
          </p:sp>
          <p:sp>
            <p:nvSpPr>
              <p:cNvPr id="1129490" name="Line 18"/>
              <p:cNvSpPr>
                <a:spLocks noChangeShapeType="1"/>
              </p:cNvSpPr>
              <p:nvPr/>
            </p:nvSpPr>
            <p:spPr bwMode="auto">
              <a:xfrm>
                <a:off x="1853878" y="3969867"/>
                <a:ext cx="4057650" cy="0"/>
              </a:xfrm>
              <a:prstGeom prst="line">
                <a:avLst/>
              </a:prstGeom>
              <a:noFill/>
              <a:ln w="25400">
                <a:solidFill>
                  <a:srgbClr val="3333FF"/>
                </a:solidFill>
                <a:round/>
                <a:headEnd/>
                <a:tailEnd/>
              </a:ln>
              <a:effectLst/>
            </p:spPr>
            <p:txBody>
              <a:bodyPr>
                <a:spAutoFit/>
              </a:bodyPr>
              <a:lstStyle/>
              <a:p>
                <a:endParaRPr lang="en-GB"/>
              </a:p>
            </p:txBody>
          </p:sp>
          <p:sp>
            <p:nvSpPr>
              <p:cNvPr id="1129491" name="Line 19"/>
              <p:cNvSpPr>
                <a:spLocks noChangeShapeType="1"/>
              </p:cNvSpPr>
              <p:nvPr/>
            </p:nvSpPr>
            <p:spPr bwMode="auto">
              <a:xfrm>
                <a:off x="1853879" y="4487392"/>
                <a:ext cx="4060825" cy="0"/>
              </a:xfrm>
              <a:prstGeom prst="line">
                <a:avLst/>
              </a:prstGeom>
              <a:noFill/>
              <a:ln w="25400">
                <a:solidFill>
                  <a:srgbClr val="3333FF"/>
                </a:solidFill>
                <a:round/>
                <a:headEnd/>
                <a:tailEnd/>
              </a:ln>
              <a:effectLst/>
            </p:spPr>
            <p:txBody>
              <a:bodyPr>
                <a:spAutoFit/>
              </a:bodyPr>
              <a:lstStyle/>
              <a:p>
                <a:endParaRPr lang="en-GB"/>
              </a:p>
            </p:txBody>
          </p:sp>
          <p:sp>
            <p:nvSpPr>
              <p:cNvPr id="1129492" name="Line 20"/>
              <p:cNvSpPr>
                <a:spLocks noChangeShapeType="1"/>
              </p:cNvSpPr>
              <p:nvPr/>
            </p:nvSpPr>
            <p:spPr bwMode="auto">
              <a:xfrm>
                <a:off x="1853878" y="5006504"/>
                <a:ext cx="4070350" cy="0"/>
              </a:xfrm>
              <a:prstGeom prst="line">
                <a:avLst/>
              </a:prstGeom>
              <a:noFill/>
              <a:ln w="25400">
                <a:solidFill>
                  <a:srgbClr val="3333FF"/>
                </a:solidFill>
                <a:round/>
                <a:headEnd/>
                <a:tailEnd/>
              </a:ln>
              <a:effectLst/>
            </p:spPr>
            <p:txBody>
              <a:bodyPr>
                <a:spAutoFit/>
              </a:bodyPr>
              <a:lstStyle/>
              <a:p>
                <a:endParaRPr lang="en-GB"/>
              </a:p>
            </p:txBody>
          </p:sp>
          <p:sp>
            <p:nvSpPr>
              <p:cNvPr id="1129493" name="Line 21"/>
              <p:cNvSpPr>
                <a:spLocks noChangeShapeType="1"/>
              </p:cNvSpPr>
              <p:nvPr/>
            </p:nvSpPr>
            <p:spPr bwMode="auto">
              <a:xfrm>
                <a:off x="1853878" y="5525617"/>
                <a:ext cx="4070350" cy="0"/>
              </a:xfrm>
              <a:prstGeom prst="line">
                <a:avLst/>
              </a:prstGeom>
              <a:noFill/>
              <a:ln w="25400">
                <a:solidFill>
                  <a:srgbClr val="3333FF"/>
                </a:solidFill>
                <a:round/>
                <a:headEnd/>
                <a:tailEnd/>
              </a:ln>
              <a:effectLst/>
            </p:spPr>
            <p:txBody>
              <a:bodyPr>
                <a:spAutoFit/>
              </a:bodyPr>
              <a:lstStyle/>
              <a:p>
                <a:endParaRPr lang="en-GB"/>
              </a:p>
            </p:txBody>
          </p:sp>
          <p:sp>
            <p:nvSpPr>
              <p:cNvPr id="1129494" name="Line 22"/>
              <p:cNvSpPr>
                <a:spLocks noChangeShapeType="1"/>
              </p:cNvSpPr>
              <p:nvPr/>
            </p:nvSpPr>
            <p:spPr bwMode="auto">
              <a:xfrm>
                <a:off x="4558978" y="777404"/>
                <a:ext cx="0" cy="5270500"/>
              </a:xfrm>
              <a:prstGeom prst="line">
                <a:avLst/>
              </a:prstGeom>
              <a:noFill/>
              <a:ln w="25400">
                <a:solidFill>
                  <a:srgbClr val="3333FF"/>
                </a:solidFill>
                <a:round/>
                <a:headEnd/>
                <a:tailEnd/>
              </a:ln>
              <a:effectLst/>
            </p:spPr>
            <p:txBody>
              <a:bodyPr>
                <a:spAutoFit/>
              </a:bodyPr>
              <a:lstStyle/>
              <a:p>
                <a:endParaRPr lang="en-GB"/>
              </a:p>
            </p:txBody>
          </p:sp>
          <p:sp>
            <p:nvSpPr>
              <p:cNvPr id="1129495" name="Text Box 23"/>
              <p:cNvSpPr txBox="1">
                <a:spLocks noChangeArrowheads="1"/>
              </p:cNvSpPr>
              <p:nvPr/>
            </p:nvSpPr>
            <p:spPr bwMode="auto">
              <a:xfrm>
                <a:off x="1932656" y="1190432"/>
                <a:ext cx="1524000" cy="369332"/>
              </a:xfrm>
              <a:prstGeom prst="rect">
                <a:avLst/>
              </a:prstGeom>
              <a:noFill/>
              <a:ln w="9525" algn="ctr">
                <a:noFill/>
                <a:miter lim="800000"/>
                <a:headEnd/>
                <a:tailEnd/>
              </a:ln>
              <a:effectLst/>
            </p:spPr>
            <p:txBody>
              <a:bodyPr>
                <a:spAutoFit/>
              </a:bodyPr>
              <a:lstStyle/>
              <a:p>
                <a:r>
                  <a:rPr lang="en-GB" b="1"/>
                  <a:t>Element</a:t>
                </a:r>
              </a:p>
            </p:txBody>
          </p:sp>
          <p:sp>
            <p:nvSpPr>
              <p:cNvPr id="1129497" name="Line 25"/>
              <p:cNvSpPr>
                <a:spLocks noChangeShapeType="1"/>
              </p:cNvSpPr>
              <p:nvPr/>
            </p:nvSpPr>
            <p:spPr bwMode="auto">
              <a:xfrm>
                <a:off x="1853878" y="3450754"/>
                <a:ext cx="4044950" cy="0"/>
              </a:xfrm>
              <a:prstGeom prst="line">
                <a:avLst/>
              </a:prstGeom>
              <a:noFill/>
              <a:ln w="25400">
                <a:solidFill>
                  <a:srgbClr val="3333FF"/>
                </a:solidFill>
                <a:round/>
                <a:headEnd/>
                <a:tailEnd/>
              </a:ln>
              <a:effectLst/>
            </p:spPr>
            <p:txBody>
              <a:bodyPr>
                <a:spAutoFit/>
              </a:bodyPr>
              <a:lstStyle/>
              <a:p>
                <a:endParaRPr lang="en-GB"/>
              </a:p>
            </p:txBody>
          </p:sp>
          <p:sp>
            <p:nvSpPr>
              <p:cNvPr id="1129498" name="Text Box 26"/>
              <p:cNvSpPr txBox="1">
                <a:spLocks noChangeArrowheads="1"/>
              </p:cNvSpPr>
              <p:nvPr/>
            </p:nvSpPr>
            <p:spPr bwMode="auto">
              <a:xfrm>
                <a:off x="3206429" y="1171755"/>
                <a:ext cx="1320800" cy="590931"/>
              </a:xfrm>
              <a:prstGeom prst="rect">
                <a:avLst/>
              </a:prstGeom>
              <a:noFill/>
              <a:ln w="9525" algn="ctr">
                <a:noFill/>
                <a:miter lim="800000"/>
                <a:headEnd/>
                <a:tailEnd/>
              </a:ln>
              <a:effectLst/>
            </p:spPr>
            <p:txBody>
              <a:bodyPr>
                <a:spAutoFit/>
              </a:bodyPr>
              <a:lstStyle/>
              <a:p>
                <a:pPr algn="ctr">
                  <a:lnSpc>
                    <a:spcPct val="90000"/>
                  </a:lnSpc>
                </a:pPr>
                <a:r>
                  <a:rPr lang="en-GB" b="1"/>
                  <a:t>Proton number</a:t>
                </a:r>
              </a:p>
            </p:txBody>
          </p:sp>
          <p:sp>
            <p:nvSpPr>
              <p:cNvPr id="1129499" name="Text Box 27"/>
              <p:cNvSpPr txBox="1">
                <a:spLocks noChangeArrowheads="1"/>
              </p:cNvSpPr>
              <p:nvPr/>
            </p:nvSpPr>
            <p:spPr bwMode="auto">
              <a:xfrm>
                <a:off x="3617590" y="1914054"/>
                <a:ext cx="418704" cy="369332"/>
              </a:xfrm>
              <a:prstGeom prst="rect">
                <a:avLst/>
              </a:prstGeom>
              <a:noFill/>
              <a:ln w="9525" algn="ctr">
                <a:noFill/>
                <a:miter lim="800000"/>
                <a:headEnd/>
                <a:tailEnd/>
              </a:ln>
              <a:effectLst/>
            </p:spPr>
            <p:txBody>
              <a:bodyPr wrap="none">
                <a:spAutoFit/>
              </a:bodyPr>
              <a:lstStyle/>
              <a:p>
                <a:r>
                  <a:rPr lang="en-GB"/>
                  <a:t>11</a:t>
                </a:r>
              </a:p>
            </p:txBody>
          </p:sp>
          <p:sp>
            <p:nvSpPr>
              <p:cNvPr id="1129500" name="Text Box 28"/>
              <p:cNvSpPr txBox="1">
                <a:spLocks noChangeArrowheads="1"/>
              </p:cNvSpPr>
              <p:nvPr/>
            </p:nvSpPr>
            <p:spPr bwMode="auto">
              <a:xfrm>
                <a:off x="3617590" y="2415704"/>
                <a:ext cx="418704" cy="369332"/>
              </a:xfrm>
              <a:prstGeom prst="rect">
                <a:avLst/>
              </a:prstGeom>
              <a:noFill/>
              <a:ln w="9525" algn="ctr">
                <a:noFill/>
                <a:miter lim="800000"/>
                <a:headEnd/>
                <a:tailEnd/>
              </a:ln>
              <a:effectLst/>
            </p:spPr>
            <p:txBody>
              <a:bodyPr wrap="none">
                <a:spAutoFit/>
              </a:bodyPr>
              <a:lstStyle/>
              <a:p>
                <a:r>
                  <a:rPr lang="en-GB"/>
                  <a:t>12</a:t>
                </a:r>
              </a:p>
            </p:txBody>
          </p:sp>
          <p:sp>
            <p:nvSpPr>
              <p:cNvPr id="1129501" name="Text Box 29"/>
              <p:cNvSpPr txBox="1">
                <a:spLocks noChangeArrowheads="1"/>
              </p:cNvSpPr>
              <p:nvPr/>
            </p:nvSpPr>
            <p:spPr bwMode="auto">
              <a:xfrm>
                <a:off x="3617590" y="2952279"/>
                <a:ext cx="418704" cy="369332"/>
              </a:xfrm>
              <a:prstGeom prst="rect">
                <a:avLst/>
              </a:prstGeom>
              <a:noFill/>
              <a:ln w="9525" algn="ctr">
                <a:noFill/>
                <a:miter lim="800000"/>
                <a:headEnd/>
                <a:tailEnd/>
              </a:ln>
              <a:effectLst/>
            </p:spPr>
            <p:txBody>
              <a:bodyPr wrap="none">
                <a:spAutoFit/>
              </a:bodyPr>
              <a:lstStyle/>
              <a:p>
                <a:r>
                  <a:rPr lang="en-GB"/>
                  <a:t>13</a:t>
                </a:r>
              </a:p>
            </p:txBody>
          </p:sp>
          <p:sp>
            <p:nvSpPr>
              <p:cNvPr id="1129502" name="Text Box 30"/>
              <p:cNvSpPr txBox="1">
                <a:spLocks noChangeArrowheads="1"/>
              </p:cNvSpPr>
              <p:nvPr/>
            </p:nvSpPr>
            <p:spPr bwMode="auto">
              <a:xfrm>
                <a:off x="3617590" y="3472979"/>
                <a:ext cx="418704" cy="369332"/>
              </a:xfrm>
              <a:prstGeom prst="rect">
                <a:avLst/>
              </a:prstGeom>
              <a:noFill/>
              <a:ln w="9525" algn="ctr">
                <a:noFill/>
                <a:miter lim="800000"/>
                <a:headEnd/>
                <a:tailEnd/>
              </a:ln>
              <a:effectLst/>
            </p:spPr>
            <p:txBody>
              <a:bodyPr wrap="none">
                <a:spAutoFit/>
              </a:bodyPr>
              <a:lstStyle/>
              <a:p>
                <a:r>
                  <a:rPr lang="en-GB"/>
                  <a:t>14</a:t>
                </a:r>
              </a:p>
            </p:txBody>
          </p:sp>
          <p:sp>
            <p:nvSpPr>
              <p:cNvPr id="1129503" name="Text Box 31"/>
              <p:cNvSpPr txBox="1">
                <a:spLocks noChangeArrowheads="1"/>
              </p:cNvSpPr>
              <p:nvPr/>
            </p:nvSpPr>
            <p:spPr bwMode="auto">
              <a:xfrm>
                <a:off x="3617590" y="3985742"/>
                <a:ext cx="418704" cy="369332"/>
              </a:xfrm>
              <a:prstGeom prst="rect">
                <a:avLst/>
              </a:prstGeom>
              <a:noFill/>
              <a:ln w="9525" algn="ctr">
                <a:noFill/>
                <a:miter lim="800000"/>
                <a:headEnd/>
                <a:tailEnd/>
              </a:ln>
              <a:effectLst/>
            </p:spPr>
            <p:txBody>
              <a:bodyPr wrap="none">
                <a:spAutoFit/>
              </a:bodyPr>
              <a:lstStyle/>
              <a:p>
                <a:r>
                  <a:rPr lang="en-GB"/>
                  <a:t>15</a:t>
                </a:r>
              </a:p>
            </p:txBody>
          </p:sp>
          <p:sp>
            <p:nvSpPr>
              <p:cNvPr id="1129504" name="Text Box 32"/>
              <p:cNvSpPr txBox="1">
                <a:spLocks noChangeArrowheads="1"/>
              </p:cNvSpPr>
              <p:nvPr/>
            </p:nvSpPr>
            <p:spPr bwMode="auto">
              <a:xfrm>
                <a:off x="3617590" y="4508029"/>
                <a:ext cx="418704" cy="369332"/>
              </a:xfrm>
              <a:prstGeom prst="rect">
                <a:avLst/>
              </a:prstGeom>
              <a:noFill/>
              <a:ln w="9525" algn="ctr">
                <a:noFill/>
                <a:miter lim="800000"/>
                <a:headEnd/>
                <a:tailEnd/>
              </a:ln>
              <a:effectLst/>
            </p:spPr>
            <p:txBody>
              <a:bodyPr wrap="none">
                <a:spAutoFit/>
              </a:bodyPr>
              <a:lstStyle/>
              <a:p>
                <a:r>
                  <a:rPr lang="en-GB"/>
                  <a:t>16</a:t>
                </a:r>
              </a:p>
            </p:txBody>
          </p:sp>
          <p:sp>
            <p:nvSpPr>
              <p:cNvPr id="1129505" name="Text Box 33"/>
              <p:cNvSpPr txBox="1">
                <a:spLocks noChangeArrowheads="1"/>
              </p:cNvSpPr>
              <p:nvPr/>
            </p:nvSpPr>
            <p:spPr bwMode="auto">
              <a:xfrm>
                <a:off x="3617590" y="5031904"/>
                <a:ext cx="418704" cy="369332"/>
              </a:xfrm>
              <a:prstGeom prst="rect">
                <a:avLst/>
              </a:prstGeom>
              <a:noFill/>
              <a:ln w="9525" algn="ctr">
                <a:noFill/>
                <a:miter lim="800000"/>
                <a:headEnd/>
                <a:tailEnd/>
              </a:ln>
              <a:effectLst/>
            </p:spPr>
            <p:txBody>
              <a:bodyPr wrap="none">
                <a:spAutoFit/>
              </a:bodyPr>
              <a:lstStyle/>
              <a:p>
                <a:r>
                  <a:rPr lang="en-GB"/>
                  <a:t>17</a:t>
                </a:r>
              </a:p>
            </p:txBody>
          </p:sp>
          <p:sp>
            <p:nvSpPr>
              <p:cNvPr id="1129506" name="Text Box 34"/>
              <p:cNvSpPr txBox="1">
                <a:spLocks noChangeArrowheads="1"/>
              </p:cNvSpPr>
              <p:nvPr/>
            </p:nvSpPr>
            <p:spPr bwMode="auto">
              <a:xfrm>
                <a:off x="3617590" y="5554192"/>
                <a:ext cx="418704" cy="369332"/>
              </a:xfrm>
              <a:prstGeom prst="rect">
                <a:avLst/>
              </a:prstGeom>
              <a:noFill/>
              <a:ln w="9525" algn="ctr">
                <a:noFill/>
                <a:miter lim="800000"/>
                <a:headEnd/>
                <a:tailEnd/>
              </a:ln>
              <a:effectLst/>
            </p:spPr>
            <p:txBody>
              <a:bodyPr wrap="none">
                <a:spAutoFit/>
              </a:bodyPr>
              <a:lstStyle/>
              <a:p>
                <a:r>
                  <a:rPr lang="en-GB"/>
                  <a:t>18</a:t>
                </a:r>
              </a:p>
            </p:txBody>
          </p:sp>
          <p:sp>
            <p:nvSpPr>
              <p:cNvPr id="1129507" name="Text Box 35"/>
              <p:cNvSpPr txBox="1">
                <a:spLocks noChangeArrowheads="1"/>
              </p:cNvSpPr>
              <p:nvPr/>
            </p:nvSpPr>
            <p:spPr bwMode="auto">
              <a:xfrm>
                <a:off x="2253928" y="1914054"/>
                <a:ext cx="444352" cy="369332"/>
              </a:xfrm>
              <a:prstGeom prst="rect">
                <a:avLst/>
              </a:prstGeom>
              <a:noFill/>
              <a:ln w="9525" algn="ctr">
                <a:noFill/>
                <a:miter lim="800000"/>
                <a:headEnd/>
                <a:tailEnd/>
              </a:ln>
              <a:effectLst/>
            </p:spPr>
            <p:txBody>
              <a:bodyPr wrap="none">
                <a:spAutoFit/>
              </a:bodyPr>
              <a:lstStyle/>
              <a:p>
                <a:r>
                  <a:rPr lang="en-GB"/>
                  <a:t>Na</a:t>
                </a:r>
              </a:p>
            </p:txBody>
          </p:sp>
          <p:sp>
            <p:nvSpPr>
              <p:cNvPr id="1129508" name="Text Box 36"/>
              <p:cNvSpPr txBox="1">
                <a:spLocks noChangeArrowheads="1"/>
              </p:cNvSpPr>
              <p:nvPr/>
            </p:nvSpPr>
            <p:spPr bwMode="auto">
              <a:xfrm>
                <a:off x="2238053" y="2417292"/>
                <a:ext cx="490840" cy="369332"/>
              </a:xfrm>
              <a:prstGeom prst="rect">
                <a:avLst/>
              </a:prstGeom>
              <a:noFill/>
              <a:ln w="9525" algn="ctr">
                <a:noFill/>
                <a:miter lim="800000"/>
                <a:headEnd/>
                <a:tailEnd/>
              </a:ln>
              <a:effectLst/>
            </p:spPr>
            <p:txBody>
              <a:bodyPr wrap="none">
                <a:spAutoFit/>
              </a:bodyPr>
              <a:lstStyle/>
              <a:p>
                <a:r>
                  <a:rPr lang="en-GB"/>
                  <a:t>Mg</a:t>
                </a:r>
              </a:p>
            </p:txBody>
          </p:sp>
          <p:sp>
            <p:nvSpPr>
              <p:cNvPr id="1129509" name="Text Box 37"/>
              <p:cNvSpPr txBox="1">
                <a:spLocks noChangeArrowheads="1"/>
              </p:cNvSpPr>
              <p:nvPr/>
            </p:nvSpPr>
            <p:spPr bwMode="auto">
              <a:xfrm>
                <a:off x="2314253" y="2953867"/>
                <a:ext cx="370614" cy="369332"/>
              </a:xfrm>
              <a:prstGeom prst="rect">
                <a:avLst/>
              </a:prstGeom>
              <a:noFill/>
              <a:ln w="9525" algn="ctr">
                <a:noFill/>
                <a:miter lim="800000"/>
                <a:headEnd/>
                <a:tailEnd/>
              </a:ln>
              <a:effectLst/>
            </p:spPr>
            <p:txBody>
              <a:bodyPr wrap="none">
                <a:spAutoFit/>
              </a:bodyPr>
              <a:lstStyle/>
              <a:p>
                <a:r>
                  <a:rPr lang="en-GB"/>
                  <a:t>Al</a:t>
                </a:r>
              </a:p>
            </p:txBody>
          </p:sp>
          <p:sp>
            <p:nvSpPr>
              <p:cNvPr id="1129510" name="Text Box 38"/>
              <p:cNvSpPr txBox="1">
                <a:spLocks noChangeArrowheads="1"/>
              </p:cNvSpPr>
              <p:nvPr/>
            </p:nvSpPr>
            <p:spPr bwMode="auto">
              <a:xfrm>
                <a:off x="2314253" y="3472979"/>
                <a:ext cx="343364" cy="369332"/>
              </a:xfrm>
              <a:prstGeom prst="rect">
                <a:avLst/>
              </a:prstGeom>
              <a:noFill/>
              <a:ln w="9525" algn="ctr">
                <a:noFill/>
                <a:miter lim="800000"/>
                <a:headEnd/>
                <a:tailEnd/>
              </a:ln>
              <a:effectLst/>
            </p:spPr>
            <p:txBody>
              <a:bodyPr wrap="none">
                <a:spAutoFit/>
              </a:bodyPr>
              <a:lstStyle/>
              <a:p>
                <a:r>
                  <a:rPr lang="en-GB"/>
                  <a:t>Si</a:t>
                </a:r>
              </a:p>
            </p:txBody>
          </p:sp>
          <p:sp>
            <p:nvSpPr>
              <p:cNvPr id="1129511" name="Text Box 39"/>
              <p:cNvSpPr txBox="1">
                <a:spLocks noChangeArrowheads="1"/>
              </p:cNvSpPr>
              <p:nvPr/>
            </p:nvSpPr>
            <p:spPr bwMode="auto">
              <a:xfrm>
                <a:off x="2347590" y="3993679"/>
                <a:ext cx="303288" cy="369332"/>
              </a:xfrm>
              <a:prstGeom prst="rect">
                <a:avLst/>
              </a:prstGeom>
              <a:noFill/>
              <a:ln w="9525" algn="ctr">
                <a:noFill/>
                <a:miter lim="800000"/>
                <a:headEnd/>
                <a:tailEnd/>
              </a:ln>
              <a:effectLst/>
            </p:spPr>
            <p:txBody>
              <a:bodyPr wrap="none">
                <a:spAutoFit/>
              </a:bodyPr>
              <a:lstStyle/>
              <a:p>
                <a:r>
                  <a:rPr lang="en-GB"/>
                  <a:t>P</a:t>
                </a:r>
              </a:p>
            </p:txBody>
          </p:sp>
          <p:sp>
            <p:nvSpPr>
              <p:cNvPr id="1129512" name="Text Box 40"/>
              <p:cNvSpPr txBox="1">
                <a:spLocks noChangeArrowheads="1"/>
              </p:cNvSpPr>
              <p:nvPr/>
            </p:nvSpPr>
            <p:spPr bwMode="auto">
              <a:xfrm>
                <a:off x="2347590" y="4514379"/>
                <a:ext cx="290464" cy="369332"/>
              </a:xfrm>
              <a:prstGeom prst="rect">
                <a:avLst/>
              </a:prstGeom>
              <a:noFill/>
              <a:ln w="9525" algn="ctr">
                <a:noFill/>
                <a:miter lim="800000"/>
                <a:headEnd/>
                <a:tailEnd/>
              </a:ln>
              <a:effectLst/>
            </p:spPr>
            <p:txBody>
              <a:bodyPr wrap="none">
                <a:spAutoFit/>
              </a:bodyPr>
              <a:lstStyle/>
              <a:p>
                <a:r>
                  <a:rPr lang="en-GB"/>
                  <a:t>S</a:t>
                </a:r>
              </a:p>
            </p:txBody>
          </p:sp>
          <p:sp>
            <p:nvSpPr>
              <p:cNvPr id="1129513" name="Text Box 41"/>
              <p:cNvSpPr txBox="1">
                <a:spLocks noChangeArrowheads="1"/>
              </p:cNvSpPr>
              <p:nvPr/>
            </p:nvSpPr>
            <p:spPr bwMode="auto">
              <a:xfrm>
                <a:off x="2304728" y="5035079"/>
                <a:ext cx="360996" cy="369332"/>
              </a:xfrm>
              <a:prstGeom prst="rect">
                <a:avLst/>
              </a:prstGeom>
              <a:noFill/>
              <a:ln w="9525" algn="ctr">
                <a:noFill/>
                <a:miter lim="800000"/>
                <a:headEnd/>
                <a:tailEnd/>
              </a:ln>
              <a:effectLst/>
            </p:spPr>
            <p:txBody>
              <a:bodyPr wrap="none">
                <a:spAutoFit/>
              </a:bodyPr>
              <a:lstStyle/>
              <a:p>
                <a:r>
                  <a:rPr lang="en-GB"/>
                  <a:t>Cl</a:t>
                </a:r>
              </a:p>
            </p:txBody>
          </p:sp>
          <p:sp>
            <p:nvSpPr>
              <p:cNvPr id="1129514" name="Text Box 42"/>
              <p:cNvSpPr txBox="1">
                <a:spLocks noChangeArrowheads="1"/>
              </p:cNvSpPr>
              <p:nvPr/>
            </p:nvSpPr>
            <p:spPr bwMode="auto">
              <a:xfrm>
                <a:off x="2296790" y="5555779"/>
                <a:ext cx="397866" cy="369332"/>
              </a:xfrm>
              <a:prstGeom prst="rect">
                <a:avLst/>
              </a:prstGeom>
              <a:noFill/>
              <a:ln w="9525" algn="ctr">
                <a:noFill/>
                <a:miter lim="800000"/>
                <a:headEnd/>
                <a:tailEnd/>
              </a:ln>
              <a:effectLst/>
            </p:spPr>
            <p:txBody>
              <a:bodyPr wrap="none">
                <a:spAutoFit/>
              </a:bodyPr>
              <a:lstStyle/>
              <a:p>
                <a:r>
                  <a:rPr lang="en-GB"/>
                  <a:t>Ar</a:t>
                </a:r>
              </a:p>
            </p:txBody>
          </p:sp>
        </p:grpSp>
      </p:grpSp>
      <p:sp>
        <p:nvSpPr>
          <p:cNvPr id="1129515" name="Text Box 43"/>
          <p:cNvSpPr txBox="1">
            <a:spLocks noChangeArrowheads="1"/>
          </p:cNvSpPr>
          <p:nvPr/>
        </p:nvSpPr>
        <p:spPr bwMode="auto">
          <a:xfrm>
            <a:off x="6267774" y="4170408"/>
            <a:ext cx="5022499" cy="830997"/>
          </a:xfrm>
          <a:prstGeom prst="rect">
            <a:avLst/>
          </a:prstGeom>
          <a:noFill/>
          <a:ln w="9525" algn="ctr">
            <a:noFill/>
            <a:miter lim="800000"/>
            <a:headEnd/>
            <a:tailEnd/>
          </a:ln>
          <a:effectLst/>
        </p:spPr>
        <p:txBody>
          <a:bodyPr wrap="square">
            <a:spAutoFit/>
          </a:bodyPr>
          <a:lstStyle/>
          <a:p>
            <a:r>
              <a:rPr lang="en-GB" sz="2400"/>
              <a:t>This pulls these electrons closer to the nucleus and results in a smaller radius.</a:t>
            </a:r>
          </a:p>
        </p:txBody>
      </p:sp>
      <p:sp>
        <p:nvSpPr>
          <p:cNvPr id="1129516" name="Text Box 44"/>
          <p:cNvSpPr txBox="1">
            <a:spLocks noChangeArrowheads="1"/>
          </p:cNvSpPr>
          <p:nvPr/>
        </p:nvSpPr>
        <p:spPr bwMode="auto">
          <a:xfrm>
            <a:off x="6171879" y="2295525"/>
            <a:ext cx="5118418" cy="1569660"/>
          </a:xfrm>
          <a:prstGeom prst="rect">
            <a:avLst/>
          </a:prstGeom>
          <a:noFill/>
          <a:ln w="9525" algn="ctr">
            <a:noFill/>
            <a:miter lim="800000"/>
            <a:headEnd/>
            <a:tailEnd/>
          </a:ln>
          <a:effectLst/>
        </p:spPr>
        <p:txBody>
          <a:bodyPr wrap="square">
            <a:spAutoFit/>
          </a:bodyPr>
          <a:lstStyle/>
          <a:p>
            <a:r>
              <a:rPr lang="en-GB" sz="2400"/>
              <a:t>This causes an increase in </a:t>
            </a:r>
            <a:r>
              <a:rPr lang="en-GB" sz="2400" u="sng"/>
              <a:t>effective nuclear charge</a:t>
            </a:r>
            <a:r>
              <a:rPr lang="en-GB" sz="2400"/>
              <a:t>, leading to a greater attraction between the nucleus and the outermost electrons</a:t>
            </a:r>
            <a:r>
              <a:rPr lang="en-GB" sz="2400">
                <a:solidFill>
                  <a:srgbClr val="9933FF"/>
                </a:solidFill>
              </a:rPr>
              <a:t>.</a:t>
            </a:r>
          </a:p>
        </p:txBody>
      </p:sp>
    </p:spTree>
    <p:extLst>
      <p:ext uri="{BB962C8B-B14F-4D97-AF65-F5344CB8AC3E}">
        <p14:creationId xmlns:p14="http://schemas.microsoft.com/office/powerpoint/2010/main" val="238067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9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9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515" grpId="0"/>
      <p:bldP spid="112951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idx="4294967295"/>
          </p:nvPr>
        </p:nvSpPr>
        <p:spPr>
          <a:xfrm>
            <a:off x="-2075" y="-3907"/>
            <a:ext cx="9126537" cy="715962"/>
          </a:xfrm>
        </p:spPr>
        <p:txBody>
          <a:bodyPr>
            <a:normAutofit/>
          </a:bodyPr>
          <a:lstStyle/>
          <a:p>
            <a:r>
              <a:rPr lang="en-GB" b="1">
                <a:solidFill>
                  <a:srgbClr val="70AD47"/>
                </a:solidFill>
              </a:rPr>
              <a:t>First ionisation energy down a group</a:t>
            </a:r>
          </a:p>
        </p:txBody>
      </p:sp>
      <p:sp>
        <p:nvSpPr>
          <p:cNvPr id="1038339" name="Text Box 3"/>
          <p:cNvSpPr txBox="1">
            <a:spLocks noChangeArrowheads="1"/>
          </p:cNvSpPr>
          <p:nvPr/>
        </p:nvSpPr>
        <p:spPr bwMode="auto">
          <a:xfrm>
            <a:off x="1541463" y="598974"/>
            <a:ext cx="9126537" cy="830997"/>
          </a:xfrm>
          <a:prstGeom prst="rect">
            <a:avLst/>
          </a:prstGeom>
          <a:noFill/>
          <a:ln w="9525" algn="ctr">
            <a:noFill/>
            <a:miter lim="800000"/>
            <a:headEnd/>
            <a:tailEnd/>
          </a:ln>
          <a:effectLst/>
        </p:spPr>
        <p:txBody>
          <a:bodyPr wrap="square">
            <a:spAutoFit/>
          </a:bodyPr>
          <a:lstStyle/>
          <a:p>
            <a:r>
              <a:rPr lang="en-GB" sz="2400"/>
              <a:t>The first ionization energies of group 2 elements also show evidence for the existence of different principal energy levels. </a:t>
            </a:r>
          </a:p>
        </p:txBody>
      </p:sp>
      <p:sp>
        <p:nvSpPr>
          <p:cNvPr id="1038340" name="Text Box 4"/>
          <p:cNvSpPr txBox="1">
            <a:spLocks noChangeArrowheads="1"/>
          </p:cNvSpPr>
          <p:nvPr/>
        </p:nvSpPr>
        <p:spPr bwMode="auto">
          <a:xfrm>
            <a:off x="6727826" y="1781175"/>
            <a:ext cx="3876675" cy="1569660"/>
          </a:xfrm>
          <a:prstGeom prst="rect">
            <a:avLst/>
          </a:prstGeom>
          <a:noFill/>
          <a:ln w="9525" algn="ctr">
            <a:noFill/>
            <a:miter lim="800000"/>
            <a:headEnd/>
            <a:tailEnd/>
          </a:ln>
          <a:effectLst/>
        </p:spPr>
        <p:txBody>
          <a:bodyPr>
            <a:spAutoFit/>
          </a:bodyPr>
          <a:lstStyle/>
          <a:p>
            <a:r>
              <a:rPr lang="en-GB" sz="2400"/>
              <a:t>Even though the nuclear charge increases down the group, the first ionization energy decreases.</a:t>
            </a:r>
          </a:p>
        </p:txBody>
      </p:sp>
      <p:pic>
        <p:nvPicPr>
          <p:cNvPr id="1038341" name="Picture 5" descr="Group2_IE"/>
          <p:cNvPicPr>
            <a:picLocks noChangeAspect="1" noChangeArrowheads="1"/>
          </p:cNvPicPr>
          <p:nvPr/>
        </p:nvPicPr>
        <p:blipFill>
          <a:blip r:embed="rId3" cstate="print"/>
          <a:srcRect/>
          <a:stretch>
            <a:fillRect/>
          </a:stretch>
        </p:blipFill>
        <p:spPr bwMode="auto">
          <a:xfrm>
            <a:off x="3035301" y="1978026"/>
            <a:ext cx="3533775" cy="3508375"/>
          </a:xfrm>
          <a:prstGeom prst="rect">
            <a:avLst/>
          </a:prstGeom>
          <a:noFill/>
        </p:spPr>
      </p:pic>
      <p:sp>
        <p:nvSpPr>
          <p:cNvPr id="1038342" name="Text Box 6"/>
          <p:cNvSpPr txBox="1">
            <a:spLocks noChangeArrowheads="1"/>
          </p:cNvSpPr>
          <p:nvPr/>
        </p:nvSpPr>
        <p:spPr bwMode="auto">
          <a:xfrm>
            <a:off x="4314169" y="5894388"/>
            <a:ext cx="976036" cy="369332"/>
          </a:xfrm>
          <a:prstGeom prst="rect">
            <a:avLst/>
          </a:prstGeom>
          <a:noFill/>
          <a:ln w="9525" algn="ctr">
            <a:noFill/>
            <a:miter lim="800000"/>
            <a:headEnd/>
            <a:tailEnd/>
          </a:ln>
          <a:effectLst/>
        </p:spPr>
        <p:txBody>
          <a:bodyPr wrap="none">
            <a:spAutoFit/>
          </a:bodyPr>
          <a:lstStyle/>
          <a:p>
            <a:pPr algn="ctr"/>
            <a:r>
              <a:rPr lang="en-GB" b="1"/>
              <a:t>element</a:t>
            </a:r>
          </a:p>
        </p:txBody>
      </p:sp>
      <p:sp>
        <p:nvSpPr>
          <p:cNvPr id="1038343" name="Text Box 7"/>
          <p:cNvSpPr txBox="1">
            <a:spLocks noChangeArrowheads="1"/>
          </p:cNvSpPr>
          <p:nvPr/>
        </p:nvSpPr>
        <p:spPr bwMode="auto">
          <a:xfrm rot="16200000">
            <a:off x="921720" y="3411429"/>
            <a:ext cx="2261837" cy="646331"/>
          </a:xfrm>
          <a:prstGeom prst="rect">
            <a:avLst/>
          </a:prstGeom>
          <a:noFill/>
          <a:ln w="9525" algn="ctr">
            <a:noFill/>
            <a:miter lim="800000"/>
            <a:headEnd/>
            <a:tailEnd/>
          </a:ln>
          <a:effectLst/>
        </p:spPr>
        <p:txBody>
          <a:bodyPr wrap="none">
            <a:spAutoFit/>
          </a:bodyPr>
          <a:lstStyle/>
          <a:p>
            <a:pPr algn="ctr"/>
            <a:r>
              <a:rPr lang="en-GB" b="1"/>
              <a:t>first ionization energy</a:t>
            </a:r>
            <a:br>
              <a:rPr lang="en-GB" b="1"/>
            </a:br>
            <a:r>
              <a:rPr lang="en-GB" b="1"/>
              <a:t>(kJ</a:t>
            </a:r>
            <a:r>
              <a:rPr lang="en-GB" sz="1000" b="1"/>
              <a:t> </a:t>
            </a:r>
            <a:r>
              <a:rPr lang="en-GB" b="1"/>
              <a:t>mol</a:t>
            </a:r>
            <a:r>
              <a:rPr lang="en-GB" b="1" baseline="30000"/>
              <a:t>-1</a:t>
            </a:r>
            <a:r>
              <a:rPr lang="en-GB" b="1"/>
              <a:t>)</a:t>
            </a:r>
          </a:p>
        </p:txBody>
      </p:sp>
      <p:sp>
        <p:nvSpPr>
          <p:cNvPr id="1038344" name="Text Box 8"/>
          <p:cNvSpPr txBox="1">
            <a:spLocks noChangeArrowheads="1"/>
          </p:cNvSpPr>
          <p:nvPr/>
        </p:nvSpPr>
        <p:spPr bwMode="auto">
          <a:xfrm>
            <a:off x="2393950" y="4505325"/>
            <a:ext cx="535724" cy="369332"/>
          </a:xfrm>
          <a:prstGeom prst="rect">
            <a:avLst/>
          </a:prstGeom>
          <a:noFill/>
          <a:ln w="9525" algn="ctr">
            <a:noFill/>
            <a:miter lim="800000"/>
            <a:headEnd/>
            <a:tailEnd/>
          </a:ln>
          <a:effectLst/>
        </p:spPr>
        <p:txBody>
          <a:bodyPr wrap="none">
            <a:spAutoFit/>
          </a:bodyPr>
          <a:lstStyle/>
          <a:p>
            <a:r>
              <a:rPr lang="en-GB"/>
              <a:t>500</a:t>
            </a:r>
          </a:p>
        </p:txBody>
      </p:sp>
      <p:sp>
        <p:nvSpPr>
          <p:cNvPr id="1038345" name="Text Box 9"/>
          <p:cNvSpPr txBox="1">
            <a:spLocks noChangeArrowheads="1"/>
          </p:cNvSpPr>
          <p:nvPr/>
        </p:nvSpPr>
        <p:spPr bwMode="auto">
          <a:xfrm>
            <a:off x="2393950" y="3829050"/>
            <a:ext cx="535724" cy="369332"/>
          </a:xfrm>
          <a:prstGeom prst="rect">
            <a:avLst/>
          </a:prstGeom>
          <a:noFill/>
          <a:ln w="9525" algn="ctr">
            <a:noFill/>
            <a:miter lim="800000"/>
            <a:headEnd/>
            <a:tailEnd/>
          </a:ln>
          <a:effectLst/>
        </p:spPr>
        <p:txBody>
          <a:bodyPr wrap="none">
            <a:spAutoFit/>
          </a:bodyPr>
          <a:lstStyle/>
          <a:p>
            <a:r>
              <a:rPr lang="en-GB"/>
              <a:t>600</a:t>
            </a:r>
          </a:p>
        </p:txBody>
      </p:sp>
      <p:sp>
        <p:nvSpPr>
          <p:cNvPr id="1038346" name="Text Box 10"/>
          <p:cNvSpPr txBox="1">
            <a:spLocks noChangeArrowheads="1"/>
          </p:cNvSpPr>
          <p:nvPr/>
        </p:nvSpPr>
        <p:spPr bwMode="auto">
          <a:xfrm>
            <a:off x="2393950" y="3151188"/>
            <a:ext cx="535724" cy="369332"/>
          </a:xfrm>
          <a:prstGeom prst="rect">
            <a:avLst/>
          </a:prstGeom>
          <a:noFill/>
          <a:ln w="9525" algn="ctr">
            <a:noFill/>
            <a:miter lim="800000"/>
            <a:headEnd/>
            <a:tailEnd/>
          </a:ln>
          <a:effectLst/>
        </p:spPr>
        <p:txBody>
          <a:bodyPr wrap="none">
            <a:spAutoFit/>
          </a:bodyPr>
          <a:lstStyle/>
          <a:p>
            <a:r>
              <a:rPr lang="en-GB"/>
              <a:t>700</a:t>
            </a:r>
          </a:p>
        </p:txBody>
      </p:sp>
      <p:sp>
        <p:nvSpPr>
          <p:cNvPr id="1038347" name="Text Box 11"/>
          <p:cNvSpPr txBox="1">
            <a:spLocks noChangeArrowheads="1"/>
          </p:cNvSpPr>
          <p:nvPr/>
        </p:nvSpPr>
        <p:spPr bwMode="auto">
          <a:xfrm>
            <a:off x="2393950" y="2474913"/>
            <a:ext cx="535724" cy="369332"/>
          </a:xfrm>
          <a:prstGeom prst="rect">
            <a:avLst/>
          </a:prstGeom>
          <a:noFill/>
          <a:ln w="9525" algn="ctr">
            <a:noFill/>
            <a:miter lim="800000"/>
            <a:headEnd/>
            <a:tailEnd/>
          </a:ln>
          <a:effectLst/>
        </p:spPr>
        <p:txBody>
          <a:bodyPr wrap="none">
            <a:spAutoFit/>
          </a:bodyPr>
          <a:lstStyle/>
          <a:p>
            <a:r>
              <a:rPr lang="en-GB"/>
              <a:t>800</a:t>
            </a:r>
          </a:p>
        </p:txBody>
      </p:sp>
      <p:sp>
        <p:nvSpPr>
          <p:cNvPr id="1038348" name="Text Box 12"/>
          <p:cNvSpPr txBox="1">
            <a:spLocks noChangeArrowheads="1"/>
          </p:cNvSpPr>
          <p:nvPr/>
        </p:nvSpPr>
        <p:spPr bwMode="auto">
          <a:xfrm>
            <a:off x="2393950" y="1798638"/>
            <a:ext cx="535724" cy="369332"/>
          </a:xfrm>
          <a:prstGeom prst="rect">
            <a:avLst/>
          </a:prstGeom>
          <a:noFill/>
          <a:ln w="9525" algn="ctr">
            <a:noFill/>
            <a:miter lim="800000"/>
            <a:headEnd/>
            <a:tailEnd/>
          </a:ln>
          <a:effectLst/>
        </p:spPr>
        <p:txBody>
          <a:bodyPr wrap="none">
            <a:spAutoFit/>
          </a:bodyPr>
          <a:lstStyle/>
          <a:p>
            <a:r>
              <a:rPr lang="en-GB"/>
              <a:t>900</a:t>
            </a:r>
          </a:p>
        </p:txBody>
      </p:sp>
      <p:sp>
        <p:nvSpPr>
          <p:cNvPr id="1038349" name="Text Box 13"/>
          <p:cNvSpPr txBox="1">
            <a:spLocks noChangeArrowheads="1"/>
          </p:cNvSpPr>
          <p:nvPr/>
        </p:nvSpPr>
        <p:spPr bwMode="auto">
          <a:xfrm>
            <a:off x="2901323" y="5538788"/>
            <a:ext cx="425116" cy="369332"/>
          </a:xfrm>
          <a:prstGeom prst="rect">
            <a:avLst/>
          </a:prstGeom>
          <a:noFill/>
          <a:ln w="9525" algn="ctr">
            <a:noFill/>
            <a:miter lim="800000"/>
            <a:headEnd/>
            <a:tailEnd/>
          </a:ln>
          <a:effectLst/>
        </p:spPr>
        <p:txBody>
          <a:bodyPr wrap="none">
            <a:spAutoFit/>
          </a:bodyPr>
          <a:lstStyle/>
          <a:p>
            <a:pPr algn="ctr"/>
            <a:r>
              <a:rPr lang="en-GB"/>
              <a:t>Be</a:t>
            </a:r>
          </a:p>
        </p:txBody>
      </p:sp>
      <p:sp>
        <p:nvSpPr>
          <p:cNvPr id="1038350" name="Text Box 14"/>
          <p:cNvSpPr txBox="1">
            <a:spLocks noChangeArrowheads="1"/>
          </p:cNvSpPr>
          <p:nvPr/>
        </p:nvSpPr>
        <p:spPr bwMode="auto">
          <a:xfrm>
            <a:off x="3725711" y="5538788"/>
            <a:ext cx="490840" cy="369332"/>
          </a:xfrm>
          <a:prstGeom prst="rect">
            <a:avLst/>
          </a:prstGeom>
          <a:noFill/>
          <a:ln w="9525" algn="ctr">
            <a:noFill/>
            <a:miter lim="800000"/>
            <a:headEnd/>
            <a:tailEnd/>
          </a:ln>
          <a:effectLst/>
        </p:spPr>
        <p:txBody>
          <a:bodyPr wrap="none">
            <a:spAutoFit/>
          </a:bodyPr>
          <a:lstStyle/>
          <a:p>
            <a:pPr algn="ctr"/>
            <a:r>
              <a:rPr lang="en-GB"/>
              <a:t>Mg</a:t>
            </a:r>
          </a:p>
        </p:txBody>
      </p:sp>
      <p:sp>
        <p:nvSpPr>
          <p:cNvPr id="1038351" name="Text Box 15"/>
          <p:cNvSpPr txBox="1">
            <a:spLocks noChangeArrowheads="1"/>
          </p:cNvSpPr>
          <p:nvPr/>
        </p:nvSpPr>
        <p:spPr bwMode="auto">
          <a:xfrm>
            <a:off x="4602360" y="5538788"/>
            <a:ext cx="418704" cy="369332"/>
          </a:xfrm>
          <a:prstGeom prst="rect">
            <a:avLst/>
          </a:prstGeom>
          <a:noFill/>
          <a:ln w="9525" algn="ctr">
            <a:noFill/>
            <a:miter lim="800000"/>
            <a:headEnd/>
            <a:tailEnd/>
          </a:ln>
          <a:effectLst/>
        </p:spPr>
        <p:txBody>
          <a:bodyPr wrap="none">
            <a:spAutoFit/>
          </a:bodyPr>
          <a:lstStyle/>
          <a:p>
            <a:pPr algn="ctr"/>
            <a:r>
              <a:rPr lang="en-GB"/>
              <a:t>Ca</a:t>
            </a:r>
          </a:p>
        </p:txBody>
      </p:sp>
      <p:sp>
        <p:nvSpPr>
          <p:cNvPr id="1038352" name="Text Box 16"/>
          <p:cNvSpPr txBox="1">
            <a:spLocks noChangeArrowheads="1"/>
          </p:cNvSpPr>
          <p:nvPr/>
        </p:nvSpPr>
        <p:spPr bwMode="auto">
          <a:xfrm>
            <a:off x="5470956" y="5538788"/>
            <a:ext cx="370614" cy="369332"/>
          </a:xfrm>
          <a:prstGeom prst="rect">
            <a:avLst/>
          </a:prstGeom>
          <a:noFill/>
          <a:ln w="9525" algn="ctr">
            <a:noFill/>
            <a:miter lim="800000"/>
            <a:headEnd/>
            <a:tailEnd/>
          </a:ln>
          <a:effectLst/>
        </p:spPr>
        <p:txBody>
          <a:bodyPr wrap="none">
            <a:spAutoFit/>
          </a:bodyPr>
          <a:lstStyle/>
          <a:p>
            <a:pPr algn="ctr"/>
            <a:r>
              <a:rPr lang="en-GB"/>
              <a:t>Sr</a:t>
            </a:r>
          </a:p>
        </p:txBody>
      </p:sp>
      <p:sp>
        <p:nvSpPr>
          <p:cNvPr id="1038353" name="Text Box 17"/>
          <p:cNvSpPr txBox="1">
            <a:spLocks noChangeArrowheads="1"/>
          </p:cNvSpPr>
          <p:nvPr/>
        </p:nvSpPr>
        <p:spPr bwMode="auto">
          <a:xfrm>
            <a:off x="6281927" y="5538788"/>
            <a:ext cx="420308" cy="369332"/>
          </a:xfrm>
          <a:prstGeom prst="rect">
            <a:avLst/>
          </a:prstGeom>
          <a:noFill/>
          <a:ln w="9525" algn="ctr">
            <a:noFill/>
            <a:miter lim="800000"/>
            <a:headEnd/>
            <a:tailEnd/>
          </a:ln>
          <a:effectLst/>
        </p:spPr>
        <p:txBody>
          <a:bodyPr wrap="none">
            <a:spAutoFit/>
          </a:bodyPr>
          <a:lstStyle/>
          <a:p>
            <a:pPr algn="ctr"/>
            <a:r>
              <a:rPr lang="en-GB"/>
              <a:t>Ba</a:t>
            </a:r>
          </a:p>
        </p:txBody>
      </p:sp>
      <p:sp>
        <p:nvSpPr>
          <p:cNvPr id="1038354" name="Text Box 18"/>
          <p:cNvSpPr txBox="1">
            <a:spLocks noChangeArrowheads="1"/>
          </p:cNvSpPr>
          <p:nvPr/>
        </p:nvSpPr>
        <p:spPr bwMode="auto">
          <a:xfrm>
            <a:off x="6727826" y="3509963"/>
            <a:ext cx="3808413" cy="2308324"/>
          </a:xfrm>
          <a:prstGeom prst="rect">
            <a:avLst/>
          </a:prstGeom>
          <a:noFill/>
          <a:ln w="9525" algn="ctr">
            <a:noFill/>
            <a:miter lim="800000"/>
            <a:headEnd/>
            <a:tailEnd/>
          </a:ln>
          <a:effectLst/>
        </p:spPr>
        <p:txBody>
          <a:bodyPr>
            <a:spAutoFit/>
          </a:bodyPr>
          <a:lstStyle/>
          <a:p>
            <a:r>
              <a:rPr lang="en-GB" sz="2400"/>
              <a:t>This means electrons are being removed from successively higher energy levels, which lie further from the nucleus and are less attracted to the nucleus. </a:t>
            </a:r>
          </a:p>
        </p:txBody>
      </p:sp>
      <p:sp>
        <p:nvSpPr>
          <p:cNvPr id="1038355" name="Text Box 19"/>
          <p:cNvSpPr txBox="1">
            <a:spLocks noChangeArrowheads="1"/>
          </p:cNvSpPr>
          <p:nvPr/>
        </p:nvSpPr>
        <p:spPr bwMode="auto">
          <a:xfrm>
            <a:off x="2393950" y="5183188"/>
            <a:ext cx="535724" cy="369332"/>
          </a:xfrm>
          <a:prstGeom prst="rect">
            <a:avLst/>
          </a:prstGeom>
          <a:noFill/>
          <a:ln w="9525" algn="ctr">
            <a:noFill/>
            <a:miter lim="800000"/>
            <a:headEnd/>
            <a:tailEnd/>
          </a:ln>
          <a:effectLst/>
        </p:spPr>
        <p:txBody>
          <a:bodyPr wrap="none">
            <a:spAutoFit/>
          </a:bodyPr>
          <a:lstStyle/>
          <a:p>
            <a:r>
              <a:rPr lang="en-GB"/>
              <a:t>400</a:t>
            </a:r>
          </a:p>
        </p:txBody>
      </p:sp>
    </p:spTree>
    <p:extLst>
      <p:ext uri="{BB962C8B-B14F-4D97-AF65-F5344CB8AC3E}">
        <p14:creationId xmlns:p14="http://schemas.microsoft.com/office/powerpoint/2010/main" val="174395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8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8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340" grpId="0"/>
      <p:bldP spid="103835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954" y="733"/>
            <a:ext cx="10515600" cy="1325563"/>
          </a:xfrm>
        </p:spPr>
        <p:txBody>
          <a:bodyPr>
            <a:normAutofit/>
          </a:bodyPr>
          <a:lstStyle/>
          <a:p>
            <a:r>
              <a:rPr lang="en-GB" dirty="0">
                <a:solidFill>
                  <a:srgbClr val="70AD47"/>
                </a:solidFill>
                <a:latin typeface="+mn-lt"/>
              </a:rPr>
              <a:t>Explanation of the trend in 1st ionisation energy (down group)</a:t>
            </a:r>
            <a:endParaRPr lang="en-US" dirty="0">
              <a:solidFill>
                <a:srgbClr val="70AD47"/>
              </a:solidFill>
              <a:latin typeface="+mn-lt"/>
            </a:endParaRPr>
          </a:p>
        </p:txBody>
      </p:sp>
      <p:sp>
        <p:nvSpPr>
          <p:cNvPr id="6147" name="Rectangle 3"/>
          <p:cNvSpPr>
            <a:spLocks noGrp="1" noChangeArrowheads="1"/>
          </p:cNvSpPr>
          <p:nvPr>
            <p:ph type="body" idx="1"/>
          </p:nvPr>
        </p:nvSpPr>
        <p:spPr>
          <a:xfrm>
            <a:off x="0" y="1825625"/>
            <a:ext cx="12192000" cy="4351338"/>
          </a:xfrm>
        </p:spPr>
        <p:txBody>
          <a:bodyPr/>
          <a:lstStyle/>
          <a:p>
            <a:pPr>
              <a:buFont typeface="Wingdings" pitchFamily="2" charset="2"/>
              <a:buChar char="ü"/>
            </a:pPr>
            <a:r>
              <a:rPr lang="en-GB" dirty="0"/>
              <a:t>Atoms get bigger (outer electrons are further away from the nucleus), increased atomic radius</a:t>
            </a:r>
          </a:p>
          <a:p>
            <a:pPr>
              <a:buFont typeface="Wingdings" pitchFamily="2" charset="2"/>
              <a:buChar char="ü"/>
            </a:pPr>
            <a:endParaRPr lang="en-GB" sz="900" dirty="0">
              <a:latin typeface="Arial Black" charset="0"/>
            </a:endParaRPr>
          </a:p>
          <a:p>
            <a:pPr>
              <a:buFont typeface="Wingdings" pitchFamily="2" charset="2"/>
              <a:buChar char="ü"/>
            </a:pPr>
            <a:r>
              <a:rPr lang="en-GB" dirty="0"/>
              <a:t>Increased shielding (</a:t>
            </a:r>
            <a:r>
              <a:rPr lang="en-GB" dirty="0" err="1"/>
              <a:t>Be</a:t>
            </a:r>
            <a:r>
              <a:rPr lang="en-GB" dirty="0" err="1">
                <a:sym typeface="Wingdings" pitchFamily="2" charset="2"/>
              </a:rPr>
              <a:t>Ca</a:t>
            </a:r>
            <a:r>
              <a:rPr lang="en-GB" dirty="0">
                <a:sym typeface="Wingdings" pitchFamily="2" charset="2"/>
              </a:rPr>
              <a:t> shielding effect from inner s and p electrons) (</a:t>
            </a:r>
            <a:r>
              <a:rPr lang="en-GB" dirty="0" err="1">
                <a:sym typeface="Wingdings" pitchFamily="2" charset="2"/>
              </a:rPr>
              <a:t>CaBa</a:t>
            </a:r>
            <a:r>
              <a:rPr lang="en-GB" dirty="0">
                <a:sym typeface="Wingdings" pitchFamily="2" charset="2"/>
              </a:rPr>
              <a:t> shielding effect from 3d electrons)</a:t>
            </a:r>
            <a:endParaRPr lang="en-GB" dirty="0"/>
          </a:p>
          <a:p>
            <a:pPr>
              <a:buFont typeface="Wingdings" pitchFamily="2" charset="2"/>
              <a:buChar char="ü"/>
            </a:pPr>
            <a:endParaRPr lang="en-GB" sz="900" dirty="0">
              <a:latin typeface="Arial Black" charset="0"/>
            </a:endParaRPr>
          </a:p>
          <a:p>
            <a:pPr>
              <a:buFont typeface="Wingdings" pitchFamily="2" charset="2"/>
              <a:buChar char="ü"/>
            </a:pPr>
            <a:r>
              <a:rPr lang="en-GB" dirty="0"/>
              <a:t>Therefore weaker attraction (less effective nuclear charge) from nucleus to electron in outer shell, less energy required to remove.</a:t>
            </a:r>
            <a:endParaRPr lang="en-US" dirty="0"/>
          </a:p>
        </p:txBody>
      </p:sp>
    </p:spTree>
    <p:extLst>
      <p:ext uri="{BB962C8B-B14F-4D97-AF65-F5344CB8AC3E}">
        <p14:creationId xmlns:p14="http://schemas.microsoft.com/office/powerpoint/2010/main" val="3962953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45903858"/>
              </p:ext>
            </p:extLst>
          </p:nvPr>
        </p:nvGraphicFramePr>
        <p:xfrm>
          <a:off x="2652564" y="1068314"/>
          <a:ext cx="6250136" cy="372390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12113846" cy="769441"/>
          </a:xfrm>
          <a:prstGeom prst="rect">
            <a:avLst/>
          </a:prstGeom>
          <a:noFill/>
        </p:spPr>
        <p:txBody>
          <a:bodyPr wrap="square" lIns="91440" tIns="45720" rIns="91440" bIns="45720" rtlCol="0" anchor="t">
            <a:spAutoFit/>
          </a:bodyPr>
          <a:lstStyle/>
          <a:p>
            <a:pPr rtl="0">
              <a:defRPr lang="en-US" sz="1400" b="0" i="0" u="sng" strike="noStrike" kern="1200" spc="0" baseline="0">
                <a:solidFill>
                  <a:sysClr val="windowText" lastClr="000000"/>
                </a:solidFill>
                <a:latin typeface="+mn-lt"/>
                <a:ea typeface="+mn-ea"/>
                <a:cs typeface="+mn-cs"/>
              </a:defRPr>
            </a:pPr>
            <a:r>
              <a:rPr lang="en-US" sz="4400" b="1" dirty="0">
                <a:solidFill>
                  <a:srgbClr val="70AD47"/>
                </a:solidFill>
              </a:rPr>
              <a:t>Graph showing Group 2 first </a:t>
            </a:r>
            <a:r>
              <a:rPr lang="en-US" sz="4400" b="1" dirty="0" err="1">
                <a:solidFill>
                  <a:srgbClr val="70AD47"/>
                </a:solidFill>
              </a:rPr>
              <a:t>ionisation</a:t>
            </a:r>
            <a:r>
              <a:rPr lang="en-US" sz="4400" b="1" dirty="0">
                <a:solidFill>
                  <a:srgbClr val="70AD47"/>
                </a:solidFill>
              </a:rPr>
              <a:t> energy  </a:t>
            </a:r>
            <a:endParaRPr lang="en-US" sz="4400" b="1" dirty="0">
              <a:solidFill>
                <a:srgbClr val="70AD47"/>
              </a:solidFill>
              <a:cs typeface="Calibri"/>
            </a:endParaRPr>
          </a:p>
        </p:txBody>
      </p:sp>
      <p:sp>
        <p:nvSpPr>
          <p:cNvPr id="4" name="TextBox 3"/>
          <p:cNvSpPr txBox="1"/>
          <p:nvPr/>
        </p:nvSpPr>
        <p:spPr>
          <a:xfrm>
            <a:off x="1676400" y="4792216"/>
            <a:ext cx="9144000" cy="1569660"/>
          </a:xfrm>
          <a:prstGeom prst="rect">
            <a:avLst/>
          </a:prstGeom>
          <a:noFill/>
        </p:spPr>
        <p:txBody>
          <a:bodyPr wrap="square" rtlCol="0">
            <a:spAutoFit/>
          </a:bodyPr>
          <a:lstStyle/>
          <a:p>
            <a:r>
              <a:rPr lang="en-GB" sz="2400" dirty="0"/>
              <a:t>First ionisation energy decreases down a group, since;</a:t>
            </a:r>
          </a:p>
          <a:p>
            <a:pPr marL="342900" indent="-342900">
              <a:buFont typeface="Arial" panose="020B0604020202020204" pitchFamily="34" charset="0"/>
              <a:buChar char="•"/>
            </a:pPr>
            <a:r>
              <a:rPr lang="en-GB" sz="2400" dirty="0"/>
              <a:t>Atomic radius increases</a:t>
            </a:r>
          </a:p>
          <a:p>
            <a:pPr marL="342900" indent="-342900">
              <a:buFont typeface="Arial" panose="020B0604020202020204" pitchFamily="34" charset="0"/>
              <a:buChar char="•"/>
            </a:pPr>
            <a:r>
              <a:rPr lang="en-GB" sz="2400" dirty="0"/>
              <a:t>Shielding by inner electrons increases</a:t>
            </a:r>
          </a:p>
          <a:p>
            <a:pPr marL="342900" indent="-342900">
              <a:buFont typeface="Arial" panose="020B0604020202020204" pitchFamily="34" charset="0"/>
              <a:buChar char="•"/>
            </a:pPr>
            <a:r>
              <a:rPr lang="en-GB" sz="2400" dirty="0"/>
              <a:t>So less energy needed to remove the electron</a:t>
            </a:r>
          </a:p>
        </p:txBody>
      </p:sp>
    </p:spTree>
    <p:extLst>
      <p:ext uri="{BB962C8B-B14F-4D97-AF65-F5344CB8AC3E}">
        <p14:creationId xmlns:p14="http://schemas.microsoft.com/office/powerpoint/2010/main" val="222761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1762" name="Picture 2" descr="7_IE_static_graph"/>
          <p:cNvPicPr>
            <a:picLocks noChangeAspect="1" noChangeArrowheads="1"/>
          </p:cNvPicPr>
          <p:nvPr/>
        </p:nvPicPr>
        <p:blipFill>
          <a:blip r:embed="rId3" cstate="print"/>
          <a:srcRect/>
          <a:stretch>
            <a:fillRect/>
          </a:stretch>
        </p:blipFill>
        <p:spPr bwMode="auto">
          <a:xfrm>
            <a:off x="6539005" y="534959"/>
            <a:ext cx="3694113" cy="3403600"/>
          </a:xfrm>
          <a:prstGeom prst="rect">
            <a:avLst/>
          </a:prstGeom>
          <a:noFill/>
        </p:spPr>
      </p:pic>
      <p:sp>
        <p:nvSpPr>
          <p:cNvPr id="1141764" name="Text Box 4"/>
          <p:cNvSpPr txBox="1">
            <a:spLocks noChangeArrowheads="1"/>
          </p:cNvSpPr>
          <p:nvPr/>
        </p:nvSpPr>
        <p:spPr bwMode="auto">
          <a:xfrm>
            <a:off x="338931" y="869418"/>
            <a:ext cx="4714876" cy="1200329"/>
          </a:xfrm>
          <a:prstGeom prst="rect">
            <a:avLst/>
          </a:prstGeom>
          <a:noFill/>
          <a:ln w="9525" algn="ctr">
            <a:noFill/>
            <a:miter lim="800000"/>
            <a:headEnd/>
            <a:tailEnd/>
          </a:ln>
          <a:effectLst/>
        </p:spPr>
        <p:txBody>
          <a:bodyPr wrap="square" lIns="91440" tIns="45720" rIns="91440" bIns="45720" anchor="t">
            <a:spAutoFit/>
          </a:bodyPr>
          <a:lstStyle/>
          <a:p>
            <a:r>
              <a:rPr lang="en-GB" sz="2400" dirty="0"/>
              <a:t>There is a </a:t>
            </a:r>
            <a:r>
              <a:rPr lang="en-GB" sz="2400" b="1" dirty="0"/>
              <a:t>general increase</a:t>
            </a:r>
            <a:r>
              <a:rPr lang="en-GB" sz="2400" dirty="0"/>
              <a:t> in the first ionization energies </a:t>
            </a:r>
            <a:r>
              <a:rPr lang="en-GB" sz="2400" b="1" u="sng" dirty="0"/>
              <a:t>across</a:t>
            </a:r>
            <a:r>
              <a:rPr lang="en-GB" sz="2400" dirty="0"/>
              <a:t> period 3.</a:t>
            </a:r>
          </a:p>
        </p:txBody>
      </p:sp>
      <p:sp>
        <p:nvSpPr>
          <p:cNvPr id="1141765" name="Text Box 5"/>
          <p:cNvSpPr txBox="1">
            <a:spLocks noChangeArrowheads="1"/>
          </p:cNvSpPr>
          <p:nvPr/>
        </p:nvSpPr>
        <p:spPr bwMode="auto">
          <a:xfrm>
            <a:off x="350522" y="4991953"/>
            <a:ext cx="10063161" cy="830997"/>
          </a:xfrm>
          <a:prstGeom prst="rect">
            <a:avLst/>
          </a:prstGeom>
          <a:noFill/>
          <a:ln w="9525" algn="ctr">
            <a:noFill/>
            <a:miter lim="800000"/>
            <a:headEnd/>
            <a:tailEnd/>
          </a:ln>
          <a:effectLst/>
        </p:spPr>
        <p:txBody>
          <a:bodyPr wrap="square">
            <a:spAutoFit/>
          </a:bodyPr>
          <a:lstStyle/>
          <a:p>
            <a:r>
              <a:rPr lang="en-GB" sz="2400" dirty="0"/>
              <a:t>The greater attraction between the nucleus and the outermost electrons means that more energy is required to remove an electron.</a:t>
            </a:r>
          </a:p>
        </p:txBody>
      </p:sp>
      <p:sp>
        <p:nvSpPr>
          <p:cNvPr id="1141766" name="Text Box 6"/>
          <p:cNvSpPr txBox="1">
            <a:spLocks noChangeArrowheads="1"/>
          </p:cNvSpPr>
          <p:nvPr/>
        </p:nvSpPr>
        <p:spPr bwMode="auto">
          <a:xfrm>
            <a:off x="6499225" y="3478213"/>
            <a:ext cx="473206" cy="400110"/>
          </a:xfrm>
          <a:prstGeom prst="rect">
            <a:avLst/>
          </a:prstGeom>
          <a:noFill/>
          <a:ln w="9525" algn="ctr">
            <a:noFill/>
            <a:miter lim="800000"/>
            <a:headEnd/>
            <a:tailEnd/>
          </a:ln>
          <a:effectLst/>
        </p:spPr>
        <p:txBody>
          <a:bodyPr wrap="none">
            <a:spAutoFit/>
          </a:bodyPr>
          <a:lstStyle/>
          <a:p>
            <a:r>
              <a:rPr lang="en-GB" sz="2000"/>
              <a:t>Na</a:t>
            </a:r>
          </a:p>
        </p:txBody>
      </p:sp>
      <p:sp>
        <p:nvSpPr>
          <p:cNvPr id="1141767" name="Text Box 7"/>
          <p:cNvSpPr txBox="1">
            <a:spLocks noChangeArrowheads="1"/>
          </p:cNvSpPr>
          <p:nvPr/>
        </p:nvSpPr>
        <p:spPr bwMode="auto">
          <a:xfrm>
            <a:off x="6969126" y="3478214"/>
            <a:ext cx="536575" cy="396875"/>
          </a:xfrm>
          <a:prstGeom prst="rect">
            <a:avLst/>
          </a:prstGeom>
          <a:noFill/>
          <a:ln w="9525" algn="ctr">
            <a:noFill/>
            <a:miter lim="800000"/>
            <a:headEnd/>
            <a:tailEnd/>
          </a:ln>
          <a:effectLst/>
        </p:spPr>
        <p:txBody>
          <a:bodyPr wrap="none">
            <a:spAutoFit/>
          </a:bodyPr>
          <a:lstStyle/>
          <a:p>
            <a:r>
              <a:rPr lang="en-GB" sz="2000"/>
              <a:t>Mg</a:t>
            </a:r>
          </a:p>
        </p:txBody>
      </p:sp>
      <p:sp>
        <p:nvSpPr>
          <p:cNvPr id="1141768" name="Text Box 8"/>
          <p:cNvSpPr txBox="1">
            <a:spLocks noChangeArrowheads="1"/>
          </p:cNvSpPr>
          <p:nvPr/>
        </p:nvSpPr>
        <p:spPr bwMode="auto">
          <a:xfrm>
            <a:off x="7489825" y="3478213"/>
            <a:ext cx="393056" cy="400110"/>
          </a:xfrm>
          <a:prstGeom prst="rect">
            <a:avLst/>
          </a:prstGeom>
          <a:noFill/>
          <a:ln w="9525" algn="ctr">
            <a:noFill/>
            <a:miter lim="800000"/>
            <a:headEnd/>
            <a:tailEnd/>
          </a:ln>
          <a:effectLst/>
        </p:spPr>
        <p:txBody>
          <a:bodyPr wrap="none">
            <a:spAutoFit/>
          </a:bodyPr>
          <a:lstStyle/>
          <a:p>
            <a:r>
              <a:rPr lang="en-GB" sz="2000"/>
              <a:t>Al</a:t>
            </a:r>
          </a:p>
        </p:txBody>
      </p:sp>
      <p:sp>
        <p:nvSpPr>
          <p:cNvPr id="1141769" name="Text Box 9"/>
          <p:cNvSpPr txBox="1">
            <a:spLocks noChangeArrowheads="1"/>
          </p:cNvSpPr>
          <p:nvPr/>
        </p:nvSpPr>
        <p:spPr bwMode="auto">
          <a:xfrm>
            <a:off x="7985125" y="3478213"/>
            <a:ext cx="362600" cy="400110"/>
          </a:xfrm>
          <a:prstGeom prst="rect">
            <a:avLst/>
          </a:prstGeom>
          <a:noFill/>
          <a:ln w="9525" algn="ctr">
            <a:noFill/>
            <a:miter lim="800000"/>
            <a:headEnd/>
            <a:tailEnd/>
          </a:ln>
          <a:effectLst/>
        </p:spPr>
        <p:txBody>
          <a:bodyPr wrap="none">
            <a:spAutoFit/>
          </a:bodyPr>
          <a:lstStyle/>
          <a:p>
            <a:r>
              <a:rPr lang="en-GB" sz="2000"/>
              <a:t>Si</a:t>
            </a:r>
          </a:p>
        </p:txBody>
      </p:sp>
      <p:sp>
        <p:nvSpPr>
          <p:cNvPr id="1141770" name="Text Box 10"/>
          <p:cNvSpPr txBox="1">
            <a:spLocks noChangeArrowheads="1"/>
          </p:cNvSpPr>
          <p:nvPr/>
        </p:nvSpPr>
        <p:spPr bwMode="auto">
          <a:xfrm>
            <a:off x="8480425" y="3478213"/>
            <a:ext cx="317716" cy="400110"/>
          </a:xfrm>
          <a:prstGeom prst="rect">
            <a:avLst/>
          </a:prstGeom>
          <a:noFill/>
          <a:ln w="9525" algn="ctr">
            <a:noFill/>
            <a:miter lim="800000"/>
            <a:headEnd/>
            <a:tailEnd/>
          </a:ln>
          <a:effectLst/>
        </p:spPr>
        <p:txBody>
          <a:bodyPr wrap="none">
            <a:spAutoFit/>
          </a:bodyPr>
          <a:lstStyle/>
          <a:p>
            <a:r>
              <a:rPr lang="en-GB" sz="2000"/>
              <a:t>P</a:t>
            </a:r>
          </a:p>
        </p:txBody>
      </p:sp>
      <p:sp>
        <p:nvSpPr>
          <p:cNvPr id="1141771" name="Text Box 11"/>
          <p:cNvSpPr txBox="1">
            <a:spLocks noChangeArrowheads="1"/>
          </p:cNvSpPr>
          <p:nvPr/>
        </p:nvSpPr>
        <p:spPr bwMode="auto">
          <a:xfrm>
            <a:off x="8950325" y="3478213"/>
            <a:ext cx="303288" cy="400110"/>
          </a:xfrm>
          <a:prstGeom prst="rect">
            <a:avLst/>
          </a:prstGeom>
          <a:noFill/>
          <a:ln w="9525" algn="ctr">
            <a:noFill/>
            <a:miter lim="800000"/>
            <a:headEnd/>
            <a:tailEnd/>
          </a:ln>
          <a:effectLst/>
        </p:spPr>
        <p:txBody>
          <a:bodyPr wrap="none">
            <a:spAutoFit/>
          </a:bodyPr>
          <a:lstStyle/>
          <a:p>
            <a:r>
              <a:rPr lang="en-GB" sz="2000"/>
              <a:t>S</a:t>
            </a:r>
          </a:p>
        </p:txBody>
      </p:sp>
      <p:sp>
        <p:nvSpPr>
          <p:cNvPr id="1141772" name="Text Box 12"/>
          <p:cNvSpPr txBox="1">
            <a:spLocks noChangeArrowheads="1"/>
          </p:cNvSpPr>
          <p:nvPr/>
        </p:nvSpPr>
        <p:spPr bwMode="auto">
          <a:xfrm>
            <a:off x="9407525" y="3478213"/>
            <a:ext cx="380232" cy="400110"/>
          </a:xfrm>
          <a:prstGeom prst="rect">
            <a:avLst/>
          </a:prstGeom>
          <a:noFill/>
          <a:ln w="9525" algn="ctr">
            <a:noFill/>
            <a:miter lim="800000"/>
            <a:headEnd/>
            <a:tailEnd/>
          </a:ln>
          <a:effectLst/>
        </p:spPr>
        <p:txBody>
          <a:bodyPr wrap="none">
            <a:spAutoFit/>
          </a:bodyPr>
          <a:lstStyle/>
          <a:p>
            <a:r>
              <a:rPr lang="en-GB" sz="2000"/>
              <a:t>Cl</a:t>
            </a:r>
          </a:p>
        </p:txBody>
      </p:sp>
      <p:sp>
        <p:nvSpPr>
          <p:cNvPr id="1141773" name="Text Box 13"/>
          <p:cNvSpPr txBox="1">
            <a:spLocks noChangeArrowheads="1"/>
          </p:cNvSpPr>
          <p:nvPr/>
        </p:nvSpPr>
        <p:spPr bwMode="auto">
          <a:xfrm>
            <a:off x="9877425" y="3478214"/>
            <a:ext cx="438150" cy="396875"/>
          </a:xfrm>
          <a:prstGeom prst="rect">
            <a:avLst/>
          </a:prstGeom>
          <a:noFill/>
          <a:ln w="9525" algn="ctr">
            <a:noFill/>
            <a:miter lim="800000"/>
            <a:headEnd/>
            <a:tailEnd/>
          </a:ln>
          <a:effectLst/>
        </p:spPr>
        <p:txBody>
          <a:bodyPr wrap="none">
            <a:spAutoFit/>
          </a:bodyPr>
          <a:lstStyle/>
          <a:p>
            <a:r>
              <a:rPr lang="en-GB" sz="2000"/>
              <a:t>Ar</a:t>
            </a:r>
          </a:p>
        </p:txBody>
      </p:sp>
      <p:sp>
        <p:nvSpPr>
          <p:cNvPr id="1141774" name="Text Box 14"/>
          <p:cNvSpPr txBox="1">
            <a:spLocks noChangeArrowheads="1"/>
          </p:cNvSpPr>
          <p:nvPr/>
        </p:nvSpPr>
        <p:spPr bwMode="auto">
          <a:xfrm>
            <a:off x="7756525" y="3871913"/>
            <a:ext cx="1068754" cy="400110"/>
          </a:xfrm>
          <a:prstGeom prst="rect">
            <a:avLst/>
          </a:prstGeom>
          <a:noFill/>
          <a:ln w="9525" algn="ctr">
            <a:noFill/>
            <a:miter lim="800000"/>
            <a:headEnd/>
            <a:tailEnd/>
          </a:ln>
          <a:effectLst/>
        </p:spPr>
        <p:txBody>
          <a:bodyPr wrap="none">
            <a:spAutoFit/>
          </a:bodyPr>
          <a:lstStyle/>
          <a:p>
            <a:r>
              <a:rPr lang="en-GB" sz="2000" b="1"/>
              <a:t>element</a:t>
            </a:r>
          </a:p>
        </p:txBody>
      </p:sp>
      <p:sp>
        <p:nvSpPr>
          <p:cNvPr id="1141775" name="Text Box 15"/>
          <p:cNvSpPr txBox="1">
            <a:spLocks noChangeArrowheads="1"/>
          </p:cNvSpPr>
          <p:nvPr/>
        </p:nvSpPr>
        <p:spPr bwMode="auto">
          <a:xfrm>
            <a:off x="6163154" y="3262313"/>
            <a:ext cx="574196" cy="400110"/>
          </a:xfrm>
          <a:prstGeom prst="rect">
            <a:avLst/>
          </a:prstGeom>
          <a:noFill/>
          <a:ln w="9525" algn="ctr">
            <a:noFill/>
            <a:miter lim="800000"/>
            <a:headEnd/>
            <a:tailEnd/>
          </a:ln>
          <a:effectLst/>
        </p:spPr>
        <p:txBody>
          <a:bodyPr wrap="none">
            <a:spAutoFit/>
          </a:bodyPr>
          <a:lstStyle/>
          <a:p>
            <a:pPr algn="r"/>
            <a:r>
              <a:rPr lang="en-GB" sz="2000"/>
              <a:t>400</a:t>
            </a:r>
          </a:p>
        </p:txBody>
      </p:sp>
      <p:sp>
        <p:nvSpPr>
          <p:cNvPr id="1141776" name="Text Box 16"/>
          <p:cNvSpPr txBox="1">
            <a:spLocks noChangeArrowheads="1"/>
          </p:cNvSpPr>
          <p:nvPr/>
        </p:nvSpPr>
        <p:spPr bwMode="auto">
          <a:xfrm>
            <a:off x="6163154" y="2855913"/>
            <a:ext cx="574196" cy="400110"/>
          </a:xfrm>
          <a:prstGeom prst="rect">
            <a:avLst/>
          </a:prstGeom>
          <a:noFill/>
          <a:ln w="9525" algn="ctr">
            <a:noFill/>
            <a:miter lim="800000"/>
            <a:headEnd/>
            <a:tailEnd/>
          </a:ln>
          <a:effectLst/>
        </p:spPr>
        <p:txBody>
          <a:bodyPr wrap="none">
            <a:spAutoFit/>
          </a:bodyPr>
          <a:lstStyle/>
          <a:p>
            <a:pPr algn="r"/>
            <a:r>
              <a:rPr lang="en-GB" sz="2000"/>
              <a:t>600</a:t>
            </a:r>
          </a:p>
        </p:txBody>
      </p:sp>
      <p:sp>
        <p:nvSpPr>
          <p:cNvPr id="1141777" name="Text Box 17"/>
          <p:cNvSpPr txBox="1">
            <a:spLocks noChangeArrowheads="1"/>
          </p:cNvSpPr>
          <p:nvPr/>
        </p:nvSpPr>
        <p:spPr bwMode="auto">
          <a:xfrm>
            <a:off x="6163154" y="2449513"/>
            <a:ext cx="574196" cy="400110"/>
          </a:xfrm>
          <a:prstGeom prst="rect">
            <a:avLst/>
          </a:prstGeom>
          <a:noFill/>
          <a:ln w="9525" algn="ctr">
            <a:noFill/>
            <a:miter lim="800000"/>
            <a:headEnd/>
            <a:tailEnd/>
          </a:ln>
          <a:effectLst/>
        </p:spPr>
        <p:txBody>
          <a:bodyPr wrap="none">
            <a:spAutoFit/>
          </a:bodyPr>
          <a:lstStyle/>
          <a:p>
            <a:pPr algn="r"/>
            <a:r>
              <a:rPr lang="en-GB" sz="2000"/>
              <a:t>800</a:t>
            </a:r>
          </a:p>
        </p:txBody>
      </p:sp>
      <p:sp>
        <p:nvSpPr>
          <p:cNvPr id="1141778" name="Text Box 18"/>
          <p:cNvSpPr txBox="1">
            <a:spLocks noChangeArrowheads="1"/>
          </p:cNvSpPr>
          <p:nvPr/>
        </p:nvSpPr>
        <p:spPr bwMode="auto">
          <a:xfrm>
            <a:off x="6033312" y="2043113"/>
            <a:ext cx="704039" cy="400110"/>
          </a:xfrm>
          <a:prstGeom prst="rect">
            <a:avLst/>
          </a:prstGeom>
          <a:noFill/>
          <a:ln w="9525" algn="ctr">
            <a:noFill/>
            <a:miter lim="800000"/>
            <a:headEnd/>
            <a:tailEnd/>
          </a:ln>
          <a:effectLst/>
        </p:spPr>
        <p:txBody>
          <a:bodyPr wrap="none">
            <a:spAutoFit/>
          </a:bodyPr>
          <a:lstStyle/>
          <a:p>
            <a:pPr algn="r"/>
            <a:r>
              <a:rPr lang="en-GB" sz="2000"/>
              <a:t>1000</a:t>
            </a:r>
          </a:p>
        </p:txBody>
      </p:sp>
      <p:sp>
        <p:nvSpPr>
          <p:cNvPr id="1141779" name="Text Box 19"/>
          <p:cNvSpPr txBox="1">
            <a:spLocks noChangeArrowheads="1"/>
          </p:cNvSpPr>
          <p:nvPr/>
        </p:nvSpPr>
        <p:spPr bwMode="auto">
          <a:xfrm>
            <a:off x="6033312" y="1636713"/>
            <a:ext cx="704039" cy="400110"/>
          </a:xfrm>
          <a:prstGeom prst="rect">
            <a:avLst/>
          </a:prstGeom>
          <a:noFill/>
          <a:ln w="9525" algn="ctr">
            <a:noFill/>
            <a:miter lim="800000"/>
            <a:headEnd/>
            <a:tailEnd/>
          </a:ln>
          <a:effectLst/>
        </p:spPr>
        <p:txBody>
          <a:bodyPr wrap="none">
            <a:spAutoFit/>
          </a:bodyPr>
          <a:lstStyle/>
          <a:p>
            <a:pPr algn="r"/>
            <a:r>
              <a:rPr lang="en-GB" sz="2000"/>
              <a:t>1200</a:t>
            </a:r>
          </a:p>
        </p:txBody>
      </p:sp>
      <p:sp>
        <p:nvSpPr>
          <p:cNvPr id="1141780" name="Text Box 20"/>
          <p:cNvSpPr txBox="1">
            <a:spLocks noChangeArrowheads="1"/>
          </p:cNvSpPr>
          <p:nvPr/>
        </p:nvSpPr>
        <p:spPr bwMode="auto">
          <a:xfrm>
            <a:off x="6033312" y="1230313"/>
            <a:ext cx="704039" cy="400110"/>
          </a:xfrm>
          <a:prstGeom prst="rect">
            <a:avLst/>
          </a:prstGeom>
          <a:noFill/>
          <a:ln w="9525" algn="ctr">
            <a:noFill/>
            <a:miter lim="800000"/>
            <a:headEnd/>
            <a:tailEnd/>
          </a:ln>
          <a:effectLst/>
        </p:spPr>
        <p:txBody>
          <a:bodyPr wrap="none">
            <a:spAutoFit/>
          </a:bodyPr>
          <a:lstStyle/>
          <a:p>
            <a:pPr algn="r"/>
            <a:r>
              <a:rPr lang="en-GB" sz="2000"/>
              <a:t>1400</a:t>
            </a:r>
          </a:p>
        </p:txBody>
      </p:sp>
      <p:sp>
        <p:nvSpPr>
          <p:cNvPr id="1141781" name="Text Box 21"/>
          <p:cNvSpPr txBox="1">
            <a:spLocks noChangeArrowheads="1"/>
          </p:cNvSpPr>
          <p:nvPr/>
        </p:nvSpPr>
        <p:spPr bwMode="auto">
          <a:xfrm>
            <a:off x="6033312" y="823913"/>
            <a:ext cx="704039" cy="400110"/>
          </a:xfrm>
          <a:prstGeom prst="rect">
            <a:avLst/>
          </a:prstGeom>
          <a:noFill/>
          <a:ln w="9525" algn="ctr">
            <a:noFill/>
            <a:miter lim="800000"/>
            <a:headEnd/>
            <a:tailEnd/>
          </a:ln>
          <a:effectLst/>
        </p:spPr>
        <p:txBody>
          <a:bodyPr wrap="none">
            <a:spAutoFit/>
          </a:bodyPr>
          <a:lstStyle/>
          <a:p>
            <a:pPr algn="r"/>
            <a:r>
              <a:rPr lang="en-GB" sz="2000"/>
              <a:t>1600</a:t>
            </a:r>
          </a:p>
        </p:txBody>
      </p:sp>
      <p:sp>
        <p:nvSpPr>
          <p:cNvPr id="1141782" name="Text Box 22"/>
          <p:cNvSpPr txBox="1">
            <a:spLocks noChangeArrowheads="1"/>
          </p:cNvSpPr>
          <p:nvPr/>
        </p:nvSpPr>
        <p:spPr bwMode="auto">
          <a:xfrm rot="16200000">
            <a:off x="4307682" y="2024857"/>
            <a:ext cx="2681288" cy="701675"/>
          </a:xfrm>
          <a:prstGeom prst="rect">
            <a:avLst/>
          </a:prstGeom>
          <a:noFill/>
          <a:ln w="9525" algn="ctr">
            <a:noFill/>
            <a:miter lim="800000"/>
            <a:headEnd/>
            <a:tailEnd/>
          </a:ln>
          <a:effectLst/>
        </p:spPr>
        <p:txBody>
          <a:bodyPr>
            <a:spAutoFit/>
          </a:bodyPr>
          <a:lstStyle/>
          <a:p>
            <a:pPr algn="ctr"/>
            <a:r>
              <a:rPr lang="en-GB" sz="2000" b="1"/>
              <a:t>ionization energy (kJ</a:t>
            </a:r>
            <a:r>
              <a:rPr lang="en-GB" sz="1000" b="1"/>
              <a:t> </a:t>
            </a:r>
            <a:r>
              <a:rPr lang="en-GB" sz="2000" b="1"/>
              <a:t>mol</a:t>
            </a:r>
            <a:r>
              <a:rPr lang="en-GB" sz="2000" b="1" baseline="30000"/>
              <a:t>-1</a:t>
            </a:r>
            <a:r>
              <a:rPr lang="en-GB" sz="2000" b="1"/>
              <a:t>)</a:t>
            </a:r>
          </a:p>
        </p:txBody>
      </p:sp>
      <p:grpSp>
        <p:nvGrpSpPr>
          <p:cNvPr id="1141783" name="Group 23"/>
          <p:cNvGrpSpPr>
            <a:grpSpLocks/>
          </p:cNvGrpSpPr>
          <p:nvPr/>
        </p:nvGrpSpPr>
        <p:grpSpPr bwMode="auto">
          <a:xfrm>
            <a:off x="350522" y="2373195"/>
            <a:ext cx="6284913" cy="2303463"/>
            <a:chOff x="355" y="1561"/>
            <a:chExt cx="3959" cy="1451"/>
          </a:xfrm>
        </p:grpSpPr>
        <p:sp>
          <p:nvSpPr>
            <p:cNvPr id="1141784" name="Text Box 24"/>
            <p:cNvSpPr txBox="1">
              <a:spLocks noChangeArrowheads="1"/>
            </p:cNvSpPr>
            <p:nvPr/>
          </p:nvSpPr>
          <p:spPr bwMode="auto">
            <a:xfrm>
              <a:off x="355" y="1561"/>
              <a:ext cx="2999" cy="1221"/>
            </a:xfrm>
            <a:prstGeom prst="rect">
              <a:avLst/>
            </a:prstGeom>
            <a:noFill/>
            <a:ln w="9525" algn="ctr">
              <a:noFill/>
              <a:miter lim="800000"/>
              <a:headEnd/>
              <a:tailEnd/>
            </a:ln>
            <a:effectLst/>
          </p:spPr>
          <p:txBody>
            <a:bodyPr wrap="square">
              <a:spAutoFit/>
            </a:bodyPr>
            <a:lstStyle/>
            <a:p>
              <a:r>
                <a:rPr lang="en-GB" sz="2400" dirty="0"/>
                <a:t>Across period 3, the proton number increases but the amount of shielding does not change significantly</a:t>
              </a:r>
            </a:p>
            <a:p>
              <a:endParaRPr lang="en-GB" sz="2400" dirty="0"/>
            </a:p>
          </p:txBody>
        </p:sp>
        <p:sp>
          <p:nvSpPr>
            <p:cNvPr id="1141785" name="Text Box 25"/>
            <p:cNvSpPr txBox="1">
              <a:spLocks noChangeArrowheads="1"/>
            </p:cNvSpPr>
            <p:nvPr/>
          </p:nvSpPr>
          <p:spPr bwMode="auto">
            <a:xfrm>
              <a:off x="355" y="2721"/>
              <a:ext cx="3959" cy="291"/>
            </a:xfrm>
            <a:prstGeom prst="rect">
              <a:avLst/>
            </a:prstGeom>
            <a:noFill/>
            <a:ln w="9525" algn="ctr">
              <a:noFill/>
              <a:miter lim="800000"/>
              <a:headEnd/>
              <a:tailEnd/>
            </a:ln>
            <a:effectLst/>
          </p:spPr>
          <p:txBody>
            <a:bodyPr wrap="none">
              <a:spAutoFit/>
            </a:bodyPr>
            <a:lstStyle/>
            <a:p>
              <a:r>
                <a:rPr lang="en-GB" sz="2400"/>
                <a:t>The effective nuclear charge</a:t>
              </a:r>
              <a:r>
                <a:rPr lang="en-GB" sz="2400" b="1"/>
                <a:t> </a:t>
              </a:r>
              <a:r>
                <a:rPr lang="en-GB" sz="2400"/>
                <a:t>therefore </a:t>
              </a:r>
              <a:r>
                <a:rPr lang="en-GB" sz="2400" b="1"/>
                <a:t>increases</a:t>
              </a:r>
              <a:r>
                <a:rPr lang="en-GB" sz="2400"/>
                <a:t>.</a:t>
              </a:r>
            </a:p>
          </p:txBody>
        </p:sp>
      </p:grpSp>
      <p:sp>
        <p:nvSpPr>
          <p:cNvPr id="3" name="Title 1">
            <a:extLst>
              <a:ext uri="{FF2B5EF4-FFF2-40B4-BE49-F238E27FC236}">
                <a16:creationId xmlns:a16="http://schemas.microsoft.com/office/drawing/2014/main" id="{802CF140-4879-ADDD-B0FB-BE56C3CD7512}"/>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6"/>
                </a:solidFill>
              </a:rPr>
              <a:t>General trend in first </a:t>
            </a:r>
            <a:r>
              <a:rPr lang="en-US" b="1" err="1">
                <a:solidFill>
                  <a:schemeClr val="accent6"/>
                </a:solidFill>
              </a:rPr>
              <a:t>ionisation</a:t>
            </a:r>
            <a:r>
              <a:rPr lang="en-US" b="1" dirty="0">
                <a:solidFill>
                  <a:schemeClr val="accent6"/>
                </a:solidFill>
              </a:rPr>
              <a:t> energies</a:t>
            </a:r>
          </a:p>
        </p:txBody>
      </p:sp>
    </p:spTree>
    <p:extLst>
      <p:ext uri="{BB962C8B-B14F-4D97-AF65-F5344CB8AC3E}">
        <p14:creationId xmlns:p14="http://schemas.microsoft.com/office/powerpoint/2010/main" val="114509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17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17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74C46-3E19-C74E-986D-BD0C88034183}"/>
              </a:ext>
            </a:extLst>
          </p:cNvPr>
          <p:cNvSpPr txBox="1"/>
          <p:nvPr/>
        </p:nvSpPr>
        <p:spPr>
          <a:xfrm>
            <a:off x="1925051" y="1189006"/>
            <a:ext cx="1491915"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solidFill>
                  <a:srgbClr val="FF0000"/>
                </a:solidFill>
              </a:rPr>
              <a:t>J.J. Thompson</a:t>
            </a:r>
          </a:p>
        </p:txBody>
      </p:sp>
      <p:sp>
        <p:nvSpPr>
          <p:cNvPr id="6" name="TextBox 5">
            <a:extLst>
              <a:ext uri="{FF2B5EF4-FFF2-40B4-BE49-F238E27FC236}">
                <a16:creationId xmlns:a16="http://schemas.microsoft.com/office/drawing/2014/main" id="{29DBE214-F038-454B-BD6E-2F125E1AE0FC}"/>
              </a:ext>
            </a:extLst>
          </p:cNvPr>
          <p:cNvSpPr txBox="1"/>
          <p:nvPr/>
        </p:nvSpPr>
        <p:spPr>
          <a:xfrm>
            <a:off x="4231108" y="1197022"/>
            <a:ext cx="1423735"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solidFill>
                  <a:srgbClr val="00B050"/>
                </a:solidFill>
              </a:rPr>
              <a:t>E. Rutherford</a:t>
            </a:r>
          </a:p>
        </p:txBody>
      </p:sp>
      <p:sp>
        <p:nvSpPr>
          <p:cNvPr id="7" name="TextBox 6">
            <a:extLst>
              <a:ext uri="{FF2B5EF4-FFF2-40B4-BE49-F238E27FC236}">
                <a16:creationId xmlns:a16="http://schemas.microsoft.com/office/drawing/2014/main" id="{42306439-B14A-4740-B1CD-2C0476F20327}"/>
              </a:ext>
            </a:extLst>
          </p:cNvPr>
          <p:cNvSpPr txBox="1"/>
          <p:nvPr/>
        </p:nvSpPr>
        <p:spPr>
          <a:xfrm>
            <a:off x="6481015" y="1197022"/>
            <a:ext cx="13716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solidFill>
                  <a:srgbClr val="0070C0"/>
                </a:solidFill>
              </a:rPr>
              <a:t>N. Bohr</a:t>
            </a:r>
          </a:p>
        </p:txBody>
      </p:sp>
      <p:sp>
        <p:nvSpPr>
          <p:cNvPr id="8" name="TextBox 7">
            <a:extLst>
              <a:ext uri="{FF2B5EF4-FFF2-40B4-BE49-F238E27FC236}">
                <a16:creationId xmlns:a16="http://schemas.microsoft.com/office/drawing/2014/main" id="{7B197999-F543-3D4F-9B31-68F89DBBA6AE}"/>
              </a:ext>
            </a:extLst>
          </p:cNvPr>
          <p:cNvSpPr txBox="1"/>
          <p:nvPr/>
        </p:nvSpPr>
        <p:spPr>
          <a:xfrm>
            <a:off x="8718898" y="1197022"/>
            <a:ext cx="1519978"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solidFill>
                  <a:schemeClr val="accent2"/>
                </a:solidFill>
              </a:rPr>
              <a:t>J. Chadwick</a:t>
            </a:r>
          </a:p>
        </p:txBody>
      </p:sp>
      <p:sp>
        <p:nvSpPr>
          <p:cNvPr id="9" name="TextBox 8">
            <a:extLst>
              <a:ext uri="{FF2B5EF4-FFF2-40B4-BE49-F238E27FC236}">
                <a16:creationId xmlns:a16="http://schemas.microsoft.com/office/drawing/2014/main" id="{14B87515-14EF-2C47-82E2-61E11CA69FB4}"/>
              </a:ext>
            </a:extLst>
          </p:cNvPr>
          <p:cNvSpPr txBox="1"/>
          <p:nvPr/>
        </p:nvSpPr>
        <p:spPr>
          <a:xfrm>
            <a:off x="1921037" y="2630906"/>
            <a:ext cx="1491915"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solidFill>
                  <a:srgbClr val="FF0000"/>
                </a:solidFill>
              </a:rPr>
              <a:t>Plum pudding</a:t>
            </a:r>
          </a:p>
        </p:txBody>
      </p:sp>
      <p:sp>
        <p:nvSpPr>
          <p:cNvPr id="10" name="TextBox 9">
            <a:extLst>
              <a:ext uri="{FF2B5EF4-FFF2-40B4-BE49-F238E27FC236}">
                <a16:creationId xmlns:a16="http://schemas.microsoft.com/office/drawing/2014/main" id="{F80FDE18-9BFA-1645-8A02-C8801072C6D0}"/>
              </a:ext>
            </a:extLst>
          </p:cNvPr>
          <p:cNvSpPr txBox="1"/>
          <p:nvPr/>
        </p:nvSpPr>
        <p:spPr>
          <a:xfrm>
            <a:off x="4239124" y="2626895"/>
            <a:ext cx="1491915"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solidFill>
                  <a:srgbClr val="00B050"/>
                </a:solidFill>
              </a:rPr>
              <a:t>Gold foil expt.</a:t>
            </a:r>
          </a:p>
        </p:txBody>
      </p:sp>
      <p:sp>
        <p:nvSpPr>
          <p:cNvPr id="11" name="TextBox 10">
            <a:extLst>
              <a:ext uri="{FF2B5EF4-FFF2-40B4-BE49-F238E27FC236}">
                <a16:creationId xmlns:a16="http://schemas.microsoft.com/office/drawing/2014/main" id="{C6715333-BB0F-2C46-B79E-87CF32ADE620}"/>
              </a:ext>
            </a:extLst>
          </p:cNvPr>
          <p:cNvSpPr txBox="1"/>
          <p:nvPr/>
        </p:nvSpPr>
        <p:spPr>
          <a:xfrm>
            <a:off x="6481015" y="2626895"/>
            <a:ext cx="13716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solidFill>
                  <a:srgbClr val="0070C0"/>
                </a:solidFill>
              </a:rPr>
              <a:t>Quanta</a:t>
            </a:r>
          </a:p>
        </p:txBody>
      </p:sp>
      <p:sp>
        <p:nvSpPr>
          <p:cNvPr id="12" name="TextBox 11">
            <a:extLst>
              <a:ext uri="{FF2B5EF4-FFF2-40B4-BE49-F238E27FC236}">
                <a16:creationId xmlns:a16="http://schemas.microsoft.com/office/drawing/2014/main" id="{42BED656-8440-9940-A1EA-40FA6A759BDC}"/>
              </a:ext>
            </a:extLst>
          </p:cNvPr>
          <p:cNvSpPr txBox="1"/>
          <p:nvPr/>
        </p:nvSpPr>
        <p:spPr>
          <a:xfrm>
            <a:off x="8718898" y="2626895"/>
            <a:ext cx="1519978"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solidFill>
                  <a:schemeClr val="accent2"/>
                </a:solidFill>
              </a:rPr>
              <a:t>Neutron</a:t>
            </a:r>
          </a:p>
        </p:txBody>
      </p:sp>
      <p:sp>
        <p:nvSpPr>
          <p:cNvPr id="13" name="Oval 12">
            <a:extLst>
              <a:ext uri="{FF2B5EF4-FFF2-40B4-BE49-F238E27FC236}">
                <a16:creationId xmlns:a16="http://schemas.microsoft.com/office/drawing/2014/main" id="{5F77EB6A-5301-1D48-9F15-AB442C2B51DA}"/>
              </a:ext>
            </a:extLst>
          </p:cNvPr>
          <p:cNvSpPr/>
          <p:nvPr/>
        </p:nvSpPr>
        <p:spPr>
          <a:xfrm>
            <a:off x="1869825" y="3758279"/>
            <a:ext cx="1420079" cy="1420079"/>
          </a:xfrm>
          <a:prstGeom prst="ellipse">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cxnSp>
        <p:nvCxnSpPr>
          <p:cNvPr id="15" name="Straight Arrow Connector 14">
            <a:extLst>
              <a:ext uri="{FF2B5EF4-FFF2-40B4-BE49-F238E27FC236}">
                <a16:creationId xmlns:a16="http://schemas.microsoft.com/office/drawing/2014/main" id="{CA2C517F-75DD-C148-A608-A4A808B1A5AB}"/>
              </a:ext>
            </a:extLst>
          </p:cNvPr>
          <p:cNvCxnSpPr/>
          <p:nvPr/>
        </p:nvCxnSpPr>
        <p:spPr>
          <a:xfrm>
            <a:off x="1419726" y="2133028"/>
            <a:ext cx="9144000" cy="0"/>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nvGrpSpPr>
          <p:cNvPr id="14" name="Group 13"/>
          <p:cNvGrpSpPr/>
          <p:nvPr/>
        </p:nvGrpSpPr>
        <p:grpSpPr>
          <a:xfrm>
            <a:off x="2298161" y="3986734"/>
            <a:ext cx="353465" cy="369332"/>
            <a:chOff x="3404027" y="4041802"/>
            <a:chExt cx="353465" cy="369332"/>
          </a:xfrm>
        </p:grpSpPr>
        <p:sp>
          <p:nvSpPr>
            <p:cNvPr id="3" name="Oval 2"/>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16" name="Group 15"/>
          <p:cNvGrpSpPr/>
          <p:nvPr/>
        </p:nvGrpSpPr>
        <p:grpSpPr>
          <a:xfrm>
            <a:off x="2477319" y="4194096"/>
            <a:ext cx="353465" cy="369332"/>
            <a:chOff x="3404027" y="4041802"/>
            <a:chExt cx="353465" cy="369332"/>
          </a:xfrm>
        </p:grpSpPr>
        <p:sp>
          <p:nvSpPr>
            <p:cNvPr id="17" name="Oval 16"/>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19" name="Group 18"/>
          <p:cNvGrpSpPr/>
          <p:nvPr/>
        </p:nvGrpSpPr>
        <p:grpSpPr>
          <a:xfrm>
            <a:off x="2724169" y="4059626"/>
            <a:ext cx="353465" cy="369332"/>
            <a:chOff x="3404027" y="4041802"/>
            <a:chExt cx="353465" cy="369332"/>
          </a:xfrm>
        </p:grpSpPr>
        <p:sp>
          <p:nvSpPr>
            <p:cNvPr id="20" name="Oval 19"/>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22" name="Group 21"/>
          <p:cNvGrpSpPr/>
          <p:nvPr/>
        </p:nvGrpSpPr>
        <p:grpSpPr>
          <a:xfrm>
            <a:off x="2323638" y="4643432"/>
            <a:ext cx="353465" cy="369332"/>
            <a:chOff x="3404027" y="4041802"/>
            <a:chExt cx="353465" cy="369332"/>
          </a:xfrm>
        </p:grpSpPr>
        <p:sp>
          <p:nvSpPr>
            <p:cNvPr id="23" name="Oval 22"/>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25" name="Group 24"/>
          <p:cNvGrpSpPr/>
          <p:nvPr/>
        </p:nvGrpSpPr>
        <p:grpSpPr>
          <a:xfrm>
            <a:off x="2561843" y="4490139"/>
            <a:ext cx="353465" cy="369332"/>
            <a:chOff x="3404027" y="4041802"/>
            <a:chExt cx="353465" cy="369332"/>
          </a:xfrm>
        </p:grpSpPr>
        <p:sp>
          <p:nvSpPr>
            <p:cNvPr id="26" name="Oval 25"/>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28" name="Group 27"/>
          <p:cNvGrpSpPr/>
          <p:nvPr/>
        </p:nvGrpSpPr>
        <p:grpSpPr>
          <a:xfrm>
            <a:off x="2150815" y="4327394"/>
            <a:ext cx="353465" cy="369332"/>
            <a:chOff x="3404027" y="4041802"/>
            <a:chExt cx="353465" cy="369332"/>
          </a:xfrm>
        </p:grpSpPr>
        <p:sp>
          <p:nvSpPr>
            <p:cNvPr id="29" name="Oval 28"/>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31" name="Group 30"/>
          <p:cNvGrpSpPr/>
          <p:nvPr/>
        </p:nvGrpSpPr>
        <p:grpSpPr>
          <a:xfrm>
            <a:off x="2753303" y="4564068"/>
            <a:ext cx="353465" cy="369332"/>
            <a:chOff x="3404027" y="4041802"/>
            <a:chExt cx="353465" cy="369332"/>
          </a:xfrm>
        </p:grpSpPr>
        <p:sp>
          <p:nvSpPr>
            <p:cNvPr id="32" name="Oval 31"/>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3404027" y="4041802"/>
              <a:ext cx="353465" cy="369332"/>
            </a:xfrm>
            <a:prstGeom prst="rect">
              <a:avLst/>
            </a:prstGeom>
            <a:noFill/>
          </p:spPr>
          <p:txBody>
            <a:bodyPr wrap="square" rtlCol="0">
              <a:spAutoFit/>
            </a:bodyPr>
            <a:lstStyle/>
            <a:p>
              <a:r>
                <a:rPr lang="en-GB"/>
                <a:t>-</a:t>
              </a:r>
            </a:p>
          </p:txBody>
        </p:sp>
      </p:grpSp>
      <p:sp>
        <p:nvSpPr>
          <p:cNvPr id="34" name="TextBox 33"/>
          <p:cNvSpPr txBox="1"/>
          <p:nvPr/>
        </p:nvSpPr>
        <p:spPr>
          <a:xfrm>
            <a:off x="1398685" y="5532262"/>
            <a:ext cx="2348359" cy="584775"/>
          </a:xfrm>
          <a:prstGeom prst="rect">
            <a:avLst/>
          </a:prstGeom>
          <a:noFill/>
        </p:spPr>
        <p:txBody>
          <a:bodyPr wrap="square" lIns="91440" tIns="45720" rIns="91440" bIns="45720" rtlCol="0" anchor="t">
            <a:spAutoFit/>
          </a:bodyPr>
          <a:lstStyle/>
          <a:p>
            <a:r>
              <a:rPr lang="en-GB" sz="1600"/>
              <a:t>Diffuse positive charge with electrons throughout</a:t>
            </a:r>
          </a:p>
        </p:txBody>
      </p:sp>
      <p:cxnSp>
        <p:nvCxnSpPr>
          <p:cNvPr id="36" name="Straight Connector 35"/>
          <p:cNvCxnSpPr/>
          <p:nvPr/>
        </p:nvCxnSpPr>
        <p:spPr>
          <a:xfrm>
            <a:off x="5100277" y="4072540"/>
            <a:ext cx="0" cy="98714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6844553" y="4071258"/>
            <a:ext cx="771958" cy="7719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6996954" y="4236216"/>
            <a:ext cx="470007" cy="4700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7180536" y="4420984"/>
            <a:ext cx="99993" cy="99993"/>
          </a:xfrm>
          <a:prstGeom prst="ellipse">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730287" y="3936682"/>
            <a:ext cx="997930" cy="103489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p:cNvGrpSpPr/>
          <p:nvPr/>
        </p:nvGrpSpPr>
        <p:grpSpPr>
          <a:xfrm>
            <a:off x="7113496" y="4001852"/>
            <a:ext cx="353465" cy="369332"/>
            <a:chOff x="3404027" y="4041802"/>
            <a:chExt cx="353465" cy="369332"/>
          </a:xfrm>
        </p:grpSpPr>
        <p:sp>
          <p:nvSpPr>
            <p:cNvPr id="42" name="Oval 41"/>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44" name="Group 43"/>
          <p:cNvGrpSpPr/>
          <p:nvPr/>
        </p:nvGrpSpPr>
        <p:grpSpPr>
          <a:xfrm>
            <a:off x="7112216" y="4523084"/>
            <a:ext cx="353465" cy="369332"/>
            <a:chOff x="3404027" y="4041802"/>
            <a:chExt cx="353465" cy="369332"/>
          </a:xfrm>
        </p:grpSpPr>
        <p:sp>
          <p:nvSpPr>
            <p:cNvPr id="45" name="Oval 44"/>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47" name="Group 46"/>
          <p:cNvGrpSpPr/>
          <p:nvPr/>
        </p:nvGrpSpPr>
        <p:grpSpPr>
          <a:xfrm>
            <a:off x="7465680" y="4161936"/>
            <a:ext cx="353465" cy="369332"/>
            <a:chOff x="3404027" y="4041802"/>
            <a:chExt cx="353465" cy="369332"/>
          </a:xfrm>
        </p:grpSpPr>
        <p:sp>
          <p:nvSpPr>
            <p:cNvPr id="48" name="Oval 47"/>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50" name="Group 49"/>
          <p:cNvGrpSpPr/>
          <p:nvPr/>
        </p:nvGrpSpPr>
        <p:grpSpPr>
          <a:xfrm>
            <a:off x="7472084" y="4314336"/>
            <a:ext cx="353465" cy="369332"/>
            <a:chOff x="3404027" y="4041802"/>
            <a:chExt cx="353465" cy="369332"/>
          </a:xfrm>
        </p:grpSpPr>
        <p:sp>
          <p:nvSpPr>
            <p:cNvPr id="51" name="Oval 50"/>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53" name="Group 52"/>
          <p:cNvGrpSpPr/>
          <p:nvPr/>
        </p:nvGrpSpPr>
        <p:grpSpPr>
          <a:xfrm>
            <a:off x="6733140" y="4313056"/>
            <a:ext cx="353465" cy="369332"/>
            <a:chOff x="3404027" y="4041802"/>
            <a:chExt cx="353465" cy="369332"/>
          </a:xfrm>
        </p:grpSpPr>
        <p:sp>
          <p:nvSpPr>
            <p:cNvPr id="54" name="Oval 53"/>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56" name="Group 55"/>
          <p:cNvGrpSpPr/>
          <p:nvPr/>
        </p:nvGrpSpPr>
        <p:grpSpPr>
          <a:xfrm>
            <a:off x="6724176" y="4158096"/>
            <a:ext cx="353465" cy="369332"/>
            <a:chOff x="3404027" y="4041802"/>
            <a:chExt cx="353465" cy="369332"/>
          </a:xfrm>
        </p:grpSpPr>
        <p:sp>
          <p:nvSpPr>
            <p:cNvPr id="57" name="Oval 56"/>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59" name="Group 58"/>
          <p:cNvGrpSpPr/>
          <p:nvPr/>
        </p:nvGrpSpPr>
        <p:grpSpPr>
          <a:xfrm>
            <a:off x="6876576" y="4687012"/>
            <a:ext cx="353465" cy="369332"/>
            <a:chOff x="3404027" y="4041802"/>
            <a:chExt cx="353465" cy="369332"/>
          </a:xfrm>
        </p:grpSpPr>
        <p:sp>
          <p:nvSpPr>
            <p:cNvPr id="60" name="Oval 59"/>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62" name="Group 61"/>
          <p:cNvGrpSpPr/>
          <p:nvPr/>
        </p:nvGrpSpPr>
        <p:grpSpPr>
          <a:xfrm>
            <a:off x="7028976" y="4647312"/>
            <a:ext cx="353465" cy="369332"/>
            <a:chOff x="3404027" y="4041802"/>
            <a:chExt cx="353465" cy="369332"/>
          </a:xfrm>
        </p:grpSpPr>
        <p:sp>
          <p:nvSpPr>
            <p:cNvPr id="63" name="Oval 62"/>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65" name="Group 64"/>
          <p:cNvGrpSpPr/>
          <p:nvPr/>
        </p:nvGrpSpPr>
        <p:grpSpPr>
          <a:xfrm>
            <a:off x="7181376" y="4646032"/>
            <a:ext cx="353465" cy="369332"/>
            <a:chOff x="3404027" y="4041802"/>
            <a:chExt cx="353465" cy="369332"/>
          </a:xfrm>
        </p:grpSpPr>
        <p:sp>
          <p:nvSpPr>
            <p:cNvPr id="66" name="Oval 65"/>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68" name="Group 67"/>
          <p:cNvGrpSpPr/>
          <p:nvPr/>
        </p:nvGrpSpPr>
        <p:grpSpPr>
          <a:xfrm>
            <a:off x="7180096" y="3853300"/>
            <a:ext cx="353465" cy="369332"/>
            <a:chOff x="3404027" y="4041802"/>
            <a:chExt cx="353465" cy="369332"/>
          </a:xfrm>
        </p:grpSpPr>
        <p:sp>
          <p:nvSpPr>
            <p:cNvPr id="69" name="Oval 68"/>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71" name="Group 70"/>
          <p:cNvGrpSpPr/>
          <p:nvPr/>
        </p:nvGrpSpPr>
        <p:grpSpPr>
          <a:xfrm>
            <a:off x="7027696" y="3839212"/>
            <a:ext cx="353465" cy="369332"/>
            <a:chOff x="3404027" y="4041802"/>
            <a:chExt cx="353465" cy="369332"/>
          </a:xfrm>
        </p:grpSpPr>
        <p:sp>
          <p:nvSpPr>
            <p:cNvPr id="72" name="Oval 71"/>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p:cNvSpPr txBox="1"/>
            <p:nvPr/>
          </p:nvSpPr>
          <p:spPr>
            <a:xfrm>
              <a:off x="3404027" y="4041802"/>
              <a:ext cx="353465" cy="369332"/>
            </a:xfrm>
            <a:prstGeom prst="rect">
              <a:avLst/>
            </a:prstGeom>
            <a:noFill/>
          </p:spPr>
          <p:txBody>
            <a:bodyPr wrap="square" rtlCol="0">
              <a:spAutoFit/>
            </a:bodyPr>
            <a:lstStyle/>
            <a:p>
              <a:r>
                <a:rPr lang="en-GB"/>
                <a:t>-</a:t>
              </a:r>
            </a:p>
          </p:txBody>
        </p:sp>
      </p:grpSp>
      <p:sp>
        <p:nvSpPr>
          <p:cNvPr id="74" name="TextBox 73"/>
          <p:cNvSpPr txBox="1"/>
          <p:nvPr/>
        </p:nvSpPr>
        <p:spPr>
          <a:xfrm>
            <a:off x="6144733" y="5622669"/>
            <a:ext cx="2490427" cy="584775"/>
          </a:xfrm>
          <a:prstGeom prst="rect">
            <a:avLst/>
          </a:prstGeom>
          <a:noFill/>
        </p:spPr>
        <p:txBody>
          <a:bodyPr wrap="square" rtlCol="0">
            <a:spAutoFit/>
          </a:bodyPr>
          <a:lstStyle/>
          <a:p>
            <a:r>
              <a:rPr lang="en-GB" sz="1600"/>
              <a:t>Electrons reside at discrete (quanta) energy levels</a:t>
            </a:r>
          </a:p>
        </p:txBody>
      </p:sp>
      <p:sp>
        <p:nvSpPr>
          <p:cNvPr id="75" name="Explosion 1 74"/>
          <p:cNvSpPr/>
          <p:nvPr/>
        </p:nvSpPr>
        <p:spPr>
          <a:xfrm>
            <a:off x="4102511" y="4312028"/>
            <a:ext cx="429149" cy="484091"/>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8" name="Straight Arrow Connector 77"/>
          <p:cNvCxnSpPr/>
          <p:nvPr/>
        </p:nvCxnSpPr>
        <p:spPr>
          <a:xfrm>
            <a:off x="4508607" y="4568426"/>
            <a:ext cx="1146235" cy="6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508608" y="4635222"/>
            <a:ext cx="1146235" cy="6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4508608" y="4495593"/>
            <a:ext cx="1146235" cy="6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5100278" y="4238776"/>
            <a:ext cx="554565" cy="1985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4534218" y="4680484"/>
            <a:ext cx="566058" cy="2408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454818" y="4439844"/>
            <a:ext cx="64545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453538" y="4669084"/>
            <a:ext cx="64545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44574" y="4475704"/>
            <a:ext cx="64545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5090033" y="4119676"/>
            <a:ext cx="477065" cy="3624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07328" y="4601889"/>
            <a:ext cx="1146235" cy="6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4506048" y="4531453"/>
            <a:ext cx="1146235" cy="6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586612" y="4455213"/>
            <a:ext cx="283030" cy="246221"/>
          </a:xfrm>
          <a:prstGeom prst="rect">
            <a:avLst/>
          </a:prstGeom>
          <a:noFill/>
        </p:spPr>
        <p:txBody>
          <a:bodyPr wrap="square" rtlCol="0">
            <a:spAutoFit/>
          </a:bodyPr>
          <a:lstStyle/>
          <a:p>
            <a:r>
              <a:rPr lang="en-GB" sz="1000"/>
              <a:t>a</a:t>
            </a:r>
          </a:p>
        </p:txBody>
      </p:sp>
      <p:sp>
        <p:nvSpPr>
          <p:cNvPr id="98" name="TextBox 97"/>
          <p:cNvSpPr txBox="1"/>
          <p:nvPr/>
        </p:nvSpPr>
        <p:spPr>
          <a:xfrm>
            <a:off x="5568699" y="4030533"/>
            <a:ext cx="283030" cy="246221"/>
          </a:xfrm>
          <a:prstGeom prst="rect">
            <a:avLst/>
          </a:prstGeom>
          <a:noFill/>
        </p:spPr>
        <p:txBody>
          <a:bodyPr wrap="square" rtlCol="0">
            <a:spAutoFit/>
          </a:bodyPr>
          <a:lstStyle/>
          <a:p>
            <a:r>
              <a:rPr lang="en-GB" sz="1000"/>
              <a:t>b</a:t>
            </a:r>
          </a:p>
        </p:txBody>
      </p:sp>
      <p:sp>
        <p:nvSpPr>
          <p:cNvPr id="99" name="TextBox 98"/>
          <p:cNvSpPr txBox="1"/>
          <p:nvPr/>
        </p:nvSpPr>
        <p:spPr>
          <a:xfrm>
            <a:off x="4336354" y="4797167"/>
            <a:ext cx="283030" cy="246221"/>
          </a:xfrm>
          <a:prstGeom prst="rect">
            <a:avLst/>
          </a:prstGeom>
          <a:noFill/>
        </p:spPr>
        <p:txBody>
          <a:bodyPr wrap="square" rtlCol="0">
            <a:spAutoFit/>
          </a:bodyPr>
          <a:lstStyle/>
          <a:p>
            <a:r>
              <a:rPr lang="en-GB" sz="1000"/>
              <a:t>c</a:t>
            </a:r>
          </a:p>
        </p:txBody>
      </p:sp>
      <p:sp>
        <p:nvSpPr>
          <p:cNvPr id="100" name="TextBox 99"/>
          <p:cNvSpPr txBox="1"/>
          <p:nvPr/>
        </p:nvSpPr>
        <p:spPr>
          <a:xfrm>
            <a:off x="3978729" y="4104393"/>
            <a:ext cx="635215" cy="246221"/>
          </a:xfrm>
          <a:prstGeom prst="rect">
            <a:avLst/>
          </a:prstGeom>
          <a:noFill/>
        </p:spPr>
        <p:txBody>
          <a:bodyPr wrap="square" rtlCol="0">
            <a:spAutoFit/>
          </a:bodyPr>
          <a:lstStyle/>
          <a:p>
            <a:r>
              <a:rPr lang="el-GR" sz="1000"/>
              <a:t>α</a:t>
            </a:r>
            <a:r>
              <a:rPr lang="en-GB" sz="1000"/>
              <a:t> source</a:t>
            </a:r>
          </a:p>
        </p:txBody>
      </p:sp>
      <p:sp>
        <p:nvSpPr>
          <p:cNvPr id="101" name="TextBox 100"/>
          <p:cNvSpPr txBox="1"/>
          <p:nvPr/>
        </p:nvSpPr>
        <p:spPr>
          <a:xfrm>
            <a:off x="4797080" y="3872511"/>
            <a:ext cx="635215" cy="246221"/>
          </a:xfrm>
          <a:prstGeom prst="rect">
            <a:avLst/>
          </a:prstGeom>
          <a:noFill/>
        </p:spPr>
        <p:txBody>
          <a:bodyPr wrap="square" rtlCol="0">
            <a:spAutoFit/>
          </a:bodyPr>
          <a:lstStyle/>
          <a:p>
            <a:r>
              <a:rPr lang="en-GB" sz="1000"/>
              <a:t>Au foil</a:t>
            </a:r>
          </a:p>
        </p:txBody>
      </p:sp>
      <p:sp>
        <p:nvSpPr>
          <p:cNvPr id="102" name="Block Arc 101"/>
          <p:cNvSpPr/>
          <p:nvPr/>
        </p:nvSpPr>
        <p:spPr>
          <a:xfrm rot="8244631">
            <a:off x="4050817" y="3506195"/>
            <a:ext cx="1819944" cy="1878038"/>
          </a:xfrm>
          <a:prstGeom prst="blockArc">
            <a:avLst>
              <a:gd name="adj1" fmla="val 9828735"/>
              <a:gd name="adj2" fmla="val 21475480"/>
              <a:gd name="adj3" fmla="val 37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3" name="TextBox 102"/>
          <p:cNvSpPr txBox="1"/>
          <p:nvPr/>
        </p:nvSpPr>
        <p:spPr>
          <a:xfrm>
            <a:off x="5478662" y="3536144"/>
            <a:ext cx="715124" cy="246221"/>
          </a:xfrm>
          <a:prstGeom prst="rect">
            <a:avLst/>
          </a:prstGeom>
          <a:noFill/>
        </p:spPr>
        <p:txBody>
          <a:bodyPr wrap="square" rtlCol="0">
            <a:spAutoFit/>
          </a:bodyPr>
          <a:lstStyle/>
          <a:p>
            <a:r>
              <a:rPr lang="en-GB" sz="1000"/>
              <a:t>Detector</a:t>
            </a:r>
          </a:p>
        </p:txBody>
      </p:sp>
      <p:sp>
        <p:nvSpPr>
          <p:cNvPr id="104" name="Oval 103"/>
          <p:cNvSpPr/>
          <p:nvPr/>
        </p:nvSpPr>
        <p:spPr>
          <a:xfrm>
            <a:off x="8811960" y="3767240"/>
            <a:ext cx="1426917" cy="1426917"/>
          </a:xfrm>
          <a:prstGeom prst="ellipse">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Box 104"/>
          <p:cNvSpPr txBox="1"/>
          <p:nvPr/>
        </p:nvSpPr>
        <p:spPr>
          <a:xfrm>
            <a:off x="8928979" y="3551544"/>
            <a:ext cx="1258441" cy="246221"/>
          </a:xfrm>
          <a:prstGeom prst="rect">
            <a:avLst/>
          </a:prstGeom>
          <a:noFill/>
        </p:spPr>
        <p:txBody>
          <a:bodyPr wrap="square" rtlCol="0">
            <a:spAutoFit/>
          </a:bodyPr>
          <a:lstStyle/>
          <a:p>
            <a:r>
              <a:rPr lang="en-GB" sz="1000"/>
              <a:t>Nucleus of Sodium</a:t>
            </a:r>
          </a:p>
        </p:txBody>
      </p:sp>
      <p:sp>
        <p:nvSpPr>
          <p:cNvPr id="106" name="TextBox 105"/>
          <p:cNvSpPr txBox="1"/>
          <p:nvPr/>
        </p:nvSpPr>
        <p:spPr>
          <a:xfrm>
            <a:off x="4689819" y="1749775"/>
            <a:ext cx="894552" cy="369332"/>
          </a:xfrm>
          <a:prstGeom prst="rect">
            <a:avLst/>
          </a:prstGeom>
          <a:noFill/>
        </p:spPr>
        <p:txBody>
          <a:bodyPr wrap="square" rtlCol="0">
            <a:spAutoFit/>
          </a:bodyPr>
          <a:lstStyle/>
          <a:p>
            <a:r>
              <a:rPr lang="en-GB"/>
              <a:t>1909</a:t>
            </a:r>
          </a:p>
        </p:txBody>
      </p:sp>
      <p:sp>
        <p:nvSpPr>
          <p:cNvPr id="107" name="TextBox 106"/>
          <p:cNvSpPr txBox="1"/>
          <p:nvPr/>
        </p:nvSpPr>
        <p:spPr>
          <a:xfrm>
            <a:off x="2314350" y="1749775"/>
            <a:ext cx="894552" cy="369332"/>
          </a:xfrm>
          <a:prstGeom prst="rect">
            <a:avLst/>
          </a:prstGeom>
          <a:noFill/>
        </p:spPr>
        <p:txBody>
          <a:bodyPr wrap="square" rtlCol="0">
            <a:spAutoFit/>
          </a:bodyPr>
          <a:lstStyle/>
          <a:p>
            <a:r>
              <a:rPr lang="en-GB"/>
              <a:t>1904</a:t>
            </a:r>
          </a:p>
        </p:txBody>
      </p:sp>
      <p:sp>
        <p:nvSpPr>
          <p:cNvPr id="108" name="TextBox 107"/>
          <p:cNvSpPr txBox="1"/>
          <p:nvPr/>
        </p:nvSpPr>
        <p:spPr>
          <a:xfrm>
            <a:off x="6786271" y="1756179"/>
            <a:ext cx="894552" cy="369332"/>
          </a:xfrm>
          <a:prstGeom prst="rect">
            <a:avLst/>
          </a:prstGeom>
          <a:noFill/>
        </p:spPr>
        <p:txBody>
          <a:bodyPr wrap="square" rtlCol="0">
            <a:spAutoFit/>
          </a:bodyPr>
          <a:lstStyle/>
          <a:p>
            <a:r>
              <a:rPr lang="en-GB"/>
              <a:t>1913</a:t>
            </a:r>
          </a:p>
        </p:txBody>
      </p:sp>
      <p:sp>
        <p:nvSpPr>
          <p:cNvPr id="109" name="TextBox 108"/>
          <p:cNvSpPr txBox="1"/>
          <p:nvPr/>
        </p:nvSpPr>
        <p:spPr>
          <a:xfrm>
            <a:off x="9146871" y="1756179"/>
            <a:ext cx="894552" cy="369332"/>
          </a:xfrm>
          <a:prstGeom prst="rect">
            <a:avLst/>
          </a:prstGeom>
          <a:noFill/>
        </p:spPr>
        <p:txBody>
          <a:bodyPr wrap="square" rtlCol="0">
            <a:spAutoFit/>
          </a:bodyPr>
          <a:lstStyle/>
          <a:p>
            <a:r>
              <a:rPr lang="en-GB"/>
              <a:t>1932</a:t>
            </a:r>
          </a:p>
        </p:txBody>
      </p:sp>
      <p:sp>
        <p:nvSpPr>
          <p:cNvPr id="110" name="TextBox 109"/>
          <p:cNvSpPr txBox="1"/>
          <p:nvPr/>
        </p:nvSpPr>
        <p:spPr>
          <a:xfrm>
            <a:off x="9005336" y="4419556"/>
            <a:ext cx="330414" cy="369332"/>
          </a:xfrm>
          <a:prstGeom prst="rect">
            <a:avLst/>
          </a:prstGeom>
          <a:noFill/>
        </p:spPr>
        <p:txBody>
          <a:bodyPr wrap="square" rtlCol="0">
            <a:spAutoFit/>
          </a:bodyPr>
          <a:lstStyle/>
          <a:p>
            <a:r>
              <a:rPr lang="en-GB"/>
              <a:t>n</a:t>
            </a:r>
          </a:p>
        </p:txBody>
      </p:sp>
      <p:sp>
        <p:nvSpPr>
          <p:cNvPr id="111" name="TextBox 110"/>
          <p:cNvSpPr txBox="1"/>
          <p:nvPr/>
        </p:nvSpPr>
        <p:spPr>
          <a:xfrm>
            <a:off x="9094441" y="4050270"/>
            <a:ext cx="330414" cy="369332"/>
          </a:xfrm>
          <a:prstGeom prst="rect">
            <a:avLst/>
          </a:prstGeom>
          <a:noFill/>
        </p:spPr>
        <p:txBody>
          <a:bodyPr wrap="square" rtlCol="0">
            <a:spAutoFit/>
          </a:bodyPr>
          <a:lstStyle/>
          <a:p>
            <a:r>
              <a:rPr lang="en-GB"/>
              <a:t>n</a:t>
            </a:r>
          </a:p>
        </p:txBody>
      </p:sp>
      <p:sp>
        <p:nvSpPr>
          <p:cNvPr id="112" name="TextBox 111"/>
          <p:cNvSpPr txBox="1"/>
          <p:nvPr/>
        </p:nvSpPr>
        <p:spPr>
          <a:xfrm>
            <a:off x="9410830" y="4771286"/>
            <a:ext cx="330414" cy="369332"/>
          </a:xfrm>
          <a:prstGeom prst="rect">
            <a:avLst/>
          </a:prstGeom>
          <a:noFill/>
        </p:spPr>
        <p:txBody>
          <a:bodyPr wrap="square" rtlCol="0">
            <a:spAutoFit/>
          </a:bodyPr>
          <a:lstStyle/>
          <a:p>
            <a:r>
              <a:rPr lang="en-GB"/>
              <a:t>n</a:t>
            </a:r>
          </a:p>
        </p:txBody>
      </p:sp>
      <p:sp>
        <p:nvSpPr>
          <p:cNvPr id="113" name="TextBox 112"/>
          <p:cNvSpPr txBox="1"/>
          <p:nvPr/>
        </p:nvSpPr>
        <p:spPr>
          <a:xfrm>
            <a:off x="9525417" y="4151644"/>
            <a:ext cx="330414" cy="369332"/>
          </a:xfrm>
          <a:prstGeom prst="rect">
            <a:avLst/>
          </a:prstGeom>
          <a:noFill/>
        </p:spPr>
        <p:txBody>
          <a:bodyPr wrap="square" rtlCol="0">
            <a:spAutoFit/>
          </a:bodyPr>
          <a:lstStyle/>
          <a:p>
            <a:r>
              <a:rPr lang="en-GB"/>
              <a:t>n</a:t>
            </a:r>
          </a:p>
        </p:txBody>
      </p:sp>
      <p:sp>
        <p:nvSpPr>
          <p:cNvPr id="114" name="TextBox 113"/>
          <p:cNvSpPr txBox="1"/>
          <p:nvPr/>
        </p:nvSpPr>
        <p:spPr>
          <a:xfrm>
            <a:off x="9514792" y="4397330"/>
            <a:ext cx="330414" cy="369332"/>
          </a:xfrm>
          <a:prstGeom prst="rect">
            <a:avLst/>
          </a:prstGeom>
          <a:noFill/>
        </p:spPr>
        <p:txBody>
          <a:bodyPr wrap="square" rtlCol="0">
            <a:spAutoFit/>
          </a:bodyPr>
          <a:lstStyle/>
          <a:p>
            <a:r>
              <a:rPr lang="en-GB"/>
              <a:t>p</a:t>
            </a:r>
          </a:p>
        </p:txBody>
      </p:sp>
      <p:sp>
        <p:nvSpPr>
          <p:cNvPr id="115" name="TextBox 114"/>
          <p:cNvSpPr txBox="1"/>
          <p:nvPr/>
        </p:nvSpPr>
        <p:spPr>
          <a:xfrm>
            <a:off x="9201280" y="4470898"/>
            <a:ext cx="330414" cy="369332"/>
          </a:xfrm>
          <a:prstGeom prst="rect">
            <a:avLst/>
          </a:prstGeom>
          <a:noFill/>
        </p:spPr>
        <p:txBody>
          <a:bodyPr wrap="square" rtlCol="0">
            <a:spAutoFit/>
          </a:bodyPr>
          <a:lstStyle/>
          <a:p>
            <a:r>
              <a:rPr lang="en-GB"/>
              <a:t>p</a:t>
            </a:r>
          </a:p>
        </p:txBody>
      </p:sp>
      <p:sp>
        <p:nvSpPr>
          <p:cNvPr id="116" name="TextBox 115"/>
          <p:cNvSpPr txBox="1"/>
          <p:nvPr/>
        </p:nvSpPr>
        <p:spPr>
          <a:xfrm>
            <a:off x="9378244" y="3910629"/>
            <a:ext cx="330414" cy="369332"/>
          </a:xfrm>
          <a:prstGeom prst="rect">
            <a:avLst/>
          </a:prstGeom>
          <a:noFill/>
        </p:spPr>
        <p:txBody>
          <a:bodyPr wrap="square" rtlCol="0">
            <a:spAutoFit/>
          </a:bodyPr>
          <a:lstStyle/>
          <a:p>
            <a:r>
              <a:rPr lang="en-GB"/>
              <a:t>p</a:t>
            </a:r>
          </a:p>
        </p:txBody>
      </p:sp>
      <p:sp>
        <p:nvSpPr>
          <p:cNvPr id="117" name="TextBox 116"/>
          <p:cNvSpPr txBox="1"/>
          <p:nvPr/>
        </p:nvSpPr>
        <p:spPr>
          <a:xfrm>
            <a:off x="9735615" y="4617562"/>
            <a:ext cx="330414" cy="369332"/>
          </a:xfrm>
          <a:prstGeom prst="rect">
            <a:avLst/>
          </a:prstGeom>
          <a:noFill/>
        </p:spPr>
        <p:txBody>
          <a:bodyPr wrap="square" rtlCol="0">
            <a:spAutoFit/>
          </a:bodyPr>
          <a:lstStyle/>
          <a:p>
            <a:r>
              <a:rPr lang="en-GB"/>
              <a:t>p</a:t>
            </a:r>
          </a:p>
        </p:txBody>
      </p:sp>
      <p:sp>
        <p:nvSpPr>
          <p:cNvPr id="118" name="TextBox 117"/>
          <p:cNvSpPr txBox="1"/>
          <p:nvPr/>
        </p:nvSpPr>
        <p:spPr>
          <a:xfrm>
            <a:off x="9135219" y="4726882"/>
            <a:ext cx="330414" cy="369332"/>
          </a:xfrm>
          <a:prstGeom prst="rect">
            <a:avLst/>
          </a:prstGeom>
          <a:noFill/>
        </p:spPr>
        <p:txBody>
          <a:bodyPr wrap="square" rtlCol="0">
            <a:spAutoFit/>
          </a:bodyPr>
          <a:lstStyle/>
          <a:p>
            <a:r>
              <a:rPr lang="en-GB"/>
              <a:t>p</a:t>
            </a:r>
          </a:p>
        </p:txBody>
      </p:sp>
      <p:sp>
        <p:nvSpPr>
          <p:cNvPr id="119" name="TextBox 118"/>
          <p:cNvSpPr txBox="1"/>
          <p:nvPr/>
        </p:nvSpPr>
        <p:spPr>
          <a:xfrm>
            <a:off x="9825933" y="3977270"/>
            <a:ext cx="330414" cy="369332"/>
          </a:xfrm>
          <a:prstGeom prst="rect">
            <a:avLst/>
          </a:prstGeom>
          <a:noFill/>
        </p:spPr>
        <p:txBody>
          <a:bodyPr wrap="square" rtlCol="0">
            <a:spAutoFit/>
          </a:bodyPr>
          <a:lstStyle/>
          <a:p>
            <a:r>
              <a:rPr lang="en-GB"/>
              <a:t>p</a:t>
            </a:r>
          </a:p>
        </p:txBody>
      </p:sp>
      <p:sp>
        <p:nvSpPr>
          <p:cNvPr id="120" name="TextBox 119"/>
          <p:cNvSpPr txBox="1"/>
          <p:nvPr/>
        </p:nvSpPr>
        <p:spPr>
          <a:xfrm>
            <a:off x="9246841" y="4202670"/>
            <a:ext cx="330414" cy="369332"/>
          </a:xfrm>
          <a:prstGeom prst="rect">
            <a:avLst/>
          </a:prstGeom>
          <a:noFill/>
        </p:spPr>
        <p:txBody>
          <a:bodyPr wrap="square" rtlCol="0">
            <a:spAutoFit/>
          </a:bodyPr>
          <a:lstStyle/>
          <a:p>
            <a:r>
              <a:rPr lang="en-GB"/>
              <a:t>n</a:t>
            </a:r>
          </a:p>
        </p:txBody>
      </p:sp>
      <p:sp>
        <p:nvSpPr>
          <p:cNvPr id="121" name="TextBox 120"/>
          <p:cNvSpPr txBox="1"/>
          <p:nvPr/>
        </p:nvSpPr>
        <p:spPr>
          <a:xfrm>
            <a:off x="9814285" y="4424656"/>
            <a:ext cx="330414" cy="369332"/>
          </a:xfrm>
          <a:prstGeom prst="rect">
            <a:avLst/>
          </a:prstGeom>
          <a:noFill/>
        </p:spPr>
        <p:txBody>
          <a:bodyPr wrap="square" rtlCol="0">
            <a:spAutoFit/>
          </a:bodyPr>
          <a:lstStyle/>
          <a:p>
            <a:r>
              <a:rPr lang="en-GB"/>
              <a:t>n</a:t>
            </a:r>
          </a:p>
        </p:txBody>
      </p:sp>
      <p:sp>
        <p:nvSpPr>
          <p:cNvPr id="122" name="TextBox 121"/>
          <p:cNvSpPr txBox="1"/>
          <p:nvPr/>
        </p:nvSpPr>
        <p:spPr>
          <a:xfrm>
            <a:off x="8947442" y="5621391"/>
            <a:ext cx="2361274" cy="338554"/>
          </a:xfrm>
          <a:prstGeom prst="rect">
            <a:avLst/>
          </a:prstGeom>
          <a:noFill/>
        </p:spPr>
        <p:txBody>
          <a:bodyPr wrap="square" rtlCol="0">
            <a:spAutoFit/>
          </a:bodyPr>
          <a:lstStyle/>
          <a:p>
            <a:r>
              <a:rPr lang="en-GB" sz="1600"/>
              <a:t>Discovered the Neutron</a:t>
            </a:r>
          </a:p>
        </p:txBody>
      </p:sp>
      <p:grpSp>
        <p:nvGrpSpPr>
          <p:cNvPr id="123" name="Group 122"/>
          <p:cNvGrpSpPr/>
          <p:nvPr/>
        </p:nvGrpSpPr>
        <p:grpSpPr>
          <a:xfrm>
            <a:off x="2442877" y="3670410"/>
            <a:ext cx="353465" cy="369332"/>
            <a:chOff x="3404027" y="4041802"/>
            <a:chExt cx="353465" cy="369332"/>
          </a:xfrm>
        </p:grpSpPr>
        <p:sp>
          <p:nvSpPr>
            <p:cNvPr id="124" name="Oval 123"/>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TextBox 124"/>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126" name="Group 125"/>
          <p:cNvGrpSpPr/>
          <p:nvPr/>
        </p:nvGrpSpPr>
        <p:grpSpPr>
          <a:xfrm>
            <a:off x="2450561" y="4792274"/>
            <a:ext cx="353465" cy="369332"/>
            <a:chOff x="3404027" y="4041802"/>
            <a:chExt cx="353465" cy="369332"/>
          </a:xfrm>
        </p:grpSpPr>
        <p:sp>
          <p:nvSpPr>
            <p:cNvPr id="127" name="Oval 126"/>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TextBox 127"/>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129" name="Group 128"/>
          <p:cNvGrpSpPr/>
          <p:nvPr/>
        </p:nvGrpSpPr>
        <p:grpSpPr>
          <a:xfrm>
            <a:off x="1981837" y="4139134"/>
            <a:ext cx="353465" cy="369332"/>
            <a:chOff x="3404027" y="4041802"/>
            <a:chExt cx="353465" cy="369332"/>
          </a:xfrm>
        </p:grpSpPr>
        <p:sp>
          <p:nvSpPr>
            <p:cNvPr id="130" name="Oval 129"/>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TextBox 130"/>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132" name="Group 131"/>
          <p:cNvGrpSpPr/>
          <p:nvPr/>
        </p:nvGrpSpPr>
        <p:grpSpPr>
          <a:xfrm>
            <a:off x="2996125" y="4177554"/>
            <a:ext cx="353465" cy="369332"/>
            <a:chOff x="3404027" y="4041802"/>
            <a:chExt cx="353465" cy="369332"/>
          </a:xfrm>
        </p:grpSpPr>
        <p:sp>
          <p:nvSpPr>
            <p:cNvPr id="133" name="Oval 132"/>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TextBox 133"/>
            <p:cNvSpPr txBox="1"/>
            <p:nvPr/>
          </p:nvSpPr>
          <p:spPr>
            <a:xfrm>
              <a:off x="3404027" y="4041802"/>
              <a:ext cx="353465" cy="369332"/>
            </a:xfrm>
            <a:prstGeom prst="rect">
              <a:avLst/>
            </a:prstGeom>
            <a:noFill/>
          </p:spPr>
          <p:txBody>
            <a:bodyPr wrap="square" rtlCol="0">
              <a:spAutoFit/>
            </a:bodyPr>
            <a:lstStyle/>
            <a:p>
              <a:r>
                <a:rPr lang="en-GB"/>
                <a:t>-</a:t>
              </a:r>
            </a:p>
          </p:txBody>
        </p:sp>
      </p:grpSp>
      <p:cxnSp>
        <p:nvCxnSpPr>
          <p:cNvPr id="136" name="Straight Connector 135"/>
          <p:cNvCxnSpPr>
            <a:stCxn id="39" idx="0"/>
          </p:cNvCxnSpPr>
          <p:nvPr/>
        </p:nvCxnSpPr>
        <p:spPr>
          <a:xfrm flipV="1">
            <a:off x="7230533" y="3758279"/>
            <a:ext cx="2235101" cy="6627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39" idx="4"/>
          </p:cNvCxnSpPr>
          <p:nvPr/>
        </p:nvCxnSpPr>
        <p:spPr>
          <a:xfrm>
            <a:off x="7230532" y="4520976"/>
            <a:ext cx="2105218" cy="6406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9577255" y="3777854"/>
            <a:ext cx="330414" cy="369332"/>
          </a:xfrm>
          <a:prstGeom prst="rect">
            <a:avLst/>
          </a:prstGeom>
          <a:noFill/>
        </p:spPr>
        <p:txBody>
          <a:bodyPr wrap="square" rtlCol="0">
            <a:spAutoFit/>
          </a:bodyPr>
          <a:lstStyle/>
          <a:p>
            <a:r>
              <a:rPr lang="en-GB"/>
              <a:t>p</a:t>
            </a:r>
          </a:p>
        </p:txBody>
      </p:sp>
      <p:sp>
        <p:nvSpPr>
          <p:cNvPr id="142" name="TextBox 141"/>
          <p:cNvSpPr txBox="1"/>
          <p:nvPr/>
        </p:nvSpPr>
        <p:spPr>
          <a:xfrm>
            <a:off x="9683044" y="4215429"/>
            <a:ext cx="330414" cy="369332"/>
          </a:xfrm>
          <a:prstGeom prst="rect">
            <a:avLst/>
          </a:prstGeom>
          <a:noFill/>
        </p:spPr>
        <p:txBody>
          <a:bodyPr wrap="square" rtlCol="0">
            <a:spAutoFit/>
          </a:bodyPr>
          <a:lstStyle/>
          <a:p>
            <a:r>
              <a:rPr lang="en-GB"/>
              <a:t>p</a:t>
            </a:r>
          </a:p>
        </p:txBody>
      </p:sp>
      <p:sp>
        <p:nvSpPr>
          <p:cNvPr id="143" name="TextBox 142"/>
          <p:cNvSpPr txBox="1"/>
          <p:nvPr/>
        </p:nvSpPr>
        <p:spPr>
          <a:xfrm>
            <a:off x="9958409" y="4283350"/>
            <a:ext cx="330414" cy="369332"/>
          </a:xfrm>
          <a:prstGeom prst="rect">
            <a:avLst/>
          </a:prstGeom>
          <a:noFill/>
        </p:spPr>
        <p:txBody>
          <a:bodyPr wrap="square" rtlCol="0">
            <a:spAutoFit/>
          </a:bodyPr>
          <a:lstStyle/>
          <a:p>
            <a:r>
              <a:rPr lang="en-GB"/>
              <a:t>p</a:t>
            </a:r>
          </a:p>
        </p:txBody>
      </p:sp>
      <p:sp>
        <p:nvSpPr>
          <p:cNvPr id="144" name="TextBox 143"/>
          <p:cNvSpPr txBox="1"/>
          <p:nvPr/>
        </p:nvSpPr>
        <p:spPr>
          <a:xfrm>
            <a:off x="8910833" y="4183163"/>
            <a:ext cx="330414" cy="369332"/>
          </a:xfrm>
          <a:prstGeom prst="rect">
            <a:avLst/>
          </a:prstGeom>
          <a:noFill/>
        </p:spPr>
        <p:txBody>
          <a:bodyPr wrap="square" rtlCol="0">
            <a:spAutoFit/>
          </a:bodyPr>
          <a:lstStyle/>
          <a:p>
            <a:r>
              <a:rPr lang="en-GB"/>
              <a:t>p</a:t>
            </a:r>
          </a:p>
        </p:txBody>
      </p:sp>
      <p:sp>
        <p:nvSpPr>
          <p:cNvPr id="145" name="TextBox 144"/>
          <p:cNvSpPr txBox="1"/>
          <p:nvPr/>
        </p:nvSpPr>
        <p:spPr>
          <a:xfrm>
            <a:off x="9610589" y="4741785"/>
            <a:ext cx="330414" cy="369332"/>
          </a:xfrm>
          <a:prstGeom prst="rect">
            <a:avLst/>
          </a:prstGeom>
          <a:noFill/>
        </p:spPr>
        <p:txBody>
          <a:bodyPr wrap="square" rtlCol="0">
            <a:spAutoFit/>
          </a:bodyPr>
          <a:lstStyle/>
          <a:p>
            <a:r>
              <a:rPr lang="en-GB"/>
              <a:t>p</a:t>
            </a:r>
          </a:p>
        </p:txBody>
      </p:sp>
      <p:sp>
        <p:nvSpPr>
          <p:cNvPr id="146" name="TextBox 145"/>
          <p:cNvSpPr txBox="1"/>
          <p:nvPr/>
        </p:nvSpPr>
        <p:spPr>
          <a:xfrm>
            <a:off x="8917568" y="3878586"/>
            <a:ext cx="330414" cy="369332"/>
          </a:xfrm>
          <a:prstGeom prst="rect">
            <a:avLst/>
          </a:prstGeom>
          <a:noFill/>
        </p:spPr>
        <p:txBody>
          <a:bodyPr wrap="square" rtlCol="0">
            <a:spAutoFit/>
          </a:bodyPr>
          <a:lstStyle/>
          <a:p>
            <a:r>
              <a:rPr lang="en-GB"/>
              <a:t>n</a:t>
            </a:r>
          </a:p>
        </p:txBody>
      </p:sp>
      <p:sp>
        <p:nvSpPr>
          <p:cNvPr id="147" name="TextBox 146"/>
          <p:cNvSpPr txBox="1"/>
          <p:nvPr/>
        </p:nvSpPr>
        <p:spPr>
          <a:xfrm>
            <a:off x="9629093" y="3946284"/>
            <a:ext cx="330414" cy="369332"/>
          </a:xfrm>
          <a:prstGeom prst="rect">
            <a:avLst/>
          </a:prstGeom>
          <a:noFill/>
        </p:spPr>
        <p:txBody>
          <a:bodyPr wrap="square" rtlCol="0">
            <a:spAutoFit/>
          </a:bodyPr>
          <a:lstStyle/>
          <a:p>
            <a:r>
              <a:rPr lang="en-GB"/>
              <a:t>n</a:t>
            </a:r>
          </a:p>
        </p:txBody>
      </p:sp>
      <p:sp>
        <p:nvSpPr>
          <p:cNvPr id="148" name="TextBox 147"/>
          <p:cNvSpPr txBox="1"/>
          <p:nvPr/>
        </p:nvSpPr>
        <p:spPr>
          <a:xfrm>
            <a:off x="8952902" y="4690355"/>
            <a:ext cx="330414" cy="369332"/>
          </a:xfrm>
          <a:prstGeom prst="rect">
            <a:avLst/>
          </a:prstGeom>
          <a:noFill/>
        </p:spPr>
        <p:txBody>
          <a:bodyPr wrap="square" rtlCol="0">
            <a:spAutoFit/>
          </a:bodyPr>
          <a:lstStyle/>
          <a:p>
            <a:r>
              <a:rPr lang="en-GB"/>
              <a:t>n</a:t>
            </a:r>
          </a:p>
        </p:txBody>
      </p:sp>
      <p:sp>
        <p:nvSpPr>
          <p:cNvPr id="149" name="TextBox 148"/>
          <p:cNvSpPr txBox="1"/>
          <p:nvPr/>
        </p:nvSpPr>
        <p:spPr>
          <a:xfrm>
            <a:off x="9336231" y="4389747"/>
            <a:ext cx="330414" cy="369332"/>
          </a:xfrm>
          <a:prstGeom prst="rect">
            <a:avLst/>
          </a:prstGeom>
          <a:noFill/>
        </p:spPr>
        <p:txBody>
          <a:bodyPr wrap="square" rtlCol="0">
            <a:spAutoFit/>
          </a:bodyPr>
          <a:lstStyle/>
          <a:p>
            <a:r>
              <a:rPr lang="en-GB"/>
              <a:t>n</a:t>
            </a:r>
          </a:p>
        </p:txBody>
      </p:sp>
      <p:sp>
        <p:nvSpPr>
          <p:cNvPr id="150" name="TextBox 149"/>
          <p:cNvSpPr txBox="1"/>
          <p:nvPr/>
        </p:nvSpPr>
        <p:spPr>
          <a:xfrm>
            <a:off x="9144437" y="3726038"/>
            <a:ext cx="330414" cy="369332"/>
          </a:xfrm>
          <a:prstGeom prst="rect">
            <a:avLst/>
          </a:prstGeom>
          <a:noFill/>
        </p:spPr>
        <p:txBody>
          <a:bodyPr wrap="square" rtlCol="0">
            <a:spAutoFit/>
          </a:bodyPr>
          <a:lstStyle/>
          <a:p>
            <a:r>
              <a:rPr lang="en-GB"/>
              <a:t>n</a:t>
            </a:r>
          </a:p>
        </p:txBody>
      </p:sp>
      <p:sp>
        <p:nvSpPr>
          <p:cNvPr id="151" name="TextBox 150"/>
          <p:cNvSpPr txBox="1"/>
          <p:nvPr/>
        </p:nvSpPr>
        <p:spPr>
          <a:xfrm>
            <a:off x="9088581" y="4265390"/>
            <a:ext cx="330414" cy="369332"/>
          </a:xfrm>
          <a:prstGeom prst="rect">
            <a:avLst/>
          </a:prstGeom>
          <a:noFill/>
        </p:spPr>
        <p:txBody>
          <a:bodyPr wrap="square" rtlCol="0">
            <a:spAutoFit/>
          </a:bodyPr>
          <a:lstStyle/>
          <a:p>
            <a:r>
              <a:rPr lang="en-GB"/>
              <a:t>n</a:t>
            </a:r>
          </a:p>
        </p:txBody>
      </p:sp>
      <p:sp>
        <p:nvSpPr>
          <p:cNvPr id="137" name="TextBox 136"/>
          <p:cNvSpPr txBox="1"/>
          <p:nvPr/>
        </p:nvSpPr>
        <p:spPr>
          <a:xfrm>
            <a:off x="4120536" y="5552720"/>
            <a:ext cx="2038393" cy="830997"/>
          </a:xfrm>
          <a:prstGeom prst="rect">
            <a:avLst/>
          </a:prstGeom>
          <a:noFill/>
        </p:spPr>
        <p:txBody>
          <a:bodyPr wrap="square" rtlCol="0">
            <a:spAutoFit/>
          </a:bodyPr>
          <a:lstStyle/>
          <a:p>
            <a:pPr marL="228600" indent="-228600">
              <a:buAutoNum type="alphaLcParenR"/>
            </a:pPr>
            <a:r>
              <a:rPr lang="en-GB" sz="1600"/>
              <a:t>Mostly space</a:t>
            </a:r>
          </a:p>
          <a:p>
            <a:pPr marL="228600" indent="-228600">
              <a:buAutoNum type="alphaLcParenR"/>
            </a:pPr>
            <a:r>
              <a:rPr lang="en-GB" sz="1600"/>
              <a:t>Positive charge</a:t>
            </a:r>
          </a:p>
          <a:p>
            <a:pPr marL="228600" indent="-228600">
              <a:buAutoNum type="alphaLcParenR"/>
            </a:pPr>
            <a:r>
              <a:rPr lang="en-GB" sz="1600"/>
              <a:t>High mass region</a:t>
            </a:r>
          </a:p>
        </p:txBody>
      </p:sp>
      <p:sp>
        <p:nvSpPr>
          <p:cNvPr id="76" name="Title 1">
            <a:extLst>
              <a:ext uri="{FF2B5EF4-FFF2-40B4-BE49-F238E27FC236}">
                <a16:creationId xmlns:a16="http://schemas.microsoft.com/office/drawing/2014/main" id="{E9CE7061-8779-4E9A-AA25-8F3FD4070BC1}"/>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Summary of atomic structure models</a:t>
            </a:r>
          </a:p>
        </p:txBody>
      </p:sp>
    </p:spTree>
    <p:extLst>
      <p:ext uri="{BB962C8B-B14F-4D97-AF65-F5344CB8AC3E}">
        <p14:creationId xmlns:p14="http://schemas.microsoft.com/office/powerpoint/2010/main" val="32469071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0" y="1628801"/>
            <a:ext cx="12191999" cy="3268663"/>
          </a:xfrm>
        </p:spPr>
        <p:txBody>
          <a:bodyPr vert="horz" lIns="91440" tIns="45720" rIns="91440" bIns="45720" rtlCol="0" anchor="t">
            <a:noAutofit/>
          </a:bodyPr>
          <a:lstStyle/>
          <a:p>
            <a:pPr>
              <a:buFontTx/>
              <a:buNone/>
            </a:pPr>
            <a:endParaRPr lang="en-GB" sz="1000" dirty="0">
              <a:latin typeface="Arial Black" charset="0"/>
            </a:endParaRPr>
          </a:p>
          <a:p>
            <a:pPr marL="514350" indent="-514350">
              <a:buAutoNum type="arabicPeriod"/>
            </a:pPr>
            <a:r>
              <a:rPr lang="en-GB" dirty="0"/>
              <a:t>More protons moving </a:t>
            </a:r>
            <a:r>
              <a:rPr lang="en-GB" b="1" u="sng" dirty="0"/>
              <a:t>across</a:t>
            </a:r>
            <a:r>
              <a:rPr lang="en-GB" dirty="0"/>
              <a:t> a period results in an increased nuclear charge </a:t>
            </a:r>
          </a:p>
          <a:p>
            <a:pPr marL="514350" indent="-514350">
              <a:buAutoNum type="arabicPeriod"/>
            </a:pPr>
            <a:r>
              <a:rPr lang="en-GB" dirty="0"/>
              <a:t>Inner electrons remain the same , therefore, the shielding remains the same as electrons are all entering the 3s and 3p energy level</a:t>
            </a:r>
          </a:p>
          <a:p>
            <a:pPr marL="0" indent="0">
              <a:buNone/>
            </a:pPr>
            <a:r>
              <a:rPr lang="en-GB" dirty="0"/>
              <a:t>3.   Atomic radii get smaller across the period</a:t>
            </a:r>
            <a:endParaRPr lang="en-GB" sz="1000" dirty="0">
              <a:latin typeface="Arial Black" charset="0"/>
            </a:endParaRPr>
          </a:p>
          <a:p>
            <a:pPr marL="0" indent="0">
              <a:buNone/>
            </a:pPr>
            <a:r>
              <a:rPr lang="en-GB" dirty="0"/>
              <a:t>4.   Therefore there is an increase in the effective nuclear charge on the electrons in the outer shell    </a:t>
            </a:r>
            <a:r>
              <a:rPr lang="en-GB" dirty="0">
                <a:sym typeface="Wingdings" pitchFamily="2" charset="2"/>
              </a:rPr>
              <a:t>    </a:t>
            </a:r>
            <a:r>
              <a:rPr lang="en-GB" dirty="0"/>
              <a:t>harder to remove.</a:t>
            </a:r>
          </a:p>
          <a:p>
            <a:endParaRPr lang="en-US" dirty="0"/>
          </a:p>
        </p:txBody>
      </p:sp>
      <p:sp>
        <p:nvSpPr>
          <p:cNvPr id="3" name="Title 1">
            <a:extLst>
              <a:ext uri="{FF2B5EF4-FFF2-40B4-BE49-F238E27FC236}">
                <a16:creationId xmlns:a16="http://schemas.microsoft.com/office/drawing/2014/main" id="{7A548816-26E5-4572-0B89-5F143C34E148}"/>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Explaining trends in first </a:t>
            </a:r>
            <a:r>
              <a:rPr lang="en-US" b="1" dirty="0" err="1">
                <a:solidFill>
                  <a:schemeClr val="accent6"/>
                </a:solidFill>
              </a:rPr>
              <a:t>ionisation</a:t>
            </a:r>
            <a:r>
              <a:rPr lang="en-US" b="1" dirty="0">
                <a:solidFill>
                  <a:schemeClr val="accent6"/>
                </a:solidFill>
              </a:rPr>
              <a:t> energies</a:t>
            </a:r>
          </a:p>
        </p:txBody>
      </p:sp>
    </p:spTree>
    <p:extLst>
      <p:ext uri="{BB962C8B-B14F-4D97-AF65-F5344CB8AC3E}">
        <p14:creationId xmlns:p14="http://schemas.microsoft.com/office/powerpoint/2010/main" val="6231608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004325857"/>
              </p:ext>
            </p:extLst>
          </p:nvPr>
        </p:nvGraphicFramePr>
        <p:xfrm>
          <a:off x="1806093" y="584776"/>
          <a:ext cx="8321506" cy="442003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0" y="4810196"/>
            <a:ext cx="9144000" cy="1938992"/>
          </a:xfrm>
          <a:prstGeom prst="rect">
            <a:avLst/>
          </a:prstGeom>
          <a:noFill/>
        </p:spPr>
        <p:txBody>
          <a:bodyPr wrap="square" lIns="91440" tIns="45720" rIns="91440" bIns="45720" rtlCol="0" anchor="t">
            <a:spAutoFit/>
          </a:bodyPr>
          <a:lstStyle/>
          <a:p>
            <a:r>
              <a:rPr lang="en-GB" sz="2400" dirty="0"/>
              <a:t>First ionisation energy increases </a:t>
            </a:r>
            <a:r>
              <a:rPr lang="en-GB" sz="2400" b="1" u="sng" dirty="0"/>
              <a:t>across</a:t>
            </a:r>
            <a:r>
              <a:rPr lang="en-GB" sz="2400" dirty="0"/>
              <a:t> a period</a:t>
            </a:r>
            <a:endParaRPr lang="en-GB" sz="2400" dirty="0">
              <a:cs typeface="Calibri"/>
            </a:endParaRPr>
          </a:p>
          <a:p>
            <a:pPr marL="342900" indent="-342900">
              <a:buFont typeface="Arial" panose="020B0604020202020204" pitchFamily="34" charset="0"/>
              <a:buChar char="•"/>
            </a:pPr>
            <a:r>
              <a:rPr lang="en-GB" sz="2400" dirty="0"/>
              <a:t>Atomic radius decreases</a:t>
            </a:r>
            <a:endParaRPr lang="en-GB" sz="2400" dirty="0">
              <a:cs typeface="Calibri"/>
            </a:endParaRPr>
          </a:p>
          <a:p>
            <a:pPr marL="342900" indent="-342900">
              <a:buFont typeface="Arial" panose="020B0604020202020204" pitchFamily="34" charset="0"/>
              <a:buChar char="•"/>
            </a:pPr>
            <a:r>
              <a:rPr lang="en-GB" sz="2400" dirty="0"/>
              <a:t>Nuclear charge increases</a:t>
            </a:r>
            <a:endParaRPr lang="en-GB" sz="2400" dirty="0">
              <a:cs typeface="Calibri"/>
            </a:endParaRPr>
          </a:p>
          <a:p>
            <a:pPr marL="342900" indent="-342900">
              <a:buFont typeface="Arial" panose="020B0604020202020204" pitchFamily="34" charset="0"/>
              <a:buChar char="•"/>
            </a:pPr>
            <a:r>
              <a:rPr lang="en-GB" sz="2400" dirty="0"/>
              <a:t>Shielding by inner electrons the same</a:t>
            </a:r>
            <a:endParaRPr lang="en-GB" sz="2400" dirty="0">
              <a:cs typeface="Calibri"/>
            </a:endParaRPr>
          </a:p>
          <a:p>
            <a:pPr marL="342900" indent="-342900">
              <a:buFont typeface="Arial" panose="020B0604020202020204" pitchFamily="34" charset="0"/>
              <a:buChar char="•"/>
            </a:pPr>
            <a:r>
              <a:rPr lang="en-GB" sz="2400" dirty="0"/>
              <a:t>More energy required to remove the electron</a:t>
            </a:r>
            <a:endParaRPr lang="en-GB" sz="2400" dirty="0">
              <a:cs typeface="Calibri"/>
            </a:endParaRPr>
          </a:p>
        </p:txBody>
      </p:sp>
      <p:sp>
        <p:nvSpPr>
          <p:cNvPr id="6" name="Title 1">
            <a:extLst>
              <a:ext uri="{FF2B5EF4-FFF2-40B4-BE49-F238E27FC236}">
                <a16:creationId xmlns:a16="http://schemas.microsoft.com/office/drawing/2014/main" id="{8F18DBC6-2A45-8EEC-5F95-C44CB38DA2D7}"/>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Period 3 first </a:t>
            </a:r>
            <a:r>
              <a:rPr lang="en-US" b="1" dirty="0" err="1">
                <a:solidFill>
                  <a:schemeClr val="accent6"/>
                </a:solidFill>
              </a:rPr>
              <a:t>ionisation</a:t>
            </a:r>
            <a:r>
              <a:rPr lang="en-US" b="1" dirty="0">
                <a:solidFill>
                  <a:schemeClr val="accent6"/>
                </a:solidFill>
              </a:rPr>
              <a:t> energies</a:t>
            </a:r>
          </a:p>
        </p:txBody>
      </p:sp>
    </p:spTree>
    <p:extLst>
      <p:ext uri="{BB962C8B-B14F-4D97-AF65-F5344CB8AC3E}">
        <p14:creationId xmlns:p14="http://schemas.microsoft.com/office/powerpoint/2010/main" val="77902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9" name="Rectangle 3"/>
          <p:cNvSpPr>
            <a:spLocks noChangeArrowheads="1"/>
          </p:cNvSpPr>
          <p:nvPr/>
        </p:nvSpPr>
        <p:spPr bwMode="auto">
          <a:xfrm>
            <a:off x="1524001" y="784226"/>
            <a:ext cx="9143999" cy="830997"/>
          </a:xfrm>
          <a:prstGeom prst="rect">
            <a:avLst/>
          </a:prstGeom>
          <a:noFill/>
          <a:ln w="9525" algn="ctr">
            <a:noFill/>
            <a:miter lim="800000"/>
            <a:headEnd/>
            <a:tailEnd/>
          </a:ln>
          <a:effectLst/>
        </p:spPr>
        <p:txBody>
          <a:bodyPr wrap="square">
            <a:spAutoFit/>
          </a:bodyPr>
          <a:lstStyle/>
          <a:p>
            <a:r>
              <a:rPr lang="en-GB" sz="2400" dirty="0"/>
              <a:t>The first ionization energy of aluminium is </a:t>
            </a:r>
            <a:r>
              <a:rPr lang="en-GB" sz="2400" b="1" dirty="0"/>
              <a:t>less than</a:t>
            </a:r>
            <a:r>
              <a:rPr lang="en-GB" sz="2400" dirty="0"/>
              <a:t> that of magnesium, even though aluminium has a higher nuclear charge.</a:t>
            </a:r>
          </a:p>
        </p:txBody>
      </p:sp>
      <p:sp>
        <p:nvSpPr>
          <p:cNvPr id="1145860" name="Text Box 4"/>
          <p:cNvSpPr txBox="1">
            <a:spLocks noChangeArrowheads="1"/>
          </p:cNvSpPr>
          <p:nvPr/>
        </p:nvSpPr>
        <p:spPr bwMode="auto">
          <a:xfrm>
            <a:off x="1507863" y="1767954"/>
            <a:ext cx="9160136" cy="1569660"/>
          </a:xfrm>
          <a:prstGeom prst="rect">
            <a:avLst/>
          </a:prstGeom>
          <a:noFill/>
          <a:ln w="9525" algn="ctr">
            <a:noFill/>
            <a:miter lim="800000"/>
            <a:headEnd/>
            <a:tailEnd/>
          </a:ln>
          <a:effectLst/>
        </p:spPr>
        <p:txBody>
          <a:bodyPr wrap="square">
            <a:spAutoFit/>
          </a:bodyPr>
          <a:lstStyle/>
          <a:p>
            <a:r>
              <a:rPr lang="en-GB" sz="2400" dirty="0"/>
              <a:t>The electron removed when aluminium is ionized is in a 3p sub-level, which is higher in energy than the 3s electron removed when magnesium is ionized. Removing an electron from a higher energy level requires less energy.</a:t>
            </a:r>
          </a:p>
        </p:txBody>
      </p:sp>
      <p:pic>
        <p:nvPicPr>
          <p:cNvPr id="1145861" name="Picture 5" descr="spin_diagram_Mg"/>
          <p:cNvPicPr>
            <a:picLocks noChangeArrowheads="1"/>
          </p:cNvPicPr>
          <p:nvPr/>
        </p:nvPicPr>
        <p:blipFill>
          <a:blip r:embed="rId3" cstate="print"/>
          <a:srcRect/>
          <a:stretch>
            <a:fillRect/>
          </a:stretch>
        </p:blipFill>
        <p:spPr bwMode="auto">
          <a:xfrm>
            <a:off x="2425700" y="3851275"/>
            <a:ext cx="2065338" cy="2654300"/>
          </a:xfrm>
          <a:prstGeom prst="rect">
            <a:avLst/>
          </a:prstGeom>
          <a:noFill/>
        </p:spPr>
      </p:pic>
      <p:pic>
        <p:nvPicPr>
          <p:cNvPr id="1145862" name="Picture 6" descr="spin_diagram_Al"/>
          <p:cNvPicPr>
            <a:picLocks noChangeArrowheads="1"/>
          </p:cNvPicPr>
          <p:nvPr/>
        </p:nvPicPr>
        <p:blipFill>
          <a:blip r:embed="rId4" cstate="print"/>
          <a:srcRect/>
          <a:stretch>
            <a:fillRect/>
          </a:stretch>
        </p:blipFill>
        <p:spPr bwMode="auto">
          <a:xfrm>
            <a:off x="6578600" y="3851275"/>
            <a:ext cx="2065338" cy="2654300"/>
          </a:xfrm>
          <a:prstGeom prst="rect">
            <a:avLst/>
          </a:prstGeom>
          <a:noFill/>
        </p:spPr>
      </p:pic>
      <p:sp>
        <p:nvSpPr>
          <p:cNvPr id="1145863" name="Text Box 7"/>
          <p:cNvSpPr txBox="1">
            <a:spLocks noChangeArrowheads="1"/>
          </p:cNvSpPr>
          <p:nvPr/>
        </p:nvSpPr>
        <p:spPr bwMode="auto">
          <a:xfrm>
            <a:off x="4032251" y="4408488"/>
            <a:ext cx="1292341" cy="369332"/>
          </a:xfrm>
          <a:prstGeom prst="rect">
            <a:avLst/>
          </a:prstGeom>
          <a:noFill/>
          <a:ln w="9525" algn="ctr">
            <a:noFill/>
            <a:miter lim="800000"/>
            <a:headEnd/>
            <a:tailEnd/>
          </a:ln>
          <a:effectLst/>
        </p:spPr>
        <p:txBody>
          <a:bodyPr wrap="none">
            <a:spAutoFit/>
          </a:bodyPr>
          <a:lstStyle/>
          <a:p>
            <a:r>
              <a:rPr lang="en-GB" b="1">
                <a:solidFill>
                  <a:srgbClr val="FF6600"/>
                </a:solidFill>
              </a:rPr>
              <a:t>magnesium</a:t>
            </a:r>
          </a:p>
        </p:txBody>
      </p:sp>
      <p:sp>
        <p:nvSpPr>
          <p:cNvPr id="1145864" name="Text Box 8"/>
          <p:cNvSpPr txBox="1">
            <a:spLocks noChangeArrowheads="1"/>
          </p:cNvSpPr>
          <p:nvPr/>
        </p:nvSpPr>
        <p:spPr bwMode="auto">
          <a:xfrm>
            <a:off x="8394701" y="4408488"/>
            <a:ext cx="1212191" cy="369332"/>
          </a:xfrm>
          <a:prstGeom prst="rect">
            <a:avLst/>
          </a:prstGeom>
          <a:noFill/>
          <a:ln w="9525" algn="ctr">
            <a:noFill/>
            <a:miter lim="800000"/>
            <a:headEnd/>
            <a:tailEnd/>
          </a:ln>
          <a:effectLst/>
        </p:spPr>
        <p:txBody>
          <a:bodyPr wrap="none">
            <a:spAutoFit/>
          </a:bodyPr>
          <a:lstStyle/>
          <a:p>
            <a:r>
              <a:rPr lang="en-GB" b="1">
                <a:solidFill>
                  <a:srgbClr val="FF6600"/>
                </a:solidFill>
              </a:rPr>
              <a:t>aluminium</a:t>
            </a:r>
          </a:p>
        </p:txBody>
      </p:sp>
      <p:sp>
        <p:nvSpPr>
          <p:cNvPr id="3" name="Title 1">
            <a:extLst>
              <a:ext uri="{FF2B5EF4-FFF2-40B4-BE49-F238E27FC236}">
                <a16:creationId xmlns:a16="http://schemas.microsoft.com/office/drawing/2014/main" id="{B46E4179-7392-503F-906A-D7E4ED744E70}"/>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First </a:t>
            </a:r>
            <a:r>
              <a:rPr lang="en-US" b="1" dirty="0" err="1">
                <a:solidFill>
                  <a:schemeClr val="accent6"/>
                </a:solidFill>
              </a:rPr>
              <a:t>ionisation</a:t>
            </a:r>
            <a:r>
              <a:rPr lang="en-US" b="1" dirty="0">
                <a:solidFill>
                  <a:schemeClr val="accent6"/>
                </a:solidFill>
              </a:rPr>
              <a:t> energies of Al vs Mg</a:t>
            </a:r>
          </a:p>
        </p:txBody>
      </p:sp>
    </p:spTree>
    <p:extLst>
      <p:ext uri="{BB962C8B-B14F-4D97-AF65-F5344CB8AC3E}">
        <p14:creationId xmlns:p14="http://schemas.microsoft.com/office/powerpoint/2010/main" val="299295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58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078" name="Rectangle 6"/>
          <p:cNvSpPr>
            <a:spLocks noChangeArrowheads="1"/>
          </p:cNvSpPr>
          <p:nvPr/>
        </p:nvSpPr>
        <p:spPr bwMode="auto">
          <a:xfrm>
            <a:off x="1524001" y="233469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077" name="Object 5"/>
          <p:cNvGraphicFramePr>
            <a:graphicFrameLocks noChangeAspect="1"/>
          </p:cNvGraphicFramePr>
          <p:nvPr>
            <p:extLst>
              <p:ext uri="{D42A27DB-BD31-4B8C-83A1-F6EECF244321}">
                <p14:modId xmlns:p14="http://schemas.microsoft.com/office/powerpoint/2010/main" val="109649860"/>
              </p:ext>
            </p:extLst>
          </p:nvPr>
        </p:nvGraphicFramePr>
        <p:xfrm>
          <a:off x="1246415" y="571157"/>
          <a:ext cx="9296400" cy="5976937"/>
        </p:xfrm>
        <a:graphic>
          <a:graphicData uri="http://schemas.openxmlformats.org/presentationml/2006/ole">
            <mc:AlternateContent xmlns:mc="http://schemas.openxmlformats.org/markup-compatibility/2006">
              <mc:Choice xmlns:v="urn:schemas-microsoft-com:vml" Requires="v">
                <p:oleObj name="Worksheet" r:id="rId2" imgW="2828925" imgH="1819275" progId="Excel.Sheet.8">
                  <p:embed/>
                </p:oleObj>
              </mc:Choice>
              <mc:Fallback>
                <p:oleObj name="Worksheet" r:id="rId2" imgW="2828925" imgH="1819275" progId="Excel.Sheet.8">
                  <p:embed/>
                  <p:pic>
                    <p:nvPicPr>
                      <p:cNvPr id="3077"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415" y="571157"/>
                        <a:ext cx="9296400" cy="5976937"/>
                      </a:xfrm>
                      <a:prstGeom prst="rect">
                        <a:avLst/>
                      </a:prstGeom>
                      <a:noFill/>
                    </p:spPr>
                  </p:pic>
                </p:oleObj>
              </mc:Fallback>
            </mc:AlternateContent>
          </a:graphicData>
        </a:graphic>
      </p:graphicFrame>
      <p:sp>
        <p:nvSpPr>
          <p:cNvPr id="6" name="TextBox 5"/>
          <p:cNvSpPr txBox="1"/>
          <p:nvPr/>
        </p:nvSpPr>
        <p:spPr>
          <a:xfrm>
            <a:off x="8127052" y="43001"/>
            <a:ext cx="3010849" cy="523220"/>
          </a:xfrm>
          <a:prstGeom prst="rect">
            <a:avLst/>
          </a:prstGeom>
          <a:solidFill>
            <a:srgbClr val="FFFF00"/>
          </a:solidFill>
        </p:spPr>
        <p:txBody>
          <a:bodyPr wrap="square" rtlCol="0">
            <a:spAutoFit/>
          </a:bodyPr>
          <a:lstStyle/>
          <a:p>
            <a:r>
              <a:rPr lang="en-GB" sz="2800"/>
              <a:t>X</a:t>
            </a:r>
            <a:r>
              <a:rPr lang="en-GB" sz="2800" baseline="-25000"/>
              <a:t>(g) </a:t>
            </a:r>
            <a:r>
              <a:rPr lang="en-GB" sz="2800">
                <a:sym typeface="Wingdings" pitchFamily="2" charset="2"/>
              </a:rPr>
              <a:t> X</a:t>
            </a:r>
            <a:r>
              <a:rPr lang="en-GB" sz="2800" baseline="30000">
                <a:sym typeface="Wingdings" pitchFamily="2" charset="2"/>
              </a:rPr>
              <a:t>+</a:t>
            </a:r>
            <a:r>
              <a:rPr lang="en-GB" sz="2800" baseline="-25000">
                <a:sym typeface="Wingdings" pitchFamily="2" charset="2"/>
              </a:rPr>
              <a:t>(g) </a:t>
            </a:r>
            <a:r>
              <a:rPr lang="en-GB" sz="2800">
                <a:sym typeface="Wingdings" pitchFamily="2" charset="2"/>
              </a:rPr>
              <a:t>+ e</a:t>
            </a:r>
            <a:r>
              <a:rPr lang="en-GB" sz="2800" baseline="30000">
                <a:sym typeface="Wingdings" pitchFamily="2" charset="2"/>
              </a:rPr>
              <a:t>-</a:t>
            </a:r>
            <a:endParaRPr lang="en-GB" sz="2800" baseline="30000"/>
          </a:p>
        </p:txBody>
      </p:sp>
      <p:sp>
        <p:nvSpPr>
          <p:cNvPr id="3" name="Donut 6">
            <a:extLst>
              <a:ext uri="{FF2B5EF4-FFF2-40B4-BE49-F238E27FC236}">
                <a16:creationId xmlns:a16="http://schemas.microsoft.com/office/drawing/2014/main" id="{B8B98B1D-E705-6B6D-93FF-F7ADAB128B01}"/>
              </a:ext>
            </a:extLst>
          </p:cNvPr>
          <p:cNvSpPr/>
          <p:nvPr/>
        </p:nvSpPr>
        <p:spPr>
          <a:xfrm>
            <a:off x="4062439" y="3092023"/>
            <a:ext cx="1568907" cy="1109371"/>
          </a:xfrm>
          <a:prstGeom prst="donut">
            <a:avLst>
              <a:gd name="adj" fmla="val 540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7" name="Title 1">
            <a:extLst>
              <a:ext uri="{FF2B5EF4-FFF2-40B4-BE49-F238E27FC236}">
                <a16:creationId xmlns:a16="http://schemas.microsoft.com/office/drawing/2014/main" id="{A84B14B7-0797-3991-9641-50B9F7EE70E7}"/>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Trends in first </a:t>
            </a:r>
            <a:r>
              <a:rPr lang="en-US" b="1" dirty="0" err="1">
                <a:solidFill>
                  <a:schemeClr val="accent6"/>
                </a:solidFill>
              </a:rPr>
              <a:t>ionisation</a:t>
            </a:r>
            <a:r>
              <a:rPr lang="en-US" b="1" dirty="0">
                <a:solidFill>
                  <a:schemeClr val="accent6"/>
                </a:solidFill>
              </a:rPr>
              <a:t> energies</a:t>
            </a:r>
          </a:p>
        </p:txBody>
      </p:sp>
    </p:spTree>
    <p:extLst>
      <p:ext uri="{BB962C8B-B14F-4D97-AF65-F5344CB8AC3E}">
        <p14:creationId xmlns:p14="http://schemas.microsoft.com/office/powerpoint/2010/main" val="118150568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61991" y="762139"/>
            <a:ext cx="4481501" cy="4852988"/>
          </a:xfrm>
        </p:spPr>
        <p:txBody>
          <a:bodyPr>
            <a:normAutofit/>
          </a:bodyPr>
          <a:lstStyle/>
          <a:p>
            <a:pPr>
              <a:lnSpc>
                <a:spcPct val="90000"/>
              </a:lnSpc>
              <a:buFontTx/>
              <a:buNone/>
            </a:pPr>
            <a:r>
              <a:rPr lang="en-GB">
                <a:latin typeface="Arial Black" charset="0"/>
              </a:rPr>
              <a:t>Mg → Al</a:t>
            </a:r>
          </a:p>
          <a:p>
            <a:pPr>
              <a:lnSpc>
                <a:spcPct val="90000"/>
              </a:lnSpc>
              <a:buFontTx/>
              <a:buNone/>
            </a:pPr>
            <a:endParaRPr lang="en-GB" sz="1000">
              <a:latin typeface="Arial Black" charset="0"/>
            </a:endParaRPr>
          </a:p>
          <a:p>
            <a:pPr>
              <a:lnSpc>
                <a:spcPct val="90000"/>
              </a:lnSpc>
            </a:pPr>
            <a:r>
              <a:rPr lang="en-GB" sz="2400"/>
              <a:t>Electron lost from Al is from 3p sub level, while that lost from Mg element is from 3s sub level.</a:t>
            </a:r>
          </a:p>
          <a:p>
            <a:pPr>
              <a:lnSpc>
                <a:spcPct val="90000"/>
              </a:lnSpc>
              <a:buFontTx/>
              <a:buNone/>
            </a:pPr>
            <a:endParaRPr lang="en-GB" sz="1000">
              <a:latin typeface="Arial Black" charset="0"/>
            </a:endParaRPr>
          </a:p>
          <a:p>
            <a:pPr>
              <a:lnSpc>
                <a:spcPct val="90000"/>
              </a:lnSpc>
            </a:pPr>
            <a:r>
              <a:rPr lang="en-GB" sz="2400"/>
              <a:t>3p sub level is higher energy than 3s, so easier to lose the electron. The 3s</a:t>
            </a:r>
            <a:r>
              <a:rPr lang="en-GB" sz="2400" baseline="30000"/>
              <a:t>2</a:t>
            </a:r>
            <a:r>
              <a:rPr lang="en-GB" sz="2400"/>
              <a:t> electrons also shield the 3p electrons slightly, making them easier to remove. </a:t>
            </a:r>
          </a:p>
          <a:p>
            <a:pPr>
              <a:lnSpc>
                <a:spcPct val="90000"/>
              </a:lnSpc>
            </a:pPr>
            <a:endParaRPr lang="en-US" sz="2400"/>
          </a:p>
        </p:txBody>
      </p:sp>
      <p:sp>
        <p:nvSpPr>
          <p:cNvPr id="8197" name="Rectangle 5"/>
          <p:cNvSpPr>
            <a:spLocks noChangeArrowheads="1"/>
          </p:cNvSpPr>
          <p:nvPr/>
        </p:nvSpPr>
        <p:spPr bwMode="auto">
          <a:xfrm>
            <a:off x="1524001" y="1806059"/>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8196" name="Object 4"/>
          <p:cNvGraphicFramePr>
            <a:graphicFrameLocks noChangeAspect="1"/>
          </p:cNvGraphicFramePr>
          <p:nvPr>
            <p:extLst>
              <p:ext uri="{D42A27DB-BD31-4B8C-83A1-F6EECF244321}">
                <p14:modId xmlns:p14="http://schemas.microsoft.com/office/powerpoint/2010/main" val="1597424915"/>
              </p:ext>
            </p:extLst>
          </p:nvPr>
        </p:nvGraphicFramePr>
        <p:xfrm>
          <a:off x="4774660" y="1031686"/>
          <a:ext cx="6502940" cy="5611323"/>
        </p:xfrm>
        <a:graphic>
          <a:graphicData uri="http://schemas.openxmlformats.org/presentationml/2006/ole">
            <mc:AlternateContent xmlns:mc="http://schemas.openxmlformats.org/markup-compatibility/2006">
              <mc:Choice xmlns:v="urn:schemas-microsoft-com:vml" Requires="v">
                <p:oleObj name="Picture" r:id="rId2" imgW="3326717" imgH="2876960" progId="Word.Picture.8">
                  <p:embed/>
                </p:oleObj>
              </mc:Choice>
              <mc:Fallback>
                <p:oleObj name="Picture" r:id="rId2" imgW="3326717" imgH="2876960" progId="Word.Picture.8">
                  <p:embed/>
                  <p:pic>
                    <p:nvPicPr>
                      <p:cNvPr id="819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660" y="1031686"/>
                        <a:ext cx="6502940" cy="5611323"/>
                      </a:xfrm>
                      <a:prstGeom prst="rect">
                        <a:avLst/>
                      </a:prstGeom>
                      <a:noFill/>
                    </p:spPr>
                  </p:pic>
                </p:oleObj>
              </mc:Fallback>
            </mc:AlternateContent>
          </a:graphicData>
        </a:graphic>
      </p:graphicFrame>
      <p:sp>
        <p:nvSpPr>
          <p:cNvPr id="25" name="TextBox 24"/>
          <p:cNvSpPr txBox="1"/>
          <p:nvPr/>
        </p:nvSpPr>
        <p:spPr>
          <a:xfrm>
            <a:off x="1527325" y="4898730"/>
            <a:ext cx="2817027" cy="830997"/>
          </a:xfrm>
          <a:prstGeom prst="rect">
            <a:avLst/>
          </a:prstGeom>
          <a:noFill/>
        </p:spPr>
        <p:txBody>
          <a:bodyPr wrap="square" rtlCol="0">
            <a:spAutoFit/>
          </a:bodyPr>
          <a:lstStyle/>
          <a:p>
            <a:r>
              <a:rPr lang="en-GB"/>
              <a:t>Mg = 1s</a:t>
            </a:r>
            <a:r>
              <a:rPr lang="en-GB" baseline="30000"/>
              <a:t>2</a:t>
            </a:r>
            <a:r>
              <a:rPr lang="en-GB"/>
              <a:t>2s</a:t>
            </a:r>
            <a:r>
              <a:rPr lang="en-GB" baseline="30000"/>
              <a:t>2</a:t>
            </a:r>
            <a:r>
              <a:rPr lang="en-GB"/>
              <a:t>2p</a:t>
            </a:r>
            <a:r>
              <a:rPr lang="en-GB" baseline="30000"/>
              <a:t>6</a:t>
            </a:r>
            <a:r>
              <a:rPr lang="en-GB"/>
              <a:t>3s</a:t>
            </a:r>
            <a:r>
              <a:rPr lang="en-GB" baseline="30000"/>
              <a:t>2</a:t>
            </a:r>
          </a:p>
          <a:p>
            <a:r>
              <a:rPr lang="en-GB"/>
              <a:t>Al = 1s</a:t>
            </a:r>
            <a:r>
              <a:rPr lang="en-GB" baseline="30000"/>
              <a:t>2</a:t>
            </a:r>
            <a:r>
              <a:rPr lang="en-GB"/>
              <a:t>2s</a:t>
            </a:r>
            <a:r>
              <a:rPr lang="en-GB" baseline="30000"/>
              <a:t>2</a:t>
            </a:r>
            <a:r>
              <a:rPr lang="en-GB"/>
              <a:t>2p</a:t>
            </a:r>
            <a:r>
              <a:rPr lang="en-GB" baseline="30000"/>
              <a:t>6</a:t>
            </a:r>
            <a:r>
              <a:rPr lang="en-GB"/>
              <a:t>3s</a:t>
            </a:r>
            <a:r>
              <a:rPr lang="en-GB" baseline="30000"/>
              <a:t>2</a:t>
            </a:r>
            <a:r>
              <a:rPr lang="en-GB">
                <a:solidFill>
                  <a:srgbClr val="FF0000"/>
                </a:solidFill>
              </a:rPr>
              <a:t>3p</a:t>
            </a:r>
            <a:r>
              <a:rPr lang="en-GB" baseline="30000">
                <a:solidFill>
                  <a:srgbClr val="FF0000"/>
                </a:solidFill>
              </a:rPr>
              <a:t>1</a:t>
            </a:r>
          </a:p>
          <a:p>
            <a:endParaRPr lang="en-GB" baseline="30000"/>
          </a:p>
        </p:txBody>
      </p:sp>
      <p:sp>
        <p:nvSpPr>
          <p:cNvPr id="4" name="Title 1">
            <a:extLst>
              <a:ext uri="{FF2B5EF4-FFF2-40B4-BE49-F238E27FC236}">
                <a16:creationId xmlns:a16="http://schemas.microsoft.com/office/drawing/2014/main" id="{48C57220-8C9C-BCC0-53DA-B9D8EB138866}"/>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Trends in first </a:t>
            </a:r>
            <a:r>
              <a:rPr lang="en-US" b="1" dirty="0" err="1">
                <a:solidFill>
                  <a:schemeClr val="accent6"/>
                </a:solidFill>
              </a:rPr>
              <a:t>ionisation</a:t>
            </a:r>
            <a:r>
              <a:rPr lang="en-US" b="1" dirty="0">
                <a:solidFill>
                  <a:schemeClr val="accent6"/>
                </a:solidFill>
              </a:rPr>
              <a:t> energies</a:t>
            </a:r>
          </a:p>
        </p:txBody>
      </p:sp>
    </p:spTree>
    <p:extLst>
      <p:ext uri="{BB962C8B-B14F-4D97-AF65-F5344CB8AC3E}">
        <p14:creationId xmlns:p14="http://schemas.microsoft.com/office/powerpoint/2010/main" val="3409781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34AEC149-0B2B-5A72-1AC1-C5029888E3B1}"/>
              </a:ext>
            </a:extLst>
          </p:cNvPr>
          <p:cNvPicPr>
            <a:picLocks noChangeAspect="1"/>
          </p:cNvPicPr>
          <p:nvPr/>
        </p:nvPicPr>
        <p:blipFill rotWithShape="1">
          <a:blip r:embed="rId2"/>
          <a:srcRect l="44731" t="20176" r="17266" b="66689"/>
          <a:stretch/>
        </p:blipFill>
        <p:spPr>
          <a:xfrm>
            <a:off x="2227740" y="1316183"/>
            <a:ext cx="8777202" cy="1896021"/>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9DFE4E19-5F62-E562-6DF5-CF8C97B31C5B}"/>
              </a:ext>
            </a:extLst>
          </p:cNvPr>
          <p:cNvPicPr>
            <a:picLocks noChangeAspect="1"/>
          </p:cNvPicPr>
          <p:nvPr/>
        </p:nvPicPr>
        <p:blipFill rotWithShape="1">
          <a:blip r:embed="rId3"/>
          <a:srcRect l="30541" t="58156" r="17289" b="22087"/>
          <a:stretch/>
        </p:blipFill>
        <p:spPr>
          <a:xfrm>
            <a:off x="2222654" y="3539630"/>
            <a:ext cx="8050865" cy="1905583"/>
          </a:xfrm>
          <a:prstGeom prst="rect">
            <a:avLst/>
          </a:prstGeom>
        </p:spPr>
      </p:pic>
      <p:sp>
        <p:nvSpPr>
          <p:cNvPr id="3" name="Title 1">
            <a:extLst>
              <a:ext uri="{FF2B5EF4-FFF2-40B4-BE49-F238E27FC236}">
                <a16:creationId xmlns:a16="http://schemas.microsoft.com/office/drawing/2014/main" id="{1B6BE76C-7DCB-9ED0-3D5A-F1A1899044DD}"/>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Quick test</a:t>
            </a:r>
            <a:endParaRPr lang="en-US" b="1" dirty="0">
              <a:solidFill>
                <a:schemeClr val="accent6"/>
              </a:solidFill>
              <a:cs typeface="Calibri Light"/>
            </a:endParaRPr>
          </a:p>
        </p:txBody>
      </p:sp>
    </p:spTree>
    <p:extLst>
      <p:ext uri="{BB962C8B-B14F-4D97-AF65-F5344CB8AC3E}">
        <p14:creationId xmlns:p14="http://schemas.microsoft.com/office/powerpoint/2010/main" val="236308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078" name="Rectangle 6"/>
          <p:cNvSpPr>
            <a:spLocks noChangeArrowheads="1"/>
          </p:cNvSpPr>
          <p:nvPr/>
        </p:nvSpPr>
        <p:spPr bwMode="auto">
          <a:xfrm>
            <a:off x="1524001" y="233469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077" name="Object 5"/>
          <p:cNvGraphicFramePr>
            <a:graphicFrameLocks noChangeAspect="1"/>
          </p:cNvGraphicFramePr>
          <p:nvPr>
            <p:extLst>
              <p:ext uri="{D42A27DB-BD31-4B8C-83A1-F6EECF244321}">
                <p14:modId xmlns:p14="http://schemas.microsoft.com/office/powerpoint/2010/main" val="1414564276"/>
              </p:ext>
            </p:extLst>
          </p:nvPr>
        </p:nvGraphicFramePr>
        <p:xfrm>
          <a:off x="1237343" y="566221"/>
          <a:ext cx="10127343" cy="6512755"/>
        </p:xfrm>
        <a:graphic>
          <a:graphicData uri="http://schemas.openxmlformats.org/presentationml/2006/ole">
            <mc:AlternateContent xmlns:mc="http://schemas.openxmlformats.org/markup-compatibility/2006">
              <mc:Choice xmlns:v="urn:schemas-microsoft-com:vml" Requires="v">
                <p:oleObj name="Chart" r:id="rId2" imgW="2828925" imgH="1819275" progId="Excel.Sheet.8">
                  <p:embed/>
                </p:oleObj>
              </mc:Choice>
              <mc:Fallback>
                <p:oleObj name="Chart" r:id="rId2" imgW="2828925" imgH="1819275" progId="Excel.Sheet.8">
                  <p:embed/>
                  <p:pic>
                    <p:nvPicPr>
                      <p:cNvPr id="3077"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343" y="566221"/>
                        <a:ext cx="10127343" cy="6512755"/>
                      </a:xfrm>
                      <a:prstGeom prst="rect">
                        <a:avLst/>
                      </a:prstGeom>
                      <a:noFill/>
                    </p:spPr>
                  </p:pic>
                </p:oleObj>
              </mc:Fallback>
            </mc:AlternateContent>
          </a:graphicData>
        </a:graphic>
      </p:graphicFrame>
      <p:sp>
        <p:nvSpPr>
          <p:cNvPr id="7" name="Donut 6"/>
          <p:cNvSpPr/>
          <p:nvPr/>
        </p:nvSpPr>
        <p:spPr>
          <a:xfrm>
            <a:off x="7342598" y="2354460"/>
            <a:ext cx="1568907" cy="1109371"/>
          </a:xfrm>
          <a:prstGeom prst="donut">
            <a:avLst>
              <a:gd name="adj" fmla="val 540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5" name="TextBox 4">
            <a:extLst>
              <a:ext uri="{FF2B5EF4-FFF2-40B4-BE49-F238E27FC236}">
                <a16:creationId xmlns:a16="http://schemas.microsoft.com/office/drawing/2014/main" id="{A5B6A7E2-6363-B47C-7C6A-0EF6BA2083A8}"/>
              </a:ext>
            </a:extLst>
          </p:cNvPr>
          <p:cNvSpPr txBox="1"/>
          <p:nvPr/>
        </p:nvSpPr>
        <p:spPr>
          <a:xfrm>
            <a:off x="8127052" y="43001"/>
            <a:ext cx="3010849" cy="523220"/>
          </a:xfrm>
          <a:prstGeom prst="rect">
            <a:avLst/>
          </a:prstGeom>
          <a:solidFill>
            <a:srgbClr val="FFFF00"/>
          </a:solidFill>
        </p:spPr>
        <p:txBody>
          <a:bodyPr wrap="square" rtlCol="0">
            <a:spAutoFit/>
          </a:bodyPr>
          <a:lstStyle/>
          <a:p>
            <a:r>
              <a:rPr lang="en-GB" sz="2800"/>
              <a:t>X</a:t>
            </a:r>
            <a:r>
              <a:rPr lang="en-GB" sz="2800" baseline="-25000"/>
              <a:t>(g) </a:t>
            </a:r>
            <a:r>
              <a:rPr lang="en-GB" sz="2800">
                <a:sym typeface="Wingdings" pitchFamily="2" charset="2"/>
              </a:rPr>
              <a:t> X</a:t>
            </a:r>
            <a:r>
              <a:rPr lang="en-GB" sz="2800" baseline="30000">
                <a:sym typeface="Wingdings" pitchFamily="2" charset="2"/>
              </a:rPr>
              <a:t>+</a:t>
            </a:r>
            <a:r>
              <a:rPr lang="en-GB" sz="2800" baseline="-25000">
                <a:sym typeface="Wingdings" pitchFamily="2" charset="2"/>
              </a:rPr>
              <a:t>(g) </a:t>
            </a:r>
            <a:r>
              <a:rPr lang="en-GB" sz="2800">
                <a:sym typeface="Wingdings" pitchFamily="2" charset="2"/>
              </a:rPr>
              <a:t>+ e</a:t>
            </a:r>
            <a:r>
              <a:rPr lang="en-GB" sz="2800" baseline="30000">
                <a:sym typeface="Wingdings" pitchFamily="2" charset="2"/>
              </a:rPr>
              <a:t>-</a:t>
            </a:r>
            <a:endParaRPr lang="en-GB" sz="2800" baseline="30000"/>
          </a:p>
        </p:txBody>
      </p:sp>
      <p:sp>
        <p:nvSpPr>
          <p:cNvPr id="9" name="Title 1">
            <a:extLst>
              <a:ext uri="{FF2B5EF4-FFF2-40B4-BE49-F238E27FC236}">
                <a16:creationId xmlns:a16="http://schemas.microsoft.com/office/drawing/2014/main" id="{F8905C01-E9E2-DCEC-7A3A-3A5792FB3C71}"/>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Trends in first </a:t>
            </a:r>
            <a:r>
              <a:rPr lang="en-US" b="1" dirty="0" err="1">
                <a:solidFill>
                  <a:schemeClr val="accent6"/>
                </a:solidFill>
              </a:rPr>
              <a:t>ionisation</a:t>
            </a:r>
            <a:r>
              <a:rPr lang="en-US" b="1" dirty="0">
                <a:solidFill>
                  <a:schemeClr val="accent6"/>
                </a:solidFill>
              </a:rPr>
              <a:t> energies</a:t>
            </a:r>
          </a:p>
        </p:txBody>
      </p:sp>
    </p:spTree>
    <p:extLst>
      <p:ext uri="{BB962C8B-B14F-4D97-AF65-F5344CB8AC3E}">
        <p14:creationId xmlns:p14="http://schemas.microsoft.com/office/powerpoint/2010/main" val="397017281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7" name="Text Box 3"/>
          <p:cNvSpPr txBox="1">
            <a:spLocks noChangeArrowheads="1"/>
          </p:cNvSpPr>
          <p:nvPr/>
        </p:nvSpPr>
        <p:spPr bwMode="auto">
          <a:xfrm>
            <a:off x="1509455" y="784226"/>
            <a:ext cx="9158546" cy="830997"/>
          </a:xfrm>
          <a:prstGeom prst="rect">
            <a:avLst/>
          </a:prstGeom>
          <a:noFill/>
          <a:ln w="9525" algn="ctr">
            <a:noFill/>
            <a:miter lim="800000"/>
            <a:headEnd/>
            <a:tailEnd/>
          </a:ln>
          <a:effectLst/>
        </p:spPr>
        <p:txBody>
          <a:bodyPr wrap="square">
            <a:spAutoFit/>
          </a:bodyPr>
          <a:lstStyle/>
          <a:p>
            <a:r>
              <a:rPr lang="en-GB" sz="2400" dirty="0"/>
              <a:t>The first ionization energy of sulphur is </a:t>
            </a:r>
            <a:r>
              <a:rPr lang="en-GB" sz="2400" b="1" dirty="0"/>
              <a:t>less than</a:t>
            </a:r>
            <a:r>
              <a:rPr lang="en-GB" sz="2400" dirty="0"/>
              <a:t> that of phosphorus, even though sulphur has a higher nuclear charge (extra proton).</a:t>
            </a:r>
          </a:p>
        </p:txBody>
      </p:sp>
      <p:sp>
        <p:nvSpPr>
          <p:cNvPr id="1147908" name="Text Box 4"/>
          <p:cNvSpPr txBox="1">
            <a:spLocks noChangeArrowheads="1"/>
          </p:cNvSpPr>
          <p:nvPr/>
        </p:nvSpPr>
        <p:spPr bwMode="auto">
          <a:xfrm>
            <a:off x="1524001" y="1771650"/>
            <a:ext cx="9143999" cy="1938992"/>
          </a:xfrm>
          <a:prstGeom prst="rect">
            <a:avLst/>
          </a:prstGeom>
          <a:noFill/>
          <a:ln w="9525" algn="ctr">
            <a:noFill/>
            <a:miter lim="800000"/>
            <a:headEnd/>
            <a:tailEnd/>
          </a:ln>
          <a:effectLst/>
        </p:spPr>
        <p:txBody>
          <a:bodyPr wrap="square">
            <a:spAutoFit/>
          </a:bodyPr>
          <a:lstStyle/>
          <a:p>
            <a:r>
              <a:rPr lang="en-GB" sz="2400" dirty="0"/>
              <a:t>The highest energy electron in both phosphorus and sulphur is in the 3p sub-level. However, in sulphur this electron is paired, while in phosphorus each 3p orbital is singly occupied. </a:t>
            </a:r>
            <a:r>
              <a:rPr lang="en-GB" sz="2400" b="1" dirty="0"/>
              <a:t>Mutual repulsion</a:t>
            </a:r>
            <a:r>
              <a:rPr lang="en-GB" sz="2400" dirty="0"/>
              <a:t> between paired electrons means less energy is required to remove one of them.</a:t>
            </a:r>
          </a:p>
        </p:txBody>
      </p:sp>
      <p:pic>
        <p:nvPicPr>
          <p:cNvPr id="1147909" name="Picture 5" descr="spin_diagram_P"/>
          <p:cNvPicPr>
            <a:picLocks noChangeAspect="1" noChangeArrowheads="1"/>
          </p:cNvPicPr>
          <p:nvPr/>
        </p:nvPicPr>
        <p:blipFill>
          <a:blip r:embed="rId3" cstate="print"/>
          <a:srcRect/>
          <a:stretch>
            <a:fillRect/>
          </a:stretch>
        </p:blipFill>
        <p:spPr bwMode="auto">
          <a:xfrm>
            <a:off x="2427289" y="3849689"/>
            <a:ext cx="2065337" cy="2655887"/>
          </a:xfrm>
          <a:prstGeom prst="rect">
            <a:avLst/>
          </a:prstGeom>
          <a:noFill/>
        </p:spPr>
      </p:pic>
      <p:pic>
        <p:nvPicPr>
          <p:cNvPr id="1147910" name="Picture 6" descr="spin_diagram_S"/>
          <p:cNvPicPr>
            <a:picLocks noChangeAspect="1" noChangeArrowheads="1"/>
          </p:cNvPicPr>
          <p:nvPr/>
        </p:nvPicPr>
        <p:blipFill>
          <a:blip r:embed="rId4" cstate="print"/>
          <a:srcRect/>
          <a:stretch>
            <a:fillRect/>
          </a:stretch>
        </p:blipFill>
        <p:spPr bwMode="auto">
          <a:xfrm>
            <a:off x="6575425" y="3849689"/>
            <a:ext cx="2065338" cy="2655887"/>
          </a:xfrm>
          <a:prstGeom prst="rect">
            <a:avLst/>
          </a:prstGeom>
          <a:noFill/>
        </p:spPr>
      </p:pic>
      <p:sp>
        <p:nvSpPr>
          <p:cNvPr id="1147911" name="Text Box 7"/>
          <p:cNvSpPr txBox="1">
            <a:spLocks noChangeArrowheads="1"/>
          </p:cNvSpPr>
          <p:nvPr/>
        </p:nvSpPr>
        <p:spPr bwMode="auto">
          <a:xfrm>
            <a:off x="4032250" y="4408488"/>
            <a:ext cx="1313180" cy="369332"/>
          </a:xfrm>
          <a:prstGeom prst="rect">
            <a:avLst/>
          </a:prstGeom>
          <a:noFill/>
          <a:ln w="9525" algn="ctr">
            <a:noFill/>
            <a:miter lim="800000"/>
            <a:headEnd/>
            <a:tailEnd/>
          </a:ln>
          <a:effectLst/>
        </p:spPr>
        <p:txBody>
          <a:bodyPr wrap="none">
            <a:spAutoFit/>
          </a:bodyPr>
          <a:lstStyle/>
          <a:p>
            <a:r>
              <a:rPr lang="en-GB" b="1">
                <a:solidFill>
                  <a:srgbClr val="FF6600"/>
                </a:solidFill>
              </a:rPr>
              <a:t>phosphorus</a:t>
            </a:r>
          </a:p>
        </p:txBody>
      </p:sp>
      <p:sp>
        <p:nvSpPr>
          <p:cNvPr id="1147912" name="Text Box 8"/>
          <p:cNvSpPr txBox="1">
            <a:spLocks noChangeArrowheads="1"/>
          </p:cNvSpPr>
          <p:nvPr/>
        </p:nvSpPr>
        <p:spPr bwMode="auto">
          <a:xfrm>
            <a:off x="8393113" y="4408488"/>
            <a:ext cx="907621" cy="369332"/>
          </a:xfrm>
          <a:prstGeom prst="rect">
            <a:avLst/>
          </a:prstGeom>
          <a:noFill/>
          <a:ln w="9525" algn="ctr">
            <a:noFill/>
            <a:miter lim="800000"/>
            <a:headEnd/>
            <a:tailEnd/>
          </a:ln>
          <a:effectLst/>
        </p:spPr>
        <p:txBody>
          <a:bodyPr wrap="none">
            <a:spAutoFit/>
          </a:bodyPr>
          <a:lstStyle/>
          <a:p>
            <a:r>
              <a:rPr lang="en-GB" b="1" dirty="0">
                <a:solidFill>
                  <a:srgbClr val="FF6600"/>
                </a:solidFill>
              </a:rPr>
              <a:t>sulphur</a:t>
            </a:r>
          </a:p>
        </p:txBody>
      </p:sp>
    </p:spTree>
    <p:extLst>
      <p:ext uri="{BB962C8B-B14F-4D97-AF65-F5344CB8AC3E}">
        <p14:creationId xmlns:p14="http://schemas.microsoft.com/office/powerpoint/2010/main" val="13371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7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90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onisation%20(up%20to%2056)">
            <a:extLst>
              <a:ext uri="{FF2B5EF4-FFF2-40B4-BE49-F238E27FC236}">
                <a16:creationId xmlns:a16="http://schemas.microsoft.com/office/drawing/2014/main" id="{9DE29E90-4C7F-5187-CA0E-EFAFA23A2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81" y="1422400"/>
            <a:ext cx="10259922" cy="4818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CD439047-DFDF-00E6-54CA-63ADE22A188E}"/>
              </a:ext>
            </a:extLst>
          </p:cNvPr>
          <p:cNvSpPr txBox="1">
            <a:spLocks/>
          </p:cNvSpPr>
          <p:nvPr/>
        </p:nvSpPr>
        <p:spPr>
          <a:xfrm>
            <a:off x="0" y="3663"/>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ea typeface="+mj-lt"/>
                <a:cs typeface="+mj-lt"/>
              </a:rPr>
              <a:t>Graph showing how 1st </a:t>
            </a:r>
            <a:r>
              <a:rPr lang="en-US" b="1" dirty="0" err="1">
                <a:solidFill>
                  <a:schemeClr val="accent6"/>
                </a:solidFill>
                <a:ea typeface="+mj-lt"/>
                <a:cs typeface="+mj-lt"/>
              </a:rPr>
              <a:t>ionisation</a:t>
            </a:r>
            <a:r>
              <a:rPr lang="en-US" b="1" dirty="0">
                <a:solidFill>
                  <a:schemeClr val="accent6"/>
                </a:solidFill>
                <a:ea typeface="+mj-lt"/>
                <a:cs typeface="+mj-lt"/>
              </a:rPr>
              <a:t> energy changes with atomic number</a:t>
            </a:r>
            <a:endParaRPr lang="en-US" b="1" dirty="0">
              <a:solidFill>
                <a:schemeClr val="accent6"/>
              </a:solidFill>
            </a:endParaRPr>
          </a:p>
        </p:txBody>
      </p:sp>
    </p:spTree>
    <p:extLst>
      <p:ext uri="{BB962C8B-B14F-4D97-AF65-F5344CB8AC3E}">
        <p14:creationId xmlns:p14="http://schemas.microsoft.com/office/powerpoint/2010/main" val="34168435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290" name="Picture 2" descr="Mg_IE"/>
          <p:cNvPicPr>
            <a:picLocks noChangeAspect="1" noChangeArrowheads="1"/>
          </p:cNvPicPr>
          <p:nvPr/>
        </p:nvPicPr>
        <p:blipFill>
          <a:blip r:embed="rId3" cstate="print"/>
          <a:srcRect/>
          <a:stretch>
            <a:fillRect/>
          </a:stretch>
        </p:blipFill>
        <p:spPr bwMode="auto">
          <a:xfrm>
            <a:off x="2315058" y="2080291"/>
            <a:ext cx="3513138" cy="3500437"/>
          </a:xfrm>
          <a:prstGeom prst="rect">
            <a:avLst/>
          </a:prstGeom>
          <a:noFill/>
        </p:spPr>
      </p:pic>
      <p:sp>
        <p:nvSpPr>
          <p:cNvPr id="1036291" name="Text Box 3"/>
          <p:cNvSpPr txBox="1">
            <a:spLocks noChangeArrowheads="1"/>
          </p:cNvSpPr>
          <p:nvPr/>
        </p:nvSpPr>
        <p:spPr bwMode="auto">
          <a:xfrm>
            <a:off x="1524000" y="727579"/>
            <a:ext cx="9143999" cy="1200329"/>
          </a:xfrm>
          <a:prstGeom prst="rect">
            <a:avLst/>
          </a:prstGeom>
          <a:noFill/>
          <a:ln w="9525" algn="ctr">
            <a:noFill/>
            <a:miter lim="800000"/>
            <a:headEnd/>
            <a:tailEnd/>
          </a:ln>
          <a:effectLst/>
        </p:spPr>
        <p:txBody>
          <a:bodyPr wrap="square">
            <a:spAutoFit/>
          </a:bodyPr>
          <a:lstStyle/>
          <a:p>
            <a:r>
              <a:rPr lang="en-GB" sz="2400"/>
              <a:t>Plotting the </a:t>
            </a:r>
            <a:r>
              <a:rPr lang="en-GB" sz="2400" b="1"/>
              <a:t>successive ionization energies</a:t>
            </a:r>
            <a:r>
              <a:rPr lang="en-GB" sz="2400"/>
              <a:t> of magnesium clearly shows the existence of different energy levels, and the number of electrons at each level. </a:t>
            </a:r>
          </a:p>
        </p:txBody>
      </p:sp>
      <p:sp>
        <p:nvSpPr>
          <p:cNvPr id="1036292" name="Text Box 4"/>
          <p:cNvSpPr txBox="1">
            <a:spLocks noChangeArrowheads="1"/>
          </p:cNvSpPr>
          <p:nvPr/>
        </p:nvSpPr>
        <p:spPr bwMode="auto">
          <a:xfrm>
            <a:off x="6184900" y="2116139"/>
            <a:ext cx="4198938" cy="1200329"/>
          </a:xfrm>
          <a:prstGeom prst="rect">
            <a:avLst/>
          </a:prstGeom>
          <a:noFill/>
          <a:ln w="9525" algn="ctr">
            <a:noFill/>
            <a:miter lim="800000"/>
            <a:headEnd/>
            <a:tailEnd/>
          </a:ln>
          <a:effectLst/>
        </p:spPr>
        <p:txBody>
          <a:bodyPr>
            <a:spAutoFit/>
          </a:bodyPr>
          <a:lstStyle/>
          <a:p>
            <a:r>
              <a:rPr lang="en-GB" sz="2400"/>
              <a:t>Successive ionization energies increase as more electrons are removed.</a:t>
            </a:r>
          </a:p>
        </p:txBody>
      </p:sp>
      <p:sp>
        <p:nvSpPr>
          <p:cNvPr id="1036294" name="Text Box 6"/>
          <p:cNvSpPr txBox="1">
            <a:spLocks noChangeArrowheads="1"/>
          </p:cNvSpPr>
          <p:nvPr/>
        </p:nvSpPr>
        <p:spPr bwMode="auto">
          <a:xfrm>
            <a:off x="6184900" y="3448050"/>
            <a:ext cx="4483100" cy="2677656"/>
          </a:xfrm>
          <a:prstGeom prst="rect">
            <a:avLst/>
          </a:prstGeom>
          <a:noFill/>
          <a:ln w="9525" algn="ctr">
            <a:noFill/>
            <a:miter lim="800000"/>
            <a:headEnd/>
            <a:tailEnd/>
          </a:ln>
          <a:effectLst/>
        </p:spPr>
        <p:txBody>
          <a:bodyPr>
            <a:spAutoFit/>
          </a:bodyPr>
          <a:lstStyle/>
          <a:p>
            <a:r>
              <a:rPr lang="en-GB" sz="2400"/>
              <a:t>Large jumps in the ionization energy reveal where electrons are being removed from the next principal energy level, such as between the 2</a:t>
            </a:r>
            <a:r>
              <a:rPr lang="en-GB" sz="2400" baseline="30000"/>
              <a:t>nd</a:t>
            </a:r>
            <a:r>
              <a:rPr lang="en-GB" sz="2400"/>
              <a:t> and 3</a:t>
            </a:r>
            <a:r>
              <a:rPr lang="en-GB" sz="2400" baseline="30000"/>
              <a:t>rd</a:t>
            </a:r>
            <a:r>
              <a:rPr lang="en-GB" sz="2400"/>
              <a:t>, and 10</a:t>
            </a:r>
            <a:r>
              <a:rPr lang="en-GB" sz="2400" baseline="30000"/>
              <a:t>th</a:t>
            </a:r>
            <a:r>
              <a:rPr lang="en-GB" sz="2400"/>
              <a:t> and 11</a:t>
            </a:r>
            <a:r>
              <a:rPr lang="en-GB" sz="2400" baseline="30000"/>
              <a:t>th</a:t>
            </a:r>
            <a:r>
              <a:rPr lang="en-GB" sz="2400"/>
              <a:t> ionization energies for magnesium.</a:t>
            </a:r>
          </a:p>
        </p:txBody>
      </p:sp>
      <p:sp>
        <p:nvSpPr>
          <p:cNvPr id="1036295" name="Text Box 7"/>
          <p:cNvSpPr txBox="1">
            <a:spLocks noChangeArrowheads="1"/>
          </p:cNvSpPr>
          <p:nvPr/>
        </p:nvSpPr>
        <p:spPr bwMode="auto">
          <a:xfrm>
            <a:off x="3150468" y="6123652"/>
            <a:ext cx="1877245" cy="369332"/>
          </a:xfrm>
          <a:prstGeom prst="rect">
            <a:avLst/>
          </a:prstGeom>
          <a:noFill/>
          <a:ln w="9525" algn="ctr">
            <a:noFill/>
            <a:miter lim="800000"/>
            <a:headEnd/>
            <a:tailEnd/>
          </a:ln>
          <a:effectLst/>
        </p:spPr>
        <p:txBody>
          <a:bodyPr wrap="none">
            <a:spAutoFit/>
          </a:bodyPr>
          <a:lstStyle/>
          <a:p>
            <a:pPr algn="ctr"/>
            <a:r>
              <a:rPr lang="en-GB" b="1"/>
              <a:t>electron removed</a:t>
            </a:r>
          </a:p>
        </p:txBody>
      </p:sp>
      <p:sp>
        <p:nvSpPr>
          <p:cNvPr id="1036296" name="Text Box 8"/>
          <p:cNvSpPr txBox="1">
            <a:spLocks noChangeArrowheads="1"/>
          </p:cNvSpPr>
          <p:nvPr/>
        </p:nvSpPr>
        <p:spPr bwMode="auto">
          <a:xfrm rot="16200000">
            <a:off x="850180" y="3644255"/>
            <a:ext cx="1831206" cy="369332"/>
          </a:xfrm>
          <a:prstGeom prst="rect">
            <a:avLst/>
          </a:prstGeom>
          <a:noFill/>
          <a:ln w="9525" algn="ctr">
            <a:noFill/>
            <a:miter lim="800000"/>
            <a:headEnd/>
            <a:tailEnd/>
          </a:ln>
          <a:effectLst/>
        </p:spPr>
        <p:txBody>
          <a:bodyPr wrap="none">
            <a:spAutoFit/>
          </a:bodyPr>
          <a:lstStyle/>
          <a:p>
            <a:pPr algn="ctr"/>
            <a:r>
              <a:rPr lang="en-GB" b="1"/>
              <a:t>ionization energy</a:t>
            </a:r>
          </a:p>
        </p:txBody>
      </p:sp>
      <p:sp>
        <p:nvSpPr>
          <p:cNvPr id="1036297" name="Text Box 9"/>
          <p:cNvSpPr txBox="1">
            <a:spLocks noChangeArrowheads="1"/>
          </p:cNvSpPr>
          <p:nvPr/>
        </p:nvSpPr>
        <p:spPr bwMode="auto">
          <a:xfrm>
            <a:off x="2000733" y="5264815"/>
            <a:ext cx="301686" cy="369332"/>
          </a:xfrm>
          <a:prstGeom prst="rect">
            <a:avLst/>
          </a:prstGeom>
          <a:noFill/>
          <a:ln w="9525" algn="ctr">
            <a:noFill/>
            <a:miter lim="800000"/>
            <a:headEnd/>
            <a:tailEnd/>
          </a:ln>
          <a:effectLst/>
        </p:spPr>
        <p:txBody>
          <a:bodyPr wrap="none">
            <a:spAutoFit/>
          </a:bodyPr>
          <a:lstStyle/>
          <a:p>
            <a:r>
              <a:rPr lang="en-GB"/>
              <a:t>2</a:t>
            </a:r>
          </a:p>
        </p:txBody>
      </p:sp>
      <p:sp>
        <p:nvSpPr>
          <p:cNvPr id="1036298" name="Text Box 10"/>
          <p:cNvSpPr txBox="1">
            <a:spLocks noChangeArrowheads="1"/>
          </p:cNvSpPr>
          <p:nvPr/>
        </p:nvSpPr>
        <p:spPr bwMode="auto">
          <a:xfrm>
            <a:off x="2000733" y="4425027"/>
            <a:ext cx="301686" cy="369332"/>
          </a:xfrm>
          <a:prstGeom prst="rect">
            <a:avLst/>
          </a:prstGeom>
          <a:noFill/>
          <a:ln w="9525" algn="ctr">
            <a:noFill/>
            <a:miter lim="800000"/>
            <a:headEnd/>
            <a:tailEnd/>
          </a:ln>
          <a:effectLst/>
        </p:spPr>
        <p:txBody>
          <a:bodyPr wrap="none">
            <a:spAutoFit/>
          </a:bodyPr>
          <a:lstStyle/>
          <a:p>
            <a:r>
              <a:rPr lang="en-GB"/>
              <a:t>3</a:t>
            </a:r>
          </a:p>
        </p:txBody>
      </p:sp>
      <p:sp>
        <p:nvSpPr>
          <p:cNvPr id="1036299" name="Text Box 11"/>
          <p:cNvSpPr txBox="1">
            <a:spLocks noChangeArrowheads="1"/>
          </p:cNvSpPr>
          <p:nvPr/>
        </p:nvSpPr>
        <p:spPr bwMode="auto">
          <a:xfrm>
            <a:off x="2000733" y="3586827"/>
            <a:ext cx="301686" cy="369332"/>
          </a:xfrm>
          <a:prstGeom prst="rect">
            <a:avLst/>
          </a:prstGeom>
          <a:noFill/>
          <a:ln w="9525" algn="ctr">
            <a:noFill/>
            <a:miter lim="800000"/>
            <a:headEnd/>
            <a:tailEnd/>
          </a:ln>
          <a:effectLst/>
        </p:spPr>
        <p:txBody>
          <a:bodyPr wrap="none">
            <a:spAutoFit/>
          </a:bodyPr>
          <a:lstStyle/>
          <a:p>
            <a:r>
              <a:rPr lang="en-GB"/>
              <a:t>4</a:t>
            </a:r>
          </a:p>
        </p:txBody>
      </p:sp>
      <p:sp>
        <p:nvSpPr>
          <p:cNvPr id="1036300" name="Text Box 12"/>
          <p:cNvSpPr txBox="1">
            <a:spLocks noChangeArrowheads="1"/>
          </p:cNvSpPr>
          <p:nvPr/>
        </p:nvSpPr>
        <p:spPr bwMode="auto">
          <a:xfrm>
            <a:off x="2000733" y="2747040"/>
            <a:ext cx="301686" cy="369332"/>
          </a:xfrm>
          <a:prstGeom prst="rect">
            <a:avLst/>
          </a:prstGeom>
          <a:noFill/>
          <a:ln w="9525" algn="ctr">
            <a:noFill/>
            <a:miter lim="800000"/>
            <a:headEnd/>
            <a:tailEnd/>
          </a:ln>
          <a:effectLst/>
        </p:spPr>
        <p:txBody>
          <a:bodyPr wrap="none">
            <a:spAutoFit/>
          </a:bodyPr>
          <a:lstStyle/>
          <a:p>
            <a:r>
              <a:rPr lang="en-GB"/>
              <a:t>5</a:t>
            </a:r>
          </a:p>
        </p:txBody>
      </p:sp>
      <p:sp>
        <p:nvSpPr>
          <p:cNvPr id="1036301" name="Text Box 13"/>
          <p:cNvSpPr txBox="1">
            <a:spLocks noChangeArrowheads="1"/>
          </p:cNvSpPr>
          <p:nvPr/>
        </p:nvSpPr>
        <p:spPr bwMode="auto">
          <a:xfrm>
            <a:off x="2000733" y="1908840"/>
            <a:ext cx="301686" cy="369332"/>
          </a:xfrm>
          <a:prstGeom prst="rect">
            <a:avLst/>
          </a:prstGeom>
          <a:noFill/>
          <a:ln w="9525" algn="ctr">
            <a:noFill/>
            <a:miter lim="800000"/>
            <a:headEnd/>
            <a:tailEnd/>
          </a:ln>
          <a:effectLst/>
        </p:spPr>
        <p:txBody>
          <a:bodyPr wrap="none">
            <a:spAutoFit/>
          </a:bodyPr>
          <a:lstStyle/>
          <a:p>
            <a:r>
              <a:rPr lang="en-GB"/>
              <a:t>6</a:t>
            </a:r>
          </a:p>
        </p:txBody>
      </p:sp>
      <p:sp>
        <p:nvSpPr>
          <p:cNvPr id="1036302" name="Line 14"/>
          <p:cNvSpPr>
            <a:spLocks noChangeShapeType="1"/>
          </p:cNvSpPr>
          <p:nvPr/>
        </p:nvSpPr>
        <p:spPr bwMode="auto">
          <a:xfrm>
            <a:off x="3018321" y="2123152"/>
            <a:ext cx="0" cy="3378200"/>
          </a:xfrm>
          <a:prstGeom prst="line">
            <a:avLst/>
          </a:prstGeom>
          <a:noFill/>
          <a:ln w="12700">
            <a:solidFill>
              <a:schemeClr val="tx1"/>
            </a:solidFill>
            <a:prstDash val="dash"/>
            <a:round/>
            <a:headEnd/>
            <a:tailEnd/>
          </a:ln>
          <a:effectLst/>
        </p:spPr>
        <p:txBody>
          <a:bodyPr>
            <a:spAutoFit/>
          </a:bodyPr>
          <a:lstStyle/>
          <a:p>
            <a:endParaRPr lang="en-GB"/>
          </a:p>
        </p:txBody>
      </p:sp>
      <p:sp>
        <p:nvSpPr>
          <p:cNvPr id="1036303" name="Line 15"/>
          <p:cNvSpPr>
            <a:spLocks noChangeShapeType="1"/>
          </p:cNvSpPr>
          <p:nvPr/>
        </p:nvSpPr>
        <p:spPr bwMode="auto">
          <a:xfrm>
            <a:off x="5170971" y="2123152"/>
            <a:ext cx="0" cy="3378200"/>
          </a:xfrm>
          <a:prstGeom prst="line">
            <a:avLst/>
          </a:prstGeom>
          <a:noFill/>
          <a:ln w="12700">
            <a:solidFill>
              <a:schemeClr val="tx1"/>
            </a:solidFill>
            <a:prstDash val="dash"/>
            <a:round/>
            <a:headEnd/>
            <a:tailEnd/>
          </a:ln>
          <a:effectLst/>
        </p:spPr>
        <p:txBody>
          <a:bodyPr>
            <a:spAutoFit/>
          </a:bodyPr>
          <a:lstStyle/>
          <a:p>
            <a:endParaRPr lang="en-GB"/>
          </a:p>
        </p:txBody>
      </p:sp>
      <p:sp>
        <p:nvSpPr>
          <p:cNvPr id="1036304" name="Text Box 16"/>
          <p:cNvSpPr txBox="1">
            <a:spLocks noChangeArrowheads="1"/>
          </p:cNvSpPr>
          <p:nvPr/>
        </p:nvSpPr>
        <p:spPr bwMode="auto">
          <a:xfrm rot="18900000">
            <a:off x="5559909" y="5593428"/>
            <a:ext cx="442913" cy="396875"/>
          </a:xfrm>
          <a:prstGeom prst="rect">
            <a:avLst/>
          </a:prstGeom>
          <a:noFill/>
          <a:ln w="9525" algn="ctr">
            <a:noFill/>
            <a:miter lim="800000"/>
            <a:headEnd/>
            <a:tailEnd/>
          </a:ln>
          <a:effectLst/>
        </p:spPr>
        <p:txBody>
          <a:bodyPr lIns="0" rIns="0">
            <a:spAutoFit/>
          </a:bodyPr>
          <a:lstStyle/>
          <a:p>
            <a:pPr algn="ctr"/>
            <a:r>
              <a:rPr lang="en-GB" sz="2000"/>
              <a:t>12</a:t>
            </a:r>
            <a:r>
              <a:rPr lang="en-GB" sz="2000" baseline="30000"/>
              <a:t>th</a:t>
            </a:r>
            <a:endParaRPr lang="en-GB" sz="2000"/>
          </a:p>
        </p:txBody>
      </p:sp>
      <p:sp>
        <p:nvSpPr>
          <p:cNvPr id="1036305" name="Text Box 17"/>
          <p:cNvSpPr txBox="1">
            <a:spLocks noChangeArrowheads="1"/>
          </p:cNvSpPr>
          <p:nvPr/>
        </p:nvSpPr>
        <p:spPr bwMode="auto">
          <a:xfrm rot="18900000">
            <a:off x="5253521" y="5593428"/>
            <a:ext cx="442912" cy="396875"/>
          </a:xfrm>
          <a:prstGeom prst="rect">
            <a:avLst/>
          </a:prstGeom>
          <a:noFill/>
          <a:ln w="9525" algn="ctr">
            <a:noFill/>
            <a:miter lim="800000"/>
            <a:headEnd/>
            <a:tailEnd/>
          </a:ln>
          <a:effectLst/>
        </p:spPr>
        <p:txBody>
          <a:bodyPr lIns="0" rIns="0">
            <a:spAutoFit/>
          </a:bodyPr>
          <a:lstStyle/>
          <a:p>
            <a:pPr algn="ctr"/>
            <a:r>
              <a:rPr lang="en-GB" sz="2000"/>
              <a:t>11</a:t>
            </a:r>
            <a:r>
              <a:rPr lang="en-GB" sz="2000" baseline="30000"/>
              <a:t>th</a:t>
            </a:r>
            <a:endParaRPr lang="en-GB" sz="2000"/>
          </a:p>
        </p:txBody>
      </p:sp>
      <p:sp>
        <p:nvSpPr>
          <p:cNvPr id="1036306" name="Text Box 18"/>
          <p:cNvSpPr txBox="1">
            <a:spLocks noChangeArrowheads="1"/>
          </p:cNvSpPr>
          <p:nvPr/>
        </p:nvSpPr>
        <p:spPr bwMode="auto">
          <a:xfrm rot="18900000">
            <a:off x="4947134" y="5593428"/>
            <a:ext cx="442913" cy="396875"/>
          </a:xfrm>
          <a:prstGeom prst="rect">
            <a:avLst/>
          </a:prstGeom>
          <a:noFill/>
          <a:ln w="9525" algn="ctr">
            <a:noFill/>
            <a:miter lim="800000"/>
            <a:headEnd/>
            <a:tailEnd/>
          </a:ln>
          <a:effectLst/>
        </p:spPr>
        <p:txBody>
          <a:bodyPr lIns="0" rIns="0">
            <a:spAutoFit/>
          </a:bodyPr>
          <a:lstStyle/>
          <a:p>
            <a:pPr algn="ctr"/>
            <a:r>
              <a:rPr lang="en-GB" sz="2000"/>
              <a:t>10</a:t>
            </a:r>
            <a:r>
              <a:rPr lang="en-GB" sz="2000" baseline="30000"/>
              <a:t>th</a:t>
            </a:r>
            <a:endParaRPr lang="en-GB" sz="2000"/>
          </a:p>
        </p:txBody>
      </p:sp>
      <p:sp>
        <p:nvSpPr>
          <p:cNvPr id="1036307" name="Text Box 19"/>
          <p:cNvSpPr txBox="1">
            <a:spLocks noChangeArrowheads="1"/>
          </p:cNvSpPr>
          <p:nvPr/>
        </p:nvSpPr>
        <p:spPr bwMode="auto">
          <a:xfrm rot="18900000">
            <a:off x="4691546" y="5593428"/>
            <a:ext cx="342900" cy="396875"/>
          </a:xfrm>
          <a:prstGeom prst="rect">
            <a:avLst/>
          </a:prstGeom>
          <a:noFill/>
          <a:ln w="9525" algn="ctr">
            <a:noFill/>
            <a:miter lim="800000"/>
            <a:headEnd/>
            <a:tailEnd/>
          </a:ln>
          <a:effectLst/>
        </p:spPr>
        <p:txBody>
          <a:bodyPr lIns="0" rIns="0">
            <a:spAutoFit/>
          </a:bodyPr>
          <a:lstStyle/>
          <a:p>
            <a:pPr algn="ctr"/>
            <a:r>
              <a:rPr lang="en-GB" sz="2000"/>
              <a:t>9</a:t>
            </a:r>
            <a:r>
              <a:rPr lang="en-GB" sz="2000" baseline="30000"/>
              <a:t>th</a:t>
            </a:r>
            <a:endParaRPr lang="en-GB" sz="2000"/>
          </a:p>
        </p:txBody>
      </p:sp>
      <p:sp>
        <p:nvSpPr>
          <p:cNvPr id="1036308" name="Text Box 20"/>
          <p:cNvSpPr txBox="1">
            <a:spLocks noChangeArrowheads="1"/>
          </p:cNvSpPr>
          <p:nvPr/>
        </p:nvSpPr>
        <p:spPr bwMode="auto">
          <a:xfrm rot="18900000">
            <a:off x="4381983" y="5593428"/>
            <a:ext cx="342900" cy="396875"/>
          </a:xfrm>
          <a:prstGeom prst="rect">
            <a:avLst/>
          </a:prstGeom>
          <a:noFill/>
          <a:ln w="9525" algn="ctr">
            <a:noFill/>
            <a:miter lim="800000"/>
            <a:headEnd/>
            <a:tailEnd/>
          </a:ln>
          <a:effectLst/>
        </p:spPr>
        <p:txBody>
          <a:bodyPr lIns="0" rIns="0">
            <a:spAutoFit/>
          </a:bodyPr>
          <a:lstStyle/>
          <a:p>
            <a:pPr algn="ctr"/>
            <a:r>
              <a:rPr lang="en-GB" sz="2000"/>
              <a:t>8</a:t>
            </a:r>
            <a:r>
              <a:rPr lang="en-GB" sz="2000" baseline="30000"/>
              <a:t>th</a:t>
            </a:r>
            <a:endParaRPr lang="en-GB" sz="2000"/>
          </a:p>
        </p:txBody>
      </p:sp>
      <p:sp>
        <p:nvSpPr>
          <p:cNvPr id="1036309" name="Text Box 21"/>
          <p:cNvSpPr txBox="1">
            <a:spLocks noChangeArrowheads="1"/>
          </p:cNvSpPr>
          <p:nvPr/>
        </p:nvSpPr>
        <p:spPr bwMode="auto">
          <a:xfrm rot="18900000">
            <a:off x="4078771" y="5593428"/>
            <a:ext cx="342900" cy="396875"/>
          </a:xfrm>
          <a:prstGeom prst="rect">
            <a:avLst/>
          </a:prstGeom>
          <a:noFill/>
          <a:ln w="9525" algn="ctr">
            <a:noFill/>
            <a:miter lim="800000"/>
            <a:headEnd/>
            <a:tailEnd/>
          </a:ln>
          <a:effectLst/>
        </p:spPr>
        <p:txBody>
          <a:bodyPr lIns="0" rIns="0">
            <a:spAutoFit/>
          </a:bodyPr>
          <a:lstStyle/>
          <a:p>
            <a:pPr algn="ctr"/>
            <a:r>
              <a:rPr lang="en-GB" sz="2000"/>
              <a:t>7</a:t>
            </a:r>
            <a:r>
              <a:rPr lang="en-GB" sz="2000" baseline="30000"/>
              <a:t>th</a:t>
            </a:r>
            <a:endParaRPr lang="en-GB" sz="2000"/>
          </a:p>
        </p:txBody>
      </p:sp>
      <p:sp>
        <p:nvSpPr>
          <p:cNvPr id="1036310" name="Text Box 22"/>
          <p:cNvSpPr txBox="1">
            <a:spLocks noChangeArrowheads="1"/>
          </p:cNvSpPr>
          <p:nvPr/>
        </p:nvSpPr>
        <p:spPr bwMode="auto">
          <a:xfrm rot="18900000">
            <a:off x="3769208" y="5593428"/>
            <a:ext cx="342900" cy="396875"/>
          </a:xfrm>
          <a:prstGeom prst="rect">
            <a:avLst/>
          </a:prstGeom>
          <a:noFill/>
          <a:ln w="9525" algn="ctr">
            <a:noFill/>
            <a:miter lim="800000"/>
            <a:headEnd/>
            <a:tailEnd/>
          </a:ln>
          <a:effectLst/>
        </p:spPr>
        <p:txBody>
          <a:bodyPr lIns="0" rIns="0">
            <a:spAutoFit/>
          </a:bodyPr>
          <a:lstStyle/>
          <a:p>
            <a:pPr algn="ctr"/>
            <a:r>
              <a:rPr lang="en-GB" sz="2000"/>
              <a:t>6</a:t>
            </a:r>
            <a:r>
              <a:rPr lang="en-GB" sz="2000" baseline="30000"/>
              <a:t>th</a:t>
            </a:r>
            <a:endParaRPr lang="en-GB" sz="2000"/>
          </a:p>
        </p:txBody>
      </p:sp>
      <p:sp>
        <p:nvSpPr>
          <p:cNvPr id="1036311" name="Text Box 23"/>
          <p:cNvSpPr txBox="1">
            <a:spLocks noChangeArrowheads="1"/>
          </p:cNvSpPr>
          <p:nvPr/>
        </p:nvSpPr>
        <p:spPr bwMode="auto">
          <a:xfrm rot="18900000">
            <a:off x="3458058" y="5593428"/>
            <a:ext cx="342900" cy="396875"/>
          </a:xfrm>
          <a:prstGeom prst="rect">
            <a:avLst/>
          </a:prstGeom>
          <a:noFill/>
          <a:ln w="9525" algn="ctr">
            <a:noFill/>
            <a:miter lim="800000"/>
            <a:headEnd/>
            <a:tailEnd/>
          </a:ln>
          <a:effectLst/>
        </p:spPr>
        <p:txBody>
          <a:bodyPr lIns="0" rIns="0">
            <a:spAutoFit/>
          </a:bodyPr>
          <a:lstStyle/>
          <a:p>
            <a:pPr algn="ctr"/>
            <a:r>
              <a:rPr lang="en-GB" sz="2000"/>
              <a:t>5</a:t>
            </a:r>
            <a:r>
              <a:rPr lang="en-GB" sz="2000" baseline="30000"/>
              <a:t>th</a:t>
            </a:r>
            <a:endParaRPr lang="en-GB" sz="2000"/>
          </a:p>
        </p:txBody>
      </p:sp>
      <p:sp>
        <p:nvSpPr>
          <p:cNvPr id="1036312" name="Text Box 24"/>
          <p:cNvSpPr txBox="1">
            <a:spLocks noChangeArrowheads="1"/>
          </p:cNvSpPr>
          <p:nvPr/>
        </p:nvSpPr>
        <p:spPr bwMode="auto">
          <a:xfrm rot="18900000">
            <a:off x="3156433" y="5593428"/>
            <a:ext cx="342900" cy="396875"/>
          </a:xfrm>
          <a:prstGeom prst="rect">
            <a:avLst/>
          </a:prstGeom>
          <a:noFill/>
          <a:ln w="9525" algn="ctr">
            <a:noFill/>
            <a:miter lim="800000"/>
            <a:headEnd/>
            <a:tailEnd/>
          </a:ln>
          <a:effectLst/>
        </p:spPr>
        <p:txBody>
          <a:bodyPr lIns="0" rIns="0">
            <a:spAutoFit/>
          </a:bodyPr>
          <a:lstStyle/>
          <a:p>
            <a:pPr algn="ctr"/>
            <a:r>
              <a:rPr lang="en-GB" sz="2000"/>
              <a:t>4</a:t>
            </a:r>
            <a:r>
              <a:rPr lang="en-GB" sz="2000" baseline="30000"/>
              <a:t>th</a:t>
            </a:r>
            <a:endParaRPr lang="en-GB" sz="2000"/>
          </a:p>
        </p:txBody>
      </p:sp>
      <p:sp>
        <p:nvSpPr>
          <p:cNvPr id="1036313" name="Text Box 25"/>
          <p:cNvSpPr txBox="1">
            <a:spLocks noChangeArrowheads="1"/>
          </p:cNvSpPr>
          <p:nvPr/>
        </p:nvSpPr>
        <p:spPr bwMode="auto">
          <a:xfrm rot="18900000">
            <a:off x="2837346" y="5593428"/>
            <a:ext cx="342900" cy="396875"/>
          </a:xfrm>
          <a:prstGeom prst="rect">
            <a:avLst/>
          </a:prstGeom>
          <a:noFill/>
          <a:ln w="9525" algn="ctr">
            <a:noFill/>
            <a:miter lim="800000"/>
            <a:headEnd/>
            <a:tailEnd/>
          </a:ln>
          <a:effectLst/>
        </p:spPr>
        <p:txBody>
          <a:bodyPr lIns="0" rIns="0">
            <a:spAutoFit/>
          </a:bodyPr>
          <a:lstStyle/>
          <a:p>
            <a:pPr algn="ctr"/>
            <a:r>
              <a:rPr lang="en-GB" sz="2000"/>
              <a:t>3</a:t>
            </a:r>
            <a:r>
              <a:rPr lang="en-GB" sz="2000" baseline="30000"/>
              <a:t>rd</a:t>
            </a:r>
            <a:endParaRPr lang="en-GB" sz="2000"/>
          </a:p>
        </p:txBody>
      </p:sp>
      <p:sp>
        <p:nvSpPr>
          <p:cNvPr id="1036314" name="Text Box 26"/>
          <p:cNvSpPr txBox="1">
            <a:spLocks noChangeArrowheads="1"/>
          </p:cNvSpPr>
          <p:nvPr/>
        </p:nvSpPr>
        <p:spPr bwMode="auto">
          <a:xfrm rot="18900000">
            <a:off x="2535721" y="5593428"/>
            <a:ext cx="342900" cy="396875"/>
          </a:xfrm>
          <a:prstGeom prst="rect">
            <a:avLst/>
          </a:prstGeom>
          <a:noFill/>
          <a:ln w="9525" algn="ctr">
            <a:noFill/>
            <a:miter lim="800000"/>
            <a:headEnd/>
            <a:tailEnd/>
          </a:ln>
          <a:effectLst/>
        </p:spPr>
        <p:txBody>
          <a:bodyPr lIns="0" rIns="0">
            <a:spAutoFit/>
          </a:bodyPr>
          <a:lstStyle/>
          <a:p>
            <a:pPr algn="ctr"/>
            <a:r>
              <a:rPr lang="en-GB" sz="2000"/>
              <a:t>2</a:t>
            </a:r>
            <a:r>
              <a:rPr lang="en-GB" sz="2000" baseline="30000"/>
              <a:t>nd</a:t>
            </a:r>
            <a:endParaRPr lang="en-GB" sz="2000"/>
          </a:p>
        </p:txBody>
      </p:sp>
      <p:sp>
        <p:nvSpPr>
          <p:cNvPr id="1036315" name="Text Box 27"/>
          <p:cNvSpPr txBox="1">
            <a:spLocks noChangeArrowheads="1"/>
          </p:cNvSpPr>
          <p:nvPr/>
        </p:nvSpPr>
        <p:spPr bwMode="auto">
          <a:xfrm rot="18900000">
            <a:off x="2262672" y="5593428"/>
            <a:ext cx="288925" cy="396875"/>
          </a:xfrm>
          <a:prstGeom prst="rect">
            <a:avLst/>
          </a:prstGeom>
          <a:noFill/>
          <a:ln w="9525" algn="ctr">
            <a:noFill/>
            <a:miter lim="800000"/>
            <a:headEnd/>
            <a:tailEnd/>
          </a:ln>
          <a:effectLst/>
        </p:spPr>
        <p:txBody>
          <a:bodyPr lIns="0" rIns="0">
            <a:spAutoFit/>
          </a:bodyPr>
          <a:lstStyle/>
          <a:p>
            <a:pPr algn="ctr"/>
            <a:r>
              <a:rPr lang="en-GB" sz="2000"/>
              <a:t>1</a:t>
            </a:r>
            <a:r>
              <a:rPr lang="en-GB" sz="2000" baseline="30000"/>
              <a:t>st</a:t>
            </a:r>
            <a:endParaRPr lang="en-GB" sz="2000"/>
          </a:p>
        </p:txBody>
      </p:sp>
      <p:sp>
        <p:nvSpPr>
          <p:cNvPr id="1036318" name="Line 30"/>
          <p:cNvSpPr>
            <a:spLocks noChangeShapeType="1"/>
          </p:cNvSpPr>
          <p:nvPr/>
        </p:nvSpPr>
        <p:spPr bwMode="auto">
          <a:xfrm>
            <a:off x="2713521" y="2123152"/>
            <a:ext cx="0" cy="3378200"/>
          </a:xfrm>
          <a:prstGeom prst="line">
            <a:avLst/>
          </a:prstGeom>
          <a:noFill/>
          <a:ln w="12700">
            <a:solidFill>
              <a:schemeClr val="tx1"/>
            </a:solidFill>
            <a:prstDash val="dash"/>
            <a:round/>
            <a:headEnd/>
            <a:tailEnd/>
          </a:ln>
          <a:effectLst/>
        </p:spPr>
        <p:txBody>
          <a:bodyPr>
            <a:spAutoFit/>
          </a:bodyPr>
          <a:lstStyle/>
          <a:p>
            <a:endParaRPr lang="en-GB"/>
          </a:p>
        </p:txBody>
      </p:sp>
      <p:sp>
        <p:nvSpPr>
          <p:cNvPr id="1036319" name="Line 31"/>
          <p:cNvSpPr>
            <a:spLocks noChangeShapeType="1"/>
          </p:cNvSpPr>
          <p:nvPr/>
        </p:nvSpPr>
        <p:spPr bwMode="auto">
          <a:xfrm>
            <a:off x="5482121" y="2110452"/>
            <a:ext cx="0" cy="3378200"/>
          </a:xfrm>
          <a:prstGeom prst="line">
            <a:avLst/>
          </a:prstGeom>
          <a:noFill/>
          <a:ln w="12700">
            <a:solidFill>
              <a:schemeClr val="tx1"/>
            </a:solidFill>
            <a:prstDash val="dash"/>
            <a:round/>
            <a:headEnd/>
            <a:tailEnd/>
          </a:ln>
          <a:effectLst/>
        </p:spPr>
        <p:txBody>
          <a:bodyPr>
            <a:spAutoFit/>
          </a:bodyPr>
          <a:lstStyle/>
          <a:p>
            <a:endParaRPr lang="en-GB"/>
          </a:p>
        </p:txBody>
      </p:sp>
      <p:sp>
        <p:nvSpPr>
          <p:cNvPr id="3" name="Title 1">
            <a:extLst>
              <a:ext uri="{FF2B5EF4-FFF2-40B4-BE49-F238E27FC236}">
                <a16:creationId xmlns:a16="http://schemas.microsoft.com/office/drawing/2014/main" id="{D05F7AC8-0010-58FB-4024-5F262DB393DF}"/>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Successive </a:t>
            </a:r>
            <a:r>
              <a:rPr lang="en-US" b="1" dirty="0" err="1">
                <a:solidFill>
                  <a:schemeClr val="accent6"/>
                </a:solidFill>
              </a:rPr>
              <a:t>ionisation</a:t>
            </a:r>
            <a:r>
              <a:rPr lang="en-US" b="1" dirty="0">
                <a:solidFill>
                  <a:schemeClr val="accent6"/>
                </a:solidFill>
              </a:rPr>
              <a:t> energies</a:t>
            </a:r>
          </a:p>
        </p:txBody>
      </p:sp>
    </p:spTree>
    <p:extLst>
      <p:ext uri="{BB962C8B-B14F-4D97-AF65-F5344CB8AC3E}">
        <p14:creationId xmlns:p14="http://schemas.microsoft.com/office/powerpoint/2010/main" val="385144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6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62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6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P spid="1036292" grpId="0"/>
      <p:bldP spid="10362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1D8E5D-0CF5-9446-A096-C5DA433400DB}"/>
              </a:ext>
            </a:extLst>
          </p:cNvPr>
          <p:cNvGrpSpPr/>
          <p:nvPr/>
        </p:nvGrpSpPr>
        <p:grpSpPr>
          <a:xfrm>
            <a:off x="1208053" y="787220"/>
            <a:ext cx="2215058" cy="1878038"/>
            <a:chOff x="2835728" y="3506195"/>
            <a:chExt cx="2215058" cy="1878038"/>
          </a:xfrm>
        </p:grpSpPr>
        <p:cxnSp>
          <p:nvCxnSpPr>
            <p:cNvPr id="36" name="Straight Connector 35"/>
            <p:cNvCxnSpPr/>
            <p:nvPr/>
          </p:nvCxnSpPr>
          <p:spPr>
            <a:xfrm>
              <a:off x="3957277" y="4072539"/>
              <a:ext cx="0" cy="98714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5" name="Explosion 1 74"/>
            <p:cNvSpPr/>
            <p:nvPr/>
          </p:nvSpPr>
          <p:spPr>
            <a:xfrm>
              <a:off x="2959510" y="4312027"/>
              <a:ext cx="429149" cy="484091"/>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8" name="Straight Arrow Connector 77"/>
            <p:cNvCxnSpPr/>
            <p:nvPr/>
          </p:nvCxnSpPr>
          <p:spPr>
            <a:xfrm>
              <a:off x="3365606" y="4568425"/>
              <a:ext cx="1146235" cy="6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3365607" y="4635221"/>
              <a:ext cx="1146235" cy="6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3365607" y="4495592"/>
              <a:ext cx="1146235" cy="6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3957277" y="4238776"/>
              <a:ext cx="554565" cy="1985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3391218" y="4680484"/>
              <a:ext cx="566058" cy="2408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311817" y="4439844"/>
              <a:ext cx="64545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310537" y="4669084"/>
              <a:ext cx="64545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301573" y="4475704"/>
              <a:ext cx="64545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3947032" y="4119676"/>
              <a:ext cx="477065" cy="3624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3364327" y="4601888"/>
              <a:ext cx="1146235" cy="6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3363047" y="4531452"/>
              <a:ext cx="1146235" cy="6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4443612" y="4455212"/>
              <a:ext cx="283030" cy="246221"/>
            </a:xfrm>
            <a:prstGeom prst="rect">
              <a:avLst/>
            </a:prstGeom>
            <a:noFill/>
          </p:spPr>
          <p:txBody>
            <a:bodyPr wrap="square" rtlCol="0">
              <a:spAutoFit/>
            </a:bodyPr>
            <a:lstStyle/>
            <a:p>
              <a:r>
                <a:rPr lang="en-GB" sz="1000"/>
                <a:t>a</a:t>
              </a:r>
            </a:p>
          </p:txBody>
        </p:sp>
        <p:sp>
          <p:nvSpPr>
            <p:cNvPr id="98" name="TextBox 97"/>
            <p:cNvSpPr txBox="1"/>
            <p:nvPr/>
          </p:nvSpPr>
          <p:spPr>
            <a:xfrm>
              <a:off x="4425699" y="4030532"/>
              <a:ext cx="283030" cy="246221"/>
            </a:xfrm>
            <a:prstGeom prst="rect">
              <a:avLst/>
            </a:prstGeom>
            <a:noFill/>
          </p:spPr>
          <p:txBody>
            <a:bodyPr wrap="square" rtlCol="0">
              <a:spAutoFit/>
            </a:bodyPr>
            <a:lstStyle/>
            <a:p>
              <a:r>
                <a:rPr lang="en-GB" sz="1000"/>
                <a:t>b</a:t>
              </a:r>
            </a:p>
          </p:txBody>
        </p:sp>
        <p:sp>
          <p:nvSpPr>
            <p:cNvPr id="99" name="TextBox 98"/>
            <p:cNvSpPr txBox="1"/>
            <p:nvPr/>
          </p:nvSpPr>
          <p:spPr>
            <a:xfrm>
              <a:off x="3193354" y="4797166"/>
              <a:ext cx="283030" cy="246221"/>
            </a:xfrm>
            <a:prstGeom prst="rect">
              <a:avLst/>
            </a:prstGeom>
            <a:noFill/>
          </p:spPr>
          <p:txBody>
            <a:bodyPr wrap="square" rtlCol="0">
              <a:spAutoFit/>
            </a:bodyPr>
            <a:lstStyle/>
            <a:p>
              <a:r>
                <a:rPr lang="en-GB" sz="1000"/>
                <a:t>c</a:t>
              </a:r>
            </a:p>
          </p:txBody>
        </p:sp>
        <p:sp>
          <p:nvSpPr>
            <p:cNvPr id="100" name="TextBox 99"/>
            <p:cNvSpPr txBox="1"/>
            <p:nvPr/>
          </p:nvSpPr>
          <p:spPr>
            <a:xfrm>
              <a:off x="2835728" y="4104392"/>
              <a:ext cx="635215" cy="246221"/>
            </a:xfrm>
            <a:prstGeom prst="rect">
              <a:avLst/>
            </a:prstGeom>
            <a:noFill/>
          </p:spPr>
          <p:txBody>
            <a:bodyPr wrap="square" rtlCol="0">
              <a:spAutoFit/>
            </a:bodyPr>
            <a:lstStyle/>
            <a:p>
              <a:r>
                <a:rPr lang="el-GR" sz="1000"/>
                <a:t>α</a:t>
              </a:r>
              <a:r>
                <a:rPr lang="en-GB" sz="1000"/>
                <a:t> source</a:t>
              </a:r>
            </a:p>
          </p:txBody>
        </p:sp>
        <p:sp>
          <p:nvSpPr>
            <p:cNvPr id="101" name="TextBox 100"/>
            <p:cNvSpPr txBox="1"/>
            <p:nvPr/>
          </p:nvSpPr>
          <p:spPr>
            <a:xfrm>
              <a:off x="3654079" y="3872510"/>
              <a:ext cx="635215" cy="246221"/>
            </a:xfrm>
            <a:prstGeom prst="rect">
              <a:avLst/>
            </a:prstGeom>
            <a:noFill/>
          </p:spPr>
          <p:txBody>
            <a:bodyPr wrap="square" rtlCol="0">
              <a:spAutoFit/>
            </a:bodyPr>
            <a:lstStyle/>
            <a:p>
              <a:r>
                <a:rPr lang="en-GB" sz="1000"/>
                <a:t>Au foil</a:t>
              </a:r>
            </a:p>
          </p:txBody>
        </p:sp>
        <p:sp>
          <p:nvSpPr>
            <p:cNvPr id="102" name="Block Arc 101"/>
            <p:cNvSpPr/>
            <p:nvPr/>
          </p:nvSpPr>
          <p:spPr>
            <a:xfrm rot="8244631">
              <a:off x="2907817" y="3506195"/>
              <a:ext cx="1819944" cy="1878038"/>
            </a:xfrm>
            <a:prstGeom prst="blockArc">
              <a:avLst>
                <a:gd name="adj1" fmla="val 9828735"/>
                <a:gd name="adj2" fmla="val 21475480"/>
                <a:gd name="adj3" fmla="val 37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3" name="TextBox 102"/>
            <p:cNvSpPr txBox="1"/>
            <p:nvPr/>
          </p:nvSpPr>
          <p:spPr>
            <a:xfrm>
              <a:off x="4335662" y="3536143"/>
              <a:ext cx="715124" cy="246221"/>
            </a:xfrm>
            <a:prstGeom prst="rect">
              <a:avLst/>
            </a:prstGeom>
            <a:noFill/>
          </p:spPr>
          <p:txBody>
            <a:bodyPr wrap="square" rtlCol="0">
              <a:spAutoFit/>
            </a:bodyPr>
            <a:lstStyle/>
            <a:p>
              <a:r>
                <a:rPr lang="en-GB" sz="1000"/>
                <a:t>Detector</a:t>
              </a:r>
            </a:p>
          </p:txBody>
        </p:sp>
      </p:grpSp>
      <p:sp>
        <p:nvSpPr>
          <p:cNvPr id="137" name="TextBox 136"/>
          <p:cNvSpPr txBox="1"/>
          <p:nvPr/>
        </p:nvSpPr>
        <p:spPr>
          <a:xfrm>
            <a:off x="3360713" y="1411247"/>
            <a:ext cx="2477512" cy="830997"/>
          </a:xfrm>
          <a:prstGeom prst="rect">
            <a:avLst/>
          </a:prstGeom>
          <a:noFill/>
        </p:spPr>
        <p:txBody>
          <a:bodyPr wrap="square" rtlCol="0">
            <a:spAutoFit/>
          </a:bodyPr>
          <a:lstStyle/>
          <a:p>
            <a:pPr marL="228600" indent="-228600">
              <a:buAutoNum type="alphaLcParenR"/>
            </a:pPr>
            <a:r>
              <a:rPr lang="en-GB" sz="1600"/>
              <a:t>Mostly space</a:t>
            </a:r>
          </a:p>
          <a:p>
            <a:pPr marL="228600" indent="-228600">
              <a:buAutoNum type="alphaLcParenR"/>
            </a:pPr>
            <a:r>
              <a:rPr lang="en-GB" sz="1600"/>
              <a:t>Positive charge</a:t>
            </a:r>
          </a:p>
          <a:p>
            <a:pPr marL="228600" indent="-228600">
              <a:buAutoNum type="alphaLcParenR"/>
            </a:pPr>
            <a:r>
              <a:rPr lang="en-GB" sz="1600"/>
              <a:t>High mass region</a:t>
            </a:r>
          </a:p>
        </p:txBody>
      </p:sp>
      <p:sp>
        <p:nvSpPr>
          <p:cNvPr id="3" name="TextBox 2">
            <a:extLst>
              <a:ext uri="{FF2B5EF4-FFF2-40B4-BE49-F238E27FC236}">
                <a16:creationId xmlns:a16="http://schemas.microsoft.com/office/drawing/2014/main" id="{77660CA0-09B9-0E4B-A503-1A7EBFDC03A5}"/>
              </a:ext>
            </a:extLst>
          </p:cNvPr>
          <p:cNvSpPr txBox="1"/>
          <p:nvPr/>
        </p:nvSpPr>
        <p:spPr>
          <a:xfrm>
            <a:off x="1565" y="2653332"/>
            <a:ext cx="12189144" cy="4093428"/>
          </a:xfrm>
          <a:prstGeom prst="rect">
            <a:avLst/>
          </a:prstGeom>
          <a:noFill/>
        </p:spPr>
        <p:txBody>
          <a:bodyPr wrap="square" lIns="91440" tIns="45720" rIns="91440" bIns="45720" rtlCol="0" anchor="t">
            <a:spAutoFit/>
          </a:bodyPr>
          <a:lstStyle/>
          <a:p>
            <a:r>
              <a:rPr lang="en-US" sz="2000"/>
              <a:t>In 1909 at the University of Manchester, Ernest Rutherford, along with Hans Geiger and Ernest Marsden, carried out the famous gold foil experiment which led to a new proposal for the structure of the atom.</a:t>
            </a:r>
          </a:p>
          <a:p>
            <a:endParaRPr lang="en-US" sz="2000"/>
          </a:p>
          <a:p>
            <a:r>
              <a:rPr lang="en-US" sz="2000"/>
              <a:t>They fired alpha particles at a thin piece of gold foil and detected where the particles emerged. The current plum pudding model predicted that all of the particles would pass through without deflection. However, whilst most of the alpha particle did this, some were deflected </a:t>
            </a:r>
            <a:r>
              <a:rPr lang="en-US" sz="2000" err="1"/>
              <a:t>off-centre</a:t>
            </a:r>
            <a:r>
              <a:rPr lang="en-US" sz="2000"/>
              <a:t>, and a few were “bounced” back. </a:t>
            </a:r>
          </a:p>
          <a:p>
            <a:endParaRPr lang="en-US" sz="2000"/>
          </a:p>
          <a:p>
            <a:r>
              <a:rPr lang="en-US" sz="2000"/>
              <a:t>The conclusions drawn by Rutherford from the data were that the atom consists mainly of space, there is a positive charge in the </a:t>
            </a:r>
            <a:r>
              <a:rPr lang="en-US" sz="2000" err="1"/>
              <a:t>centre</a:t>
            </a:r>
            <a:r>
              <a:rPr lang="en-US" sz="2000"/>
              <a:t>, and a high mass region in the </a:t>
            </a:r>
            <a:r>
              <a:rPr lang="en-US" sz="2000" err="1"/>
              <a:t>centre</a:t>
            </a:r>
            <a:r>
              <a:rPr lang="en-US" sz="2000"/>
              <a:t>.</a:t>
            </a:r>
          </a:p>
          <a:p>
            <a:endParaRPr lang="en-US" sz="2000"/>
          </a:p>
          <a:p>
            <a:r>
              <a:rPr lang="en-US" sz="2000"/>
              <a:t>                       This led to the discovery of the proton and </a:t>
            </a:r>
            <a:r>
              <a:rPr lang="en-US" sz="2000" err="1"/>
              <a:t>subsquently</a:t>
            </a:r>
            <a:r>
              <a:rPr lang="en-US" sz="2000"/>
              <a:t> James Chadwick discovered the neutron.</a:t>
            </a:r>
            <a:endParaRPr lang="en-US" sz="2000">
              <a:cs typeface="Calibri"/>
            </a:endParaRPr>
          </a:p>
          <a:p>
            <a:endParaRPr lang="en-US" sz="2000"/>
          </a:p>
          <a:p>
            <a:endParaRPr lang="en-US" sz="2000"/>
          </a:p>
        </p:txBody>
      </p:sp>
      <p:sp>
        <p:nvSpPr>
          <p:cNvPr id="6" name="Title 1">
            <a:extLst>
              <a:ext uri="{FF2B5EF4-FFF2-40B4-BE49-F238E27FC236}">
                <a16:creationId xmlns:a16="http://schemas.microsoft.com/office/drawing/2014/main" id="{1E8E307A-109D-EEE9-AE6F-F23696CDD600}"/>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Rutherford's gold foil experiment</a:t>
            </a:r>
          </a:p>
        </p:txBody>
      </p:sp>
    </p:spTree>
    <p:extLst>
      <p:ext uri="{BB962C8B-B14F-4D97-AF65-F5344CB8AC3E}">
        <p14:creationId xmlns:p14="http://schemas.microsoft.com/office/powerpoint/2010/main" val="36414932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B6BE76C-7DCB-9ED0-3D5A-F1A1899044DD}"/>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Quick test</a:t>
            </a:r>
            <a:endParaRPr lang="en-US" b="1" dirty="0">
              <a:solidFill>
                <a:schemeClr val="accent6"/>
              </a:solidFill>
              <a:cs typeface="Calibri Light"/>
            </a:endParaRPr>
          </a:p>
        </p:txBody>
      </p:sp>
      <p:pic>
        <p:nvPicPr>
          <p:cNvPr id="2" name="Picture 1" descr="A white background with black text&#10;&#10;Description automatically generated">
            <a:extLst>
              <a:ext uri="{FF2B5EF4-FFF2-40B4-BE49-F238E27FC236}">
                <a16:creationId xmlns:a16="http://schemas.microsoft.com/office/drawing/2014/main" id="{C979D513-3CB9-3780-DD64-E13E2905D6A2}"/>
              </a:ext>
            </a:extLst>
          </p:cNvPr>
          <p:cNvPicPr>
            <a:picLocks noChangeAspect="1"/>
          </p:cNvPicPr>
          <p:nvPr/>
        </p:nvPicPr>
        <p:blipFill>
          <a:blip r:embed="rId2"/>
          <a:srcRect l="13426" t="138" r="10384" b="187"/>
          <a:stretch/>
        </p:blipFill>
        <p:spPr>
          <a:xfrm>
            <a:off x="6096226" y="4688499"/>
            <a:ext cx="4554953" cy="2170267"/>
          </a:xfrm>
          <a:prstGeom prst="rect">
            <a:avLst/>
          </a:prstGeom>
        </p:spPr>
      </p:pic>
      <p:pic>
        <p:nvPicPr>
          <p:cNvPr id="5" name="Picture 4" descr="A screenshot of a test&#10;&#10;Description automatically generated">
            <a:extLst>
              <a:ext uri="{FF2B5EF4-FFF2-40B4-BE49-F238E27FC236}">
                <a16:creationId xmlns:a16="http://schemas.microsoft.com/office/drawing/2014/main" id="{A564164F-3A95-0F39-0189-2D9913AA8F9E}"/>
              </a:ext>
            </a:extLst>
          </p:cNvPr>
          <p:cNvPicPr>
            <a:picLocks noChangeAspect="1"/>
          </p:cNvPicPr>
          <p:nvPr/>
        </p:nvPicPr>
        <p:blipFill>
          <a:blip r:embed="rId3"/>
          <a:srcRect l="13215" r="17079" b="156"/>
          <a:stretch/>
        </p:blipFill>
        <p:spPr>
          <a:xfrm>
            <a:off x="6094778" y="-2808"/>
            <a:ext cx="4389174" cy="4773011"/>
          </a:xfrm>
          <a:prstGeom prst="rect">
            <a:avLst/>
          </a:prstGeom>
        </p:spPr>
      </p:pic>
      <p:pic>
        <p:nvPicPr>
          <p:cNvPr id="6" name="Picture 5">
            <a:extLst>
              <a:ext uri="{FF2B5EF4-FFF2-40B4-BE49-F238E27FC236}">
                <a16:creationId xmlns:a16="http://schemas.microsoft.com/office/drawing/2014/main" id="{995D4BB9-D559-06C5-A4F1-68B27068D568}"/>
              </a:ext>
            </a:extLst>
          </p:cNvPr>
          <p:cNvPicPr>
            <a:picLocks noChangeAspect="1"/>
          </p:cNvPicPr>
          <p:nvPr/>
        </p:nvPicPr>
        <p:blipFill>
          <a:blip r:embed="rId4"/>
          <a:stretch>
            <a:fillRect/>
          </a:stretch>
        </p:blipFill>
        <p:spPr>
          <a:xfrm>
            <a:off x="151911" y="812190"/>
            <a:ext cx="4854331" cy="4901468"/>
          </a:xfrm>
          <a:prstGeom prst="rect">
            <a:avLst/>
          </a:prstGeom>
        </p:spPr>
      </p:pic>
    </p:spTree>
    <p:extLst>
      <p:ext uri="{BB962C8B-B14F-4D97-AF65-F5344CB8AC3E}">
        <p14:creationId xmlns:p14="http://schemas.microsoft.com/office/powerpoint/2010/main" val="239305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925698" y="2308774"/>
            <a:ext cx="975872" cy="99892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1619412" y="983558"/>
            <a:ext cx="3588444" cy="35884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056404648"/>
              </p:ext>
            </p:extLst>
          </p:nvPr>
        </p:nvGraphicFramePr>
        <p:xfrm>
          <a:off x="6106034" y="4164852"/>
          <a:ext cx="4849691" cy="2477490"/>
        </p:xfrm>
        <a:graphic>
          <a:graphicData uri="http://schemas.openxmlformats.org/drawingml/2006/table">
            <a:tbl>
              <a:tblPr firstRow="1" bandRow="1">
                <a:tableStyleId>{5C22544A-7EE6-4342-B048-85BDC9FD1C3A}</a:tableStyleId>
              </a:tblPr>
              <a:tblGrid>
                <a:gridCol w="1030727">
                  <a:extLst>
                    <a:ext uri="{9D8B030D-6E8A-4147-A177-3AD203B41FA5}">
                      <a16:colId xmlns:a16="http://schemas.microsoft.com/office/drawing/2014/main" val="3157245251"/>
                    </a:ext>
                  </a:extLst>
                </a:gridCol>
                <a:gridCol w="1705855">
                  <a:extLst>
                    <a:ext uri="{9D8B030D-6E8A-4147-A177-3AD203B41FA5}">
                      <a16:colId xmlns:a16="http://schemas.microsoft.com/office/drawing/2014/main" val="1475595457"/>
                    </a:ext>
                  </a:extLst>
                </a:gridCol>
                <a:gridCol w="2113109">
                  <a:extLst>
                    <a:ext uri="{9D8B030D-6E8A-4147-A177-3AD203B41FA5}">
                      <a16:colId xmlns:a16="http://schemas.microsoft.com/office/drawing/2014/main" val="906664484"/>
                    </a:ext>
                  </a:extLst>
                </a:gridCol>
              </a:tblGrid>
              <a:tr h="465007">
                <a:tc>
                  <a:txBody>
                    <a:bodyPr/>
                    <a:lstStyle/>
                    <a:p>
                      <a:r>
                        <a:rPr lang="en-GB"/>
                        <a:t>Particle</a:t>
                      </a:r>
                    </a:p>
                  </a:txBody>
                  <a:tcPr/>
                </a:tc>
                <a:tc>
                  <a:txBody>
                    <a:bodyPr/>
                    <a:lstStyle/>
                    <a:p>
                      <a:r>
                        <a:rPr lang="en-GB"/>
                        <a:t>Relative</a:t>
                      </a:r>
                      <a:r>
                        <a:rPr lang="en-GB" baseline="0"/>
                        <a:t> Charge</a:t>
                      </a:r>
                      <a:endParaRPr lang="en-GB"/>
                    </a:p>
                  </a:txBody>
                  <a:tcPr/>
                </a:tc>
                <a:tc>
                  <a:txBody>
                    <a:bodyPr/>
                    <a:lstStyle/>
                    <a:p>
                      <a:r>
                        <a:rPr lang="en-GB"/>
                        <a:t>Relative Mass</a:t>
                      </a:r>
                    </a:p>
                  </a:txBody>
                  <a:tcPr/>
                </a:tc>
                <a:extLst>
                  <a:ext uri="{0D108BD9-81ED-4DB2-BD59-A6C34878D82A}">
                    <a16:rowId xmlns:a16="http://schemas.microsoft.com/office/drawing/2014/main" val="1564735377"/>
                  </a:ext>
                </a:extLst>
              </a:tr>
              <a:tr h="610759">
                <a:tc>
                  <a:txBody>
                    <a:bodyPr/>
                    <a:lstStyle/>
                    <a:p>
                      <a:r>
                        <a:rPr lang="en-GB">
                          <a:solidFill>
                            <a:srgbClr val="FF0000"/>
                          </a:solidFill>
                        </a:rPr>
                        <a:t>Proton</a:t>
                      </a:r>
                    </a:p>
                  </a:txBody>
                  <a:tcPr/>
                </a:tc>
                <a:tc>
                  <a:txBody>
                    <a:bodyPr/>
                    <a:lstStyle/>
                    <a:p>
                      <a:r>
                        <a:rPr lang="en-GB">
                          <a:solidFill>
                            <a:srgbClr val="FF0000"/>
                          </a:solidFill>
                        </a:rPr>
                        <a:t>+1</a:t>
                      </a:r>
                    </a:p>
                  </a:txBody>
                  <a:tcPr/>
                </a:tc>
                <a:tc>
                  <a:txBody>
                    <a:bodyPr/>
                    <a:lstStyle/>
                    <a:p>
                      <a:r>
                        <a:rPr lang="en-GB" dirty="0">
                          <a:solidFill>
                            <a:srgbClr val="FF0000"/>
                          </a:solidFill>
                        </a:rPr>
                        <a:t>1 </a:t>
                      </a:r>
                      <a:r>
                        <a:rPr lang="en-GB" dirty="0">
                          <a:solidFill>
                            <a:schemeClr val="tx1"/>
                          </a:solidFill>
                        </a:rPr>
                        <a:t>(1 amu)</a:t>
                      </a:r>
                      <a:endParaRPr lang="en-GB" dirty="0">
                        <a:solidFill>
                          <a:srgbClr val="FF0000"/>
                        </a:solidFill>
                      </a:endParaRPr>
                    </a:p>
                  </a:txBody>
                  <a:tcPr/>
                </a:tc>
                <a:extLst>
                  <a:ext uri="{0D108BD9-81ED-4DB2-BD59-A6C34878D82A}">
                    <a16:rowId xmlns:a16="http://schemas.microsoft.com/office/drawing/2014/main" val="1099067159"/>
                  </a:ext>
                </a:extLst>
              </a:tr>
              <a:tr h="599110">
                <a:tc>
                  <a:txBody>
                    <a:bodyPr/>
                    <a:lstStyle/>
                    <a:p>
                      <a:r>
                        <a:rPr lang="en-GB">
                          <a:solidFill>
                            <a:srgbClr val="00B050"/>
                          </a:solidFill>
                        </a:rPr>
                        <a:t>Neutron</a:t>
                      </a:r>
                    </a:p>
                  </a:txBody>
                  <a:tcPr/>
                </a:tc>
                <a:tc>
                  <a:txBody>
                    <a:bodyPr/>
                    <a:lstStyle/>
                    <a:p>
                      <a:r>
                        <a:rPr lang="en-GB">
                          <a:solidFill>
                            <a:srgbClr val="00B050"/>
                          </a:solidFill>
                        </a:rPr>
                        <a:t>0</a:t>
                      </a:r>
                    </a:p>
                  </a:txBody>
                  <a:tcPr/>
                </a:tc>
                <a:tc>
                  <a:txBody>
                    <a:bodyPr/>
                    <a:lstStyle/>
                    <a:p>
                      <a:r>
                        <a:rPr lang="en-GB" dirty="0">
                          <a:solidFill>
                            <a:srgbClr val="00B050"/>
                          </a:solidFill>
                        </a:rPr>
                        <a:t>1 </a:t>
                      </a:r>
                      <a:r>
                        <a:rPr lang="en-GB" dirty="0">
                          <a:solidFill>
                            <a:schemeClr val="tx1"/>
                          </a:solidFill>
                        </a:rPr>
                        <a:t>(1 amu)</a:t>
                      </a:r>
                      <a:endParaRPr lang="en-GB" dirty="0">
                        <a:solidFill>
                          <a:srgbClr val="00B050"/>
                        </a:solidFill>
                      </a:endParaRPr>
                    </a:p>
                  </a:txBody>
                  <a:tcPr/>
                </a:tc>
                <a:extLst>
                  <a:ext uri="{0D108BD9-81ED-4DB2-BD59-A6C34878D82A}">
                    <a16:rowId xmlns:a16="http://schemas.microsoft.com/office/drawing/2014/main" val="2211334406"/>
                  </a:ext>
                </a:extLst>
              </a:tr>
              <a:tr h="802614">
                <a:tc>
                  <a:txBody>
                    <a:bodyPr/>
                    <a:lstStyle/>
                    <a:p>
                      <a:r>
                        <a:rPr lang="en-GB">
                          <a:solidFill>
                            <a:srgbClr val="0070C0"/>
                          </a:solidFill>
                        </a:rPr>
                        <a:t>Electron</a:t>
                      </a:r>
                    </a:p>
                  </a:txBody>
                  <a:tcPr/>
                </a:tc>
                <a:tc>
                  <a:txBody>
                    <a:bodyPr/>
                    <a:lstStyle/>
                    <a:p>
                      <a:r>
                        <a:rPr lang="en-GB">
                          <a:solidFill>
                            <a:srgbClr val="0070C0"/>
                          </a:solidFill>
                        </a:rPr>
                        <a:t>-1</a:t>
                      </a:r>
                    </a:p>
                  </a:txBody>
                  <a:tcPr/>
                </a:tc>
                <a:tc>
                  <a:txBody>
                    <a:bodyPr/>
                    <a:lstStyle/>
                    <a:p>
                      <a:r>
                        <a:rPr lang="en-GB" dirty="0">
                          <a:solidFill>
                            <a:srgbClr val="0070C0"/>
                          </a:solidFill>
                        </a:rPr>
                        <a:t>1/1840 </a:t>
                      </a:r>
                      <a:r>
                        <a:rPr lang="en-GB" dirty="0">
                          <a:solidFill>
                            <a:schemeClr val="tx1"/>
                          </a:solidFill>
                        </a:rPr>
                        <a:t>(negligible)</a:t>
                      </a:r>
                    </a:p>
                  </a:txBody>
                  <a:tcPr/>
                </a:tc>
                <a:extLst>
                  <a:ext uri="{0D108BD9-81ED-4DB2-BD59-A6C34878D82A}">
                    <a16:rowId xmlns:a16="http://schemas.microsoft.com/office/drawing/2014/main" val="2000143173"/>
                  </a:ext>
                </a:extLst>
              </a:tr>
            </a:tbl>
          </a:graphicData>
        </a:graphic>
      </p:graphicFrame>
      <p:sp>
        <p:nvSpPr>
          <p:cNvPr id="6" name="Oval 5"/>
          <p:cNvSpPr/>
          <p:nvPr/>
        </p:nvSpPr>
        <p:spPr>
          <a:xfrm>
            <a:off x="2156655" y="1491344"/>
            <a:ext cx="2513958" cy="257287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597012" y="1955865"/>
            <a:ext cx="1665706" cy="17047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336793" y="2475540"/>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539138" y="2611292"/>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283005" y="2784182"/>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713309" y="2882794"/>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396984" y="3142770"/>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049921" y="2999335"/>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049921" y="2686392"/>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638711" y="3115876"/>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692499" y="2618439"/>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229217" y="3045940"/>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526331" y="2958215"/>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3322707" y="3198340"/>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3510646" y="3159030"/>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448851" y="2995495"/>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3584923" y="2868940"/>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753650" y="3010150"/>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3128844" y="2571556"/>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456858" y="2813628"/>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3141652" y="2936582"/>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517367" y="2474760"/>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322707" y="2686392"/>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759095" y="2723991"/>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3144277" y="3115876"/>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2892083" y="2100308"/>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3943511" y="3420676"/>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650239" y="1490712"/>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3041923" y="1520168"/>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4585127" y="3101792"/>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2171071" y="2447372"/>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2146739" y="2968604"/>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4650443" y="2675332"/>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3604139" y="4018752"/>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2888247" y="3925264"/>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3040647" y="4507968"/>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5638160" y="1129555"/>
            <a:ext cx="4733364" cy="2862322"/>
          </a:xfrm>
          <a:prstGeom prst="rect">
            <a:avLst/>
          </a:prstGeom>
          <a:noFill/>
        </p:spPr>
        <p:txBody>
          <a:bodyPr wrap="square" lIns="91440" tIns="45720" rIns="91440" bIns="45720" rtlCol="0" anchor="t">
            <a:spAutoFit/>
          </a:bodyPr>
          <a:lstStyle/>
          <a:p>
            <a:r>
              <a:rPr lang="en-GB"/>
              <a:t>The nucleus contains most (nearly all) of the mass i.e. </a:t>
            </a:r>
            <a:r>
              <a:rPr lang="en-GB">
                <a:solidFill>
                  <a:srgbClr val="FF0000"/>
                </a:solidFill>
              </a:rPr>
              <a:t>protons</a:t>
            </a:r>
            <a:r>
              <a:rPr lang="en-GB"/>
              <a:t> + </a:t>
            </a:r>
            <a:r>
              <a:rPr lang="en-GB">
                <a:solidFill>
                  <a:srgbClr val="00B050"/>
                </a:solidFill>
              </a:rPr>
              <a:t>neutrons. </a:t>
            </a:r>
            <a:r>
              <a:rPr lang="en-GB"/>
              <a:t>These are called NUCLEONS</a:t>
            </a:r>
          </a:p>
          <a:p>
            <a:endParaRPr lang="en-GB">
              <a:solidFill>
                <a:srgbClr val="00B050"/>
              </a:solidFill>
            </a:endParaRPr>
          </a:p>
          <a:p>
            <a:r>
              <a:rPr lang="en-GB"/>
              <a:t>The </a:t>
            </a:r>
            <a:r>
              <a:rPr lang="en-GB">
                <a:solidFill>
                  <a:srgbClr val="0070C0"/>
                </a:solidFill>
              </a:rPr>
              <a:t>electrons</a:t>
            </a:r>
            <a:r>
              <a:rPr lang="en-GB">
                <a:solidFill>
                  <a:srgbClr val="00B050"/>
                </a:solidFill>
              </a:rPr>
              <a:t> </a:t>
            </a:r>
            <a:r>
              <a:rPr lang="en-GB"/>
              <a:t>orbit the nucleus in stable energy levels.</a:t>
            </a:r>
          </a:p>
          <a:p>
            <a:endParaRPr lang="en-GB"/>
          </a:p>
          <a:p>
            <a:r>
              <a:rPr lang="en-GB"/>
              <a:t>Most of the atom is empty space. The diameter of the nucleus is around 1/100,000 of the diameter of the whole atom.</a:t>
            </a:r>
          </a:p>
        </p:txBody>
      </p:sp>
      <p:cxnSp>
        <p:nvCxnSpPr>
          <p:cNvPr id="46" name="Straight Arrow Connector 45"/>
          <p:cNvCxnSpPr/>
          <p:nvPr/>
        </p:nvCxnSpPr>
        <p:spPr>
          <a:xfrm flipH="1">
            <a:off x="3613011" y="1415722"/>
            <a:ext cx="1889557" cy="9997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40" idx="5"/>
          </p:cNvCxnSpPr>
          <p:nvPr/>
        </p:nvCxnSpPr>
        <p:spPr>
          <a:xfrm flipH="1">
            <a:off x="4696355" y="2251487"/>
            <a:ext cx="951859" cy="4697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465730" y="4840941"/>
            <a:ext cx="3742127" cy="1200329"/>
          </a:xfrm>
          <a:prstGeom prst="rect">
            <a:avLst/>
          </a:prstGeom>
          <a:noFill/>
        </p:spPr>
        <p:txBody>
          <a:bodyPr wrap="square" lIns="91440" tIns="45720" rIns="91440" bIns="45720" rtlCol="0" anchor="t">
            <a:spAutoFit/>
          </a:bodyPr>
          <a:lstStyle/>
          <a:p>
            <a:r>
              <a:rPr lang="en-GB"/>
              <a:t>This model is a gross simplification, however, it is sufficient for GCSE level Chemistry. We need to expand upon this at A level.......</a:t>
            </a:r>
          </a:p>
        </p:txBody>
      </p:sp>
      <p:sp>
        <p:nvSpPr>
          <p:cNvPr id="9" name="Title 1">
            <a:extLst>
              <a:ext uri="{FF2B5EF4-FFF2-40B4-BE49-F238E27FC236}">
                <a16:creationId xmlns:a16="http://schemas.microsoft.com/office/drawing/2014/main" id="{FB1F73CE-E554-5324-0530-AE71851665E6}"/>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Components of the atom</a:t>
            </a:r>
          </a:p>
        </p:txBody>
      </p:sp>
    </p:spTree>
    <p:extLst>
      <p:ext uri="{BB962C8B-B14F-4D97-AF65-F5344CB8AC3E}">
        <p14:creationId xmlns:p14="http://schemas.microsoft.com/office/powerpoint/2010/main" val="1212653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59784966"/>
              </p:ext>
            </p:extLst>
          </p:nvPr>
        </p:nvGraphicFramePr>
        <p:xfrm>
          <a:off x="1214033" y="1717729"/>
          <a:ext cx="9916560" cy="3026123"/>
        </p:xfrm>
        <a:graphic>
          <a:graphicData uri="http://schemas.openxmlformats.org/drawingml/2006/table">
            <a:tbl>
              <a:tblPr firstRow="1" bandRow="1">
                <a:tableStyleId>{D7AC3CCA-C797-4891-BE02-D94E43425B78}</a:tableStyleId>
              </a:tblPr>
              <a:tblGrid>
                <a:gridCol w="2479140">
                  <a:extLst>
                    <a:ext uri="{9D8B030D-6E8A-4147-A177-3AD203B41FA5}">
                      <a16:colId xmlns:a16="http://schemas.microsoft.com/office/drawing/2014/main" val="20000"/>
                    </a:ext>
                  </a:extLst>
                </a:gridCol>
                <a:gridCol w="2479140">
                  <a:extLst>
                    <a:ext uri="{9D8B030D-6E8A-4147-A177-3AD203B41FA5}">
                      <a16:colId xmlns:a16="http://schemas.microsoft.com/office/drawing/2014/main" val="20001"/>
                    </a:ext>
                  </a:extLst>
                </a:gridCol>
                <a:gridCol w="2479140">
                  <a:extLst>
                    <a:ext uri="{9D8B030D-6E8A-4147-A177-3AD203B41FA5}">
                      <a16:colId xmlns:a16="http://schemas.microsoft.com/office/drawing/2014/main" val="20002"/>
                    </a:ext>
                  </a:extLst>
                </a:gridCol>
                <a:gridCol w="2479140">
                  <a:extLst>
                    <a:ext uri="{9D8B030D-6E8A-4147-A177-3AD203B41FA5}">
                      <a16:colId xmlns:a16="http://schemas.microsoft.com/office/drawing/2014/main" val="20003"/>
                    </a:ext>
                  </a:extLst>
                </a:gridCol>
              </a:tblGrid>
              <a:tr h="729107">
                <a:tc>
                  <a:txBody>
                    <a:bodyPr/>
                    <a:lstStyle/>
                    <a:p>
                      <a:r>
                        <a:rPr lang="en-GB" sz="2200"/>
                        <a:t>Property</a:t>
                      </a:r>
                    </a:p>
                  </a:txBody>
                  <a:tcPr>
                    <a:noFill/>
                  </a:tcPr>
                </a:tc>
                <a:tc>
                  <a:txBody>
                    <a:bodyPr/>
                    <a:lstStyle/>
                    <a:p>
                      <a:r>
                        <a:rPr lang="en-GB" sz="2200"/>
                        <a:t>Proton </a:t>
                      </a:r>
                    </a:p>
                  </a:txBody>
                  <a:tcPr>
                    <a:noFill/>
                  </a:tcPr>
                </a:tc>
                <a:tc>
                  <a:txBody>
                    <a:bodyPr/>
                    <a:lstStyle/>
                    <a:p>
                      <a:r>
                        <a:rPr lang="en-GB" sz="2200"/>
                        <a:t>Neutron </a:t>
                      </a:r>
                    </a:p>
                  </a:txBody>
                  <a:tcPr>
                    <a:noFill/>
                  </a:tcPr>
                </a:tc>
                <a:tc>
                  <a:txBody>
                    <a:bodyPr/>
                    <a:lstStyle/>
                    <a:p>
                      <a:r>
                        <a:rPr lang="en-GB" sz="2200"/>
                        <a:t>Electron </a:t>
                      </a:r>
                    </a:p>
                  </a:txBody>
                  <a:tcPr>
                    <a:noFill/>
                  </a:tcPr>
                </a:tc>
                <a:extLst>
                  <a:ext uri="{0D108BD9-81ED-4DB2-BD59-A6C34878D82A}">
                    <a16:rowId xmlns:a16="http://schemas.microsoft.com/office/drawing/2014/main" val="10000"/>
                  </a:ext>
                </a:extLst>
              </a:tr>
              <a:tr h="813661">
                <a:tc>
                  <a:txBody>
                    <a:bodyPr/>
                    <a:lstStyle/>
                    <a:p>
                      <a:r>
                        <a:rPr lang="en-GB" sz="2200"/>
                        <a:t>Mass / kg</a:t>
                      </a:r>
                    </a:p>
                  </a:txBody>
                  <a:tcPr>
                    <a:noFill/>
                  </a:tcPr>
                </a:tc>
                <a:tc>
                  <a:txBody>
                    <a:bodyPr/>
                    <a:lstStyle/>
                    <a:p>
                      <a:r>
                        <a:rPr lang="en-GB" sz="2200"/>
                        <a:t>1.673 x 10</a:t>
                      </a:r>
                      <a:r>
                        <a:rPr lang="en-GB" sz="2200" baseline="30000"/>
                        <a:t>-27</a:t>
                      </a:r>
                    </a:p>
                  </a:txBody>
                  <a:tcPr>
                    <a:noFill/>
                  </a:tcPr>
                </a:tc>
                <a:tc>
                  <a:txBody>
                    <a:bodyPr/>
                    <a:lstStyle/>
                    <a:p>
                      <a:r>
                        <a:rPr lang="en-GB" sz="2200"/>
                        <a:t>1.675 x 10</a:t>
                      </a:r>
                      <a:r>
                        <a:rPr lang="en-GB" sz="2200" baseline="30000"/>
                        <a:t>-27</a:t>
                      </a:r>
                    </a:p>
                  </a:txBody>
                  <a:tcPr>
                    <a:noFill/>
                  </a:tcPr>
                </a:tc>
                <a:tc>
                  <a:txBody>
                    <a:bodyPr/>
                    <a:lstStyle/>
                    <a:p>
                      <a:r>
                        <a:rPr lang="en-GB" sz="2200"/>
                        <a:t>0.911 x 10</a:t>
                      </a:r>
                      <a:r>
                        <a:rPr lang="en-GB" sz="2200" baseline="30000"/>
                        <a:t>-30</a:t>
                      </a:r>
                    </a:p>
                    <a:p>
                      <a:r>
                        <a:rPr lang="en-GB" sz="2200"/>
                        <a:t>(very</a:t>
                      </a:r>
                      <a:r>
                        <a:rPr lang="en-GB" sz="2200" baseline="0"/>
                        <a:t> nearly 0)</a:t>
                      </a:r>
                      <a:endParaRPr lang="en-GB" sz="2200"/>
                    </a:p>
                  </a:txBody>
                  <a:tcPr>
                    <a:noFill/>
                  </a:tcPr>
                </a:tc>
                <a:extLst>
                  <a:ext uri="{0D108BD9-81ED-4DB2-BD59-A6C34878D82A}">
                    <a16:rowId xmlns:a16="http://schemas.microsoft.com/office/drawing/2014/main" val="10001"/>
                  </a:ext>
                </a:extLst>
              </a:tr>
              <a:tr h="754248">
                <a:tc>
                  <a:txBody>
                    <a:bodyPr/>
                    <a:lstStyle/>
                    <a:p>
                      <a:r>
                        <a:rPr lang="en-GB" sz="2200"/>
                        <a:t>Charge / C</a:t>
                      </a:r>
                    </a:p>
                  </a:txBody>
                  <a:tcPr>
                    <a:noFill/>
                  </a:tcPr>
                </a:tc>
                <a:tc>
                  <a:txBody>
                    <a:bodyPr/>
                    <a:lstStyle/>
                    <a:p>
                      <a:r>
                        <a:rPr lang="en-GB" sz="2200"/>
                        <a:t>+1.602 x 10</a:t>
                      </a:r>
                      <a:r>
                        <a:rPr lang="en-GB" sz="2200" baseline="30000"/>
                        <a:t>-19</a:t>
                      </a:r>
                    </a:p>
                  </a:txBody>
                  <a:tcPr>
                    <a:noFill/>
                  </a:tcPr>
                </a:tc>
                <a:tc>
                  <a:txBody>
                    <a:bodyPr/>
                    <a:lstStyle/>
                    <a:p>
                      <a:r>
                        <a:rPr lang="en-GB" sz="2200"/>
                        <a:t>0</a:t>
                      </a:r>
                    </a:p>
                  </a:txBody>
                  <a:tcPr>
                    <a:noFill/>
                  </a:tcPr>
                </a:tc>
                <a:tc>
                  <a:txBody>
                    <a:bodyPr/>
                    <a:lstStyle/>
                    <a:p>
                      <a:r>
                        <a:rPr lang="en-GB" sz="2200"/>
                        <a:t>-1.602 x 10</a:t>
                      </a:r>
                      <a:r>
                        <a:rPr lang="en-GB" sz="2200" baseline="30000"/>
                        <a:t>-19</a:t>
                      </a:r>
                    </a:p>
                  </a:txBody>
                  <a:tcPr>
                    <a:noFill/>
                  </a:tcPr>
                </a:tc>
                <a:extLst>
                  <a:ext uri="{0D108BD9-81ED-4DB2-BD59-A6C34878D82A}">
                    <a16:rowId xmlns:a16="http://schemas.microsoft.com/office/drawing/2014/main" val="10002"/>
                  </a:ext>
                </a:extLst>
              </a:tr>
              <a:tr h="729107">
                <a:tc>
                  <a:txBody>
                    <a:bodyPr/>
                    <a:lstStyle/>
                    <a:p>
                      <a:r>
                        <a:rPr lang="en-GB" sz="2200"/>
                        <a:t>Position</a:t>
                      </a:r>
                    </a:p>
                  </a:txBody>
                  <a:tcPr>
                    <a:noFill/>
                  </a:tcPr>
                </a:tc>
                <a:tc>
                  <a:txBody>
                    <a:bodyPr/>
                    <a:lstStyle/>
                    <a:p>
                      <a:r>
                        <a:rPr lang="en-GB" sz="2200"/>
                        <a:t>In the nucleus</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a:t>In the nucleus</a:t>
                      </a:r>
                    </a:p>
                  </a:txBody>
                  <a:tcPr>
                    <a:noFill/>
                  </a:tcPr>
                </a:tc>
                <a:tc>
                  <a:txBody>
                    <a:bodyPr/>
                    <a:lstStyle/>
                    <a:p>
                      <a:r>
                        <a:rPr lang="en-GB" sz="2200"/>
                        <a:t>Around the nucleus</a:t>
                      </a:r>
                    </a:p>
                  </a:txBody>
                  <a:tcPr>
                    <a:no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03F07840-6746-3A80-49D7-C2C7AFE064F5}"/>
              </a:ext>
            </a:extLst>
          </p:cNvPr>
          <p:cNvSpPr txBox="1"/>
          <p:nvPr/>
        </p:nvSpPr>
        <p:spPr>
          <a:xfrm>
            <a:off x="1562213" y="1127369"/>
            <a:ext cx="9220200" cy="584775"/>
          </a:xfrm>
          <a:prstGeom prst="rect">
            <a:avLst/>
          </a:prstGeom>
          <a:noFill/>
        </p:spPr>
        <p:txBody>
          <a:bodyPr wrap="square" rtlCol="0">
            <a:spAutoFit/>
          </a:bodyPr>
          <a:lstStyle/>
          <a:p>
            <a:r>
              <a:rPr lang="en-US" sz="3200" dirty="0"/>
              <a:t>Actual masses and charges on the sub-atomic particles</a:t>
            </a:r>
          </a:p>
        </p:txBody>
      </p:sp>
      <p:sp>
        <p:nvSpPr>
          <p:cNvPr id="5" name="Title 1">
            <a:extLst>
              <a:ext uri="{FF2B5EF4-FFF2-40B4-BE49-F238E27FC236}">
                <a16:creationId xmlns:a16="http://schemas.microsoft.com/office/drawing/2014/main" id="{51C142AB-AECB-CDD4-2E8E-78863A461AB4}"/>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Components of the atom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4877</Words>
  <Application>Microsoft Office PowerPoint</Application>
  <PresentationFormat>Widescreen</PresentationFormat>
  <Paragraphs>773</Paragraphs>
  <Slides>70</Slides>
  <Notes>27</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Physical Chemistry Year 1 - AS  3.1.1 Atomic structure</vt:lpstr>
      <vt:lpstr>Physical Chemistry Year 1  3.1.1 Atomic structure</vt:lpstr>
      <vt:lpstr>3.1.1.1 Fundamental particles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3.1.1.2 Mass number and isotopes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spectra of elements</vt:lpstr>
      <vt:lpstr>PowerPoint Presentation</vt:lpstr>
      <vt:lpstr>PowerPoint Presentation</vt:lpstr>
      <vt:lpstr>Mass Spectrum for Chlorine</vt:lpstr>
      <vt:lpstr>Overall Mass Spectrum for Chlorine</vt:lpstr>
      <vt:lpstr>PowerPoint Presentation</vt:lpstr>
      <vt:lpstr>What use is mass spectrometry ?</vt:lpstr>
      <vt:lpstr>3.1.1.3 Electron configuration</vt:lpstr>
      <vt:lpstr>The sub-levels</vt:lpstr>
      <vt:lpstr>The Aufbau principle</vt:lpstr>
      <vt:lpstr>Writing electron configuration</vt:lpstr>
      <vt:lpstr>Electron configuration of Cr and Cu</vt:lpstr>
      <vt:lpstr>Electron configuration of transition metals</vt:lpstr>
      <vt:lpstr>Electron configuration of ions</vt:lpstr>
      <vt:lpstr>Electronic configuration of transition metal ions</vt:lpstr>
      <vt:lpstr>Atomic orbitals</vt:lpstr>
      <vt:lpstr>PowerPoint Presentation</vt:lpstr>
      <vt:lpstr>The Pauli exclusion principle and spin</vt:lpstr>
      <vt:lpstr>Rules for filling electrons</vt:lpstr>
      <vt:lpstr>PowerPoint Presentation</vt:lpstr>
      <vt:lpstr>Trends in atomic radius in period 3</vt:lpstr>
      <vt:lpstr>Increasing proton number (nuclear charge)</vt:lpstr>
      <vt:lpstr>Shielding</vt:lpstr>
      <vt:lpstr>Explaining atomic radius in Period 3</vt:lpstr>
      <vt:lpstr>First ionisation energy down a group</vt:lpstr>
      <vt:lpstr>Explanation of the trend in 1st ionisation energy (down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243</cp:revision>
  <dcterms:created xsi:type="dcterms:W3CDTF">2021-10-29T07:59:38Z</dcterms:created>
  <dcterms:modified xsi:type="dcterms:W3CDTF">2024-10-08T14:54:54Z</dcterms:modified>
</cp:coreProperties>
</file>