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77" r:id="rId2"/>
    <p:sldMasterId id="2147483648" r:id="rId3"/>
  </p:sldMasterIdLst>
  <p:notesMasterIdLst>
    <p:notesMasterId r:id="rId70"/>
  </p:notesMasterIdLst>
  <p:sldIdLst>
    <p:sldId id="268" r:id="rId4"/>
    <p:sldId id="260" r:id="rId5"/>
    <p:sldId id="273" r:id="rId6"/>
    <p:sldId id="261" r:id="rId7"/>
    <p:sldId id="366" r:id="rId8"/>
    <p:sldId id="389" r:id="rId9"/>
    <p:sldId id="388" r:id="rId10"/>
    <p:sldId id="438" r:id="rId11"/>
    <p:sldId id="269" r:id="rId12"/>
    <p:sldId id="386" r:id="rId13"/>
    <p:sldId id="401" r:id="rId14"/>
    <p:sldId id="399" r:id="rId15"/>
    <p:sldId id="398" r:id="rId16"/>
    <p:sldId id="397" r:id="rId17"/>
    <p:sldId id="396" r:id="rId18"/>
    <p:sldId id="395" r:id="rId19"/>
    <p:sldId id="394" r:id="rId20"/>
    <p:sldId id="392" r:id="rId21"/>
    <p:sldId id="439" r:id="rId22"/>
    <p:sldId id="440" r:id="rId23"/>
    <p:sldId id="454" r:id="rId24"/>
    <p:sldId id="270" r:id="rId25"/>
    <p:sldId id="384" r:id="rId26"/>
    <p:sldId id="379" r:id="rId27"/>
    <p:sldId id="378" r:id="rId28"/>
    <p:sldId id="377" r:id="rId29"/>
    <p:sldId id="376" r:id="rId30"/>
    <p:sldId id="375" r:id="rId31"/>
    <p:sldId id="374" r:id="rId32"/>
    <p:sldId id="373" r:id="rId33"/>
    <p:sldId id="372" r:id="rId34"/>
    <p:sldId id="437" r:id="rId35"/>
    <p:sldId id="436" r:id="rId36"/>
    <p:sldId id="442" r:id="rId37"/>
    <p:sldId id="428" r:id="rId38"/>
    <p:sldId id="427" r:id="rId39"/>
    <p:sldId id="426" r:id="rId40"/>
    <p:sldId id="441" r:id="rId41"/>
    <p:sldId id="443" r:id="rId42"/>
    <p:sldId id="424" r:id="rId43"/>
    <p:sldId id="444" r:id="rId44"/>
    <p:sldId id="272" r:id="rId45"/>
    <p:sldId id="337" r:id="rId46"/>
    <p:sldId id="447" r:id="rId47"/>
    <p:sldId id="332" r:id="rId48"/>
    <p:sldId id="448" r:id="rId49"/>
    <p:sldId id="327" r:id="rId50"/>
    <p:sldId id="325" r:id="rId51"/>
    <p:sldId id="446" r:id="rId52"/>
    <p:sldId id="318" r:id="rId53"/>
    <p:sldId id="317" r:id="rId54"/>
    <p:sldId id="316" r:id="rId55"/>
    <p:sldId id="315" r:id="rId56"/>
    <p:sldId id="449" r:id="rId57"/>
    <p:sldId id="312" r:id="rId58"/>
    <p:sldId id="313" r:id="rId59"/>
    <p:sldId id="450" r:id="rId60"/>
    <p:sldId id="451" r:id="rId61"/>
    <p:sldId id="452" r:id="rId62"/>
    <p:sldId id="293" r:id="rId63"/>
    <p:sldId id="294" r:id="rId64"/>
    <p:sldId id="290" r:id="rId65"/>
    <p:sldId id="453" r:id="rId66"/>
    <p:sldId id="456" r:id="rId67"/>
    <p:sldId id="455" r:id="rId68"/>
    <p:sldId id="457"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EEC2BC-B3EA-45E2-9D5A-D4CF0D196127}">
          <p14:sldIdLst>
            <p14:sldId id="268"/>
            <p14:sldId id="260"/>
            <p14:sldId id="273"/>
            <p14:sldId id="261"/>
            <p14:sldId id="366"/>
            <p14:sldId id="389"/>
            <p14:sldId id="388"/>
            <p14:sldId id="438"/>
            <p14:sldId id="269"/>
            <p14:sldId id="386"/>
            <p14:sldId id="401"/>
            <p14:sldId id="399"/>
            <p14:sldId id="398"/>
            <p14:sldId id="397"/>
            <p14:sldId id="396"/>
            <p14:sldId id="395"/>
            <p14:sldId id="394"/>
            <p14:sldId id="392"/>
            <p14:sldId id="439"/>
            <p14:sldId id="440"/>
            <p14:sldId id="454"/>
            <p14:sldId id="270"/>
            <p14:sldId id="384"/>
            <p14:sldId id="379"/>
            <p14:sldId id="378"/>
            <p14:sldId id="377"/>
            <p14:sldId id="376"/>
            <p14:sldId id="375"/>
            <p14:sldId id="374"/>
            <p14:sldId id="373"/>
            <p14:sldId id="372"/>
            <p14:sldId id="437"/>
            <p14:sldId id="436"/>
            <p14:sldId id="442"/>
            <p14:sldId id="428"/>
            <p14:sldId id="427"/>
            <p14:sldId id="426"/>
            <p14:sldId id="441"/>
            <p14:sldId id="443"/>
            <p14:sldId id="424"/>
            <p14:sldId id="444"/>
            <p14:sldId id="272"/>
            <p14:sldId id="337"/>
            <p14:sldId id="447"/>
            <p14:sldId id="332"/>
            <p14:sldId id="448"/>
            <p14:sldId id="327"/>
            <p14:sldId id="325"/>
            <p14:sldId id="446"/>
            <p14:sldId id="318"/>
            <p14:sldId id="317"/>
            <p14:sldId id="316"/>
            <p14:sldId id="315"/>
            <p14:sldId id="449"/>
            <p14:sldId id="312"/>
            <p14:sldId id="313"/>
            <p14:sldId id="450"/>
            <p14:sldId id="451"/>
            <p14:sldId id="452"/>
            <p14:sldId id="293"/>
            <p14:sldId id="294"/>
            <p14:sldId id="290"/>
            <p14:sldId id="453"/>
            <p14:sldId id="456"/>
            <p14:sldId id="455"/>
            <p14:sldId id="4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2D050"/>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889C96-0C91-49FB-669C-95BFB0BD6E63}" v="317" dt="2025-11-03T11:58:31.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29"/>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D5889C96-0C91-49FB-669C-95BFB0BD6E63}"/>
    <pc:docChg chg="addSld delSld modSld modSection">
      <pc:chgData name="John Griffiths" userId="55ce029b995a3368" providerId="Windows Live" clId="Web-{D5889C96-0C91-49FB-669C-95BFB0BD6E63}" dt="2025-11-03T11:58:31.990" v="198"/>
      <pc:docMkLst>
        <pc:docMk/>
      </pc:docMkLst>
      <pc:sldChg chg="addSp delSp modSp">
        <pc:chgData name="John Griffiths" userId="55ce029b995a3368" providerId="Windows Live" clId="Web-{D5889C96-0C91-49FB-669C-95BFB0BD6E63}" dt="2025-11-03T11:37:59.678" v="129" actId="1076"/>
        <pc:sldMkLst>
          <pc:docMk/>
          <pc:sldMk cId="3756593702" sldId="261"/>
        </pc:sldMkLst>
        <pc:spChg chg="add mod">
          <ac:chgData name="John Griffiths" userId="55ce029b995a3368" providerId="Windows Live" clId="Web-{D5889C96-0C91-49FB-669C-95BFB0BD6E63}" dt="2025-11-03T11:37:59.678" v="129" actId="1076"/>
          <ac:spMkLst>
            <pc:docMk/>
            <pc:sldMk cId="3756593702" sldId="261"/>
            <ac:spMk id="3" creationId="{FA3788C9-9362-1137-3859-083411130582}"/>
          </ac:spMkLst>
        </pc:spChg>
        <pc:picChg chg="del mod">
          <ac:chgData name="John Griffiths" userId="55ce029b995a3368" providerId="Windows Live" clId="Web-{D5889C96-0C91-49FB-669C-95BFB0BD6E63}" dt="2025-11-03T11:37:57.006" v="128"/>
          <ac:picMkLst>
            <pc:docMk/>
            <pc:sldMk cId="3756593702" sldId="261"/>
            <ac:picMk id="4" creationId="{BDBD436F-E92C-9A36-1698-2EE84574A64B}"/>
          </ac:picMkLst>
        </pc:picChg>
      </pc:sldChg>
      <pc:sldChg chg="modSp">
        <pc:chgData name="John Griffiths" userId="55ce029b995a3368" providerId="Windows Live" clId="Web-{D5889C96-0C91-49FB-669C-95BFB0BD6E63}" dt="2025-11-03T11:55:17.179" v="188" actId="20577"/>
        <pc:sldMkLst>
          <pc:docMk/>
          <pc:sldMk cId="3179434309" sldId="332"/>
        </pc:sldMkLst>
        <pc:spChg chg="mod">
          <ac:chgData name="John Griffiths" userId="55ce029b995a3368" providerId="Windows Live" clId="Web-{D5889C96-0C91-49FB-669C-95BFB0BD6E63}" dt="2025-11-03T11:55:17.179" v="188" actId="20577"/>
          <ac:spMkLst>
            <pc:docMk/>
            <pc:sldMk cId="3179434309" sldId="332"/>
            <ac:spMk id="2" creationId="{00000000-0000-0000-0000-000000000000}"/>
          </ac:spMkLst>
        </pc:spChg>
      </pc:sldChg>
      <pc:sldChg chg="addAnim delAnim">
        <pc:chgData name="John Griffiths" userId="55ce029b995a3368" providerId="Windows Live" clId="Web-{D5889C96-0C91-49FB-669C-95BFB0BD6E63}" dt="2025-11-03T11:52:56.217" v="187"/>
        <pc:sldMkLst>
          <pc:docMk/>
          <pc:sldMk cId="3656630929" sldId="384"/>
        </pc:sldMkLst>
      </pc:sldChg>
      <pc:sldChg chg="modSp">
        <pc:chgData name="John Griffiths" userId="55ce029b995a3368" providerId="Windows Live" clId="Web-{D5889C96-0C91-49FB-669C-95BFB0BD6E63}" dt="2025-11-03T11:40:08.026" v="138" actId="20577"/>
        <pc:sldMkLst>
          <pc:docMk/>
          <pc:sldMk cId="3034790518" sldId="386"/>
        </pc:sldMkLst>
        <pc:spChg chg="mod">
          <ac:chgData name="John Griffiths" userId="55ce029b995a3368" providerId="Windows Live" clId="Web-{D5889C96-0C91-49FB-669C-95BFB0BD6E63}" dt="2025-11-03T11:40:08.026" v="138" actId="20577"/>
          <ac:spMkLst>
            <pc:docMk/>
            <pc:sldMk cId="3034790518" sldId="386"/>
            <ac:spMk id="9" creationId="{3BD34EFD-6A92-D74A-93FF-61408EDA14CC}"/>
          </ac:spMkLst>
        </pc:spChg>
      </pc:sldChg>
      <pc:sldChg chg="modSp">
        <pc:chgData name="John Griffiths" userId="55ce029b995a3368" providerId="Windows Live" clId="Web-{D5889C96-0C91-49FB-669C-95BFB0BD6E63}" dt="2025-11-03T11:42:54.884" v="181" actId="20577"/>
        <pc:sldMkLst>
          <pc:docMk/>
          <pc:sldMk cId="3179664074" sldId="398"/>
        </pc:sldMkLst>
        <pc:spChg chg="mod">
          <ac:chgData name="John Griffiths" userId="55ce029b995a3368" providerId="Windows Live" clId="Web-{D5889C96-0C91-49FB-669C-95BFB0BD6E63}" dt="2025-11-03T11:42:54.884" v="181" actId="20577"/>
          <ac:spMkLst>
            <pc:docMk/>
            <pc:sldMk cId="3179664074" sldId="398"/>
            <ac:spMk id="3" creationId="{00000000-0000-0000-0000-000000000000}"/>
          </ac:spMkLst>
        </pc:spChg>
      </pc:sldChg>
      <pc:sldChg chg="modSp">
        <pc:chgData name="John Griffiths" userId="55ce029b995a3368" providerId="Windows Live" clId="Web-{D5889C96-0C91-49FB-669C-95BFB0BD6E63}" dt="2025-11-03T11:40:45.890" v="145" actId="20577"/>
        <pc:sldMkLst>
          <pc:docMk/>
          <pc:sldMk cId="1976112031" sldId="399"/>
        </pc:sldMkLst>
        <pc:spChg chg="mod">
          <ac:chgData name="John Griffiths" userId="55ce029b995a3368" providerId="Windows Live" clId="Web-{D5889C96-0C91-49FB-669C-95BFB0BD6E63}" dt="2025-11-03T11:40:45.890" v="145" actId="20577"/>
          <ac:spMkLst>
            <pc:docMk/>
            <pc:sldMk cId="1976112031" sldId="399"/>
            <ac:spMk id="3" creationId="{00000000-0000-0000-0000-000000000000}"/>
          </ac:spMkLst>
        </pc:spChg>
      </pc:sldChg>
      <pc:sldChg chg="addSp delSp modSp addAnim delAnim">
        <pc:chgData name="John Griffiths" userId="55ce029b995a3368" providerId="Windows Live" clId="Web-{D5889C96-0C91-49FB-669C-95BFB0BD6E63}" dt="2025-11-03T11:52:09.244" v="186" actId="1076"/>
        <pc:sldMkLst>
          <pc:docMk/>
          <pc:sldMk cId="4100116504" sldId="439"/>
        </pc:sldMkLst>
        <pc:spChg chg="add mod">
          <ac:chgData name="John Griffiths" userId="55ce029b995a3368" providerId="Windows Live" clId="Web-{D5889C96-0C91-49FB-669C-95BFB0BD6E63}" dt="2025-11-03T11:52:09.244" v="186" actId="1076"/>
          <ac:spMkLst>
            <pc:docMk/>
            <pc:sldMk cId="4100116504" sldId="439"/>
            <ac:spMk id="4" creationId="{920F6E5E-329E-8421-C950-2093C733FF72}"/>
          </ac:spMkLst>
        </pc:spChg>
        <pc:spChg chg="del">
          <ac:chgData name="John Griffiths" userId="55ce029b995a3368" providerId="Windows Live" clId="Web-{D5889C96-0C91-49FB-669C-95BFB0BD6E63}" dt="2025-11-03T11:52:05.181" v="185"/>
          <ac:spMkLst>
            <pc:docMk/>
            <pc:sldMk cId="4100116504" sldId="439"/>
            <ac:spMk id="7" creationId="{6EBE78CA-A3C1-3391-92C8-C1BBE339A287}"/>
          </ac:spMkLst>
        </pc:spChg>
      </pc:sldChg>
      <pc:sldChg chg="modSp">
        <pc:chgData name="John Griffiths" userId="55ce029b995a3368" providerId="Windows Live" clId="Web-{D5889C96-0C91-49FB-669C-95BFB0BD6E63}" dt="2025-11-03T11:47:31.412" v="183" actId="1076"/>
        <pc:sldMkLst>
          <pc:docMk/>
          <pc:sldMk cId="1286767429" sldId="451"/>
        </pc:sldMkLst>
        <pc:picChg chg="mod">
          <ac:chgData name="John Griffiths" userId="55ce029b995a3368" providerId="Windows Live" clId="Web-{D5889C96-0C91-49FB-669C-95BFB0BD6E63}" dt="2025-11-03T11:47:31.412" v="183" actId="1076"/>
          <ac:picMkLst>
            <pc:docMk/>
            <pc:sldMk cId="1286767429" sldId="451"/>
            <ac:picMk id="5" creationId="{0A74E7DB-0D1D-D6EF-AC7B-9D80C0E6B672}"/>
          </ac:picMkLst>
        </pc:picChg>
      </pc:sldChg>
      <pc:sldChg chg="addSp delSp modSp addAnim delAnim">
        <pc:chgData name="John Griffiths" userId="55ce029b995a3368" providerId="Windows Live" clId="Web-{D5889C96-0C91-49FB-669C-95BFB0BD6E63}" dt="2025-11-03T11:58:31.990" v="198"/>
        <pc:sldMkLst>
          <pc:docMk/>
          <pc:sldMk cId="2430464811" sldId="455"/>
        </pc:sldMkLst>
        <pc:spChg chg="del">
          <ac:chgData name="John Griffiths" userId="55ce029b995a3368" providerId="Windows Live" clId="Web-{D5889C96-0C91-49FB-669C-95BFB0BD6E63}" dt="2025-11-03T11:56:41.996" v="189"/>
          <ac:spMkLst>
            <pc:docMk/>
            <pc:sldMk cId="2430464811" sldId="455"/>
            <ac:spMk id="4" creationId="{32D28FF6-84B4-F2DA-C4BB-1E17BC4292C3}"/>
          </ac:spMkLst>
        </pc:spChg>
        <pc:spChg chg="add mod">
          <ac:chgData name="John Griffiths" userId="55ce029b995a3368" providerId="Windows Live" clId="Web-{D5889C96-0C91-49FB-669C-95BFB0BD6E63}" dt="2025-11-03T11:56:54.950" v="192" actId="1076"/>
          <ac:spMkLst>
            <pc:docMk/>
            <pc:sldMk cId="2430464811" sldId="455"/>
            <ac:spMk id="6" creationId="{CFEDCCFD-2138-100C-39DD-E00028E8C1BE}"/>
          </ac:spMkLst>
        </pc:spChg>
      </pc:sldChg>
      <pc:sldChg chg="addSp delSp modSp addAnim delAnim">
        <pc:chgData name="John Griffiths" userId="55ce029b995a3368" providerId="Windows Live" clId="Web-{D5889C96-0C91-49FB-669C-95BFB0BD6E63}" dt="2025-11-03T11:57:06.295" v="195" actId="1076"/>
        <pc:sldMkLst>
          <pc:docMk/>
          <pc:sldMk cId="2837853916" sldId="457"/>
        </pc:sldMkLst>
        <pc:spChg chg="add mod">
          <ac:chgData name="John Griffiths" userId="55ce029b995a3368" providerId="Windows Live" clId="Web-{D5889C96-0C91-49FB-669C-95BFB0BD6E63}" dt="2025-11-03T11:57:06.295" v="195" actId="1076"/>
          <ac:spMkLst>
            <pc:docMk/>
            <pc:sldMk cId="2837853916" sldId="457"/>
            <ac:spMk id="5" creationId="{30B846FF-6C68-D557-2B09-103C78957529}"/>
          </ac:spMkLst>
        </pc:spChg>
        <pc:spChg chg="del">
          <ac:chgData name="John Griffiths" userId="55ce029b995a3368" providerId="Windows Live" clId="Web-{D5889C96-0C91-49FB-669C-95BFB0BD6E63}" dt="2025-11-03T11:57:00.263" v="193"/>
          <ac:spMkLst>
            <pc:docMk/>
            <pc:sldMk cId="2837853916" sldId="457"/>
            <ac:spMk id="6" creationId="{FC580C4F-6D72-F4EB-B254-11100ACB18B8}"/>
          </ac:spMkLst>
        </pc:spChg>
      </pc:sldChg>
      <pc:sldChg chg="delSp modSp add del replId">
        <pc:chgData name="John Griffiths" userId="55ce029b995a3368" providerId="Windows Live" clId="Web-{D5889C96-0C91-49FB-669C-95BFB0BD6E63}" dt="2025-11-03T11:45:14.485" v="182"/>
        <pc:sldMkLst>
          <pc:docMk/>
          <pc:sldMk cId="315461052" sldId="458"/>
        </pc:sldMkLst>
        <pc:spChg chg="mod">
          <ac:chgData name="John Griffiths" userId="55ce029b995a3368" providerId="Windows Live" clId="Web-{D5889C96-0C91-49FB-669C-95BFB0BD6E63}" dt="2025-11-03T11:39:35.633" v="133" actId="20577"/>
          <ac:spMkLst>
            <pc:docMk/>
            <pc:sldMk cId="315461052" sldId="458"/>
            <ac:spMk id="2" creationId="{82C0674E-31C2-753C-AD09-714EFD3BF0E7}"/>
          </ac:spMkLst>
        </pc:spChg>
        <pc:spChg chg="del">
          <ac:chgData name="John Griffiths" userId="55ce029b995a3368" providerId="Windows Live" clId="Web-{D5889C96-0C91-49FB-669C-95BFB0BD6E63}" dt="2025-11-03T11:39:41.555" v="136"/>
          <ac:spMkLst>
            <pc:docMk/>
            <pc:sldMk cId="315461052" sldId="458"/>
            <ac:spMk id="8" creationId="{5172B384-9437-7E58-BC27-1CD541C3569C}"/>
          </ac:spMkLst>
        </pc:spChg>
        <pc:picChg chg="del">
          <ac:chgData name="John Griffiths" userId="55ce029b995a3368" providerId="Windows Live" clId="Web-{D5889C96-0C91-49FB-669C-95BFB0BD6E63}" dt="2025-11-03T11:39:39.008" v="135"/>
          <ac:picMkLst>
            <pc:docMk/>
            <pc:sldMk cId="315461052" sldId="458"/>
            <ac:picMk id="5" creationId="{440A2352-F367-30D6-D1EF-D414033629F0}"/>
          </ac:picMkLst>
        </pc:picChg>
        <pc:picChg chg="del">
          <ac:chgData name="John Griffiths" userId="55ce029b995a3368" providerId="Windows Live" clId="Web-{D5889C96-0C91-49FB-669C-95BFB0BD6E63}" dt="2025-11-03T11:39:38.352" v="134"/>
          <ac:picMkLst>
            <pc:docMk/>
            <pc:sldMk cId="315461052" sldId="458"/>
            <ac:picMk id="7" creationId="{30C07D12-28CD-78CE-E0FE-203111DE0224}"/>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3T16:32:11.792"/>
    </inkml:context>
    <inkml:brush xml:id="br0">
      <inkml:brushProperty name="width" value="0.05" units="cm"/>
      <inkml:brushProperty name="height" value="0.05" units="cm"/>
      <inkml:brushProperty name="color" value="#5B2D90"/>
    </inkml:brush>
  </inkml:definitions>
  <inkml:trace contextRef="#ctx0" brushRef="#br0">1 1 2833,'0'0'18900,"16"0"-17740,-13 0-1048,1 0-112,18 0-264,1 8-1040,0 4-3770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3T16:32:12.671"/>
    </inkml:context>
    <inkml:brush xml:id="br0">
      <inkml:brushProperty name="width" value="0.05" units="cm"/>
      <inkml:brushProperty name="height" value="0.05" units="cm"/>
      <inkml:brushProperty name="color" value="#5B2D90"/>
    </inkml:brush>
  </inkml:definitions>
  <inkml:trace contextRef="#ctx0" brushRef="#br0">1 1 6249,'0'0'17220,"0"3"-16892,0 0-176,0 2-104,0 1-40,0 3 104,0 0-112,3 0-624,13 5-1056,-3 1-3089,0-7-5290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3T16:44:55.026"/>
    </inkml:context>
    <inkml:brush xml:id="br0">
      <inkml:brushProperty name="width" value="0.05" units="cm"/>
      <inkml:brushProperty name="height" value="0.05" units="cm"/>
      <inkml:brushProperty name="color" value="#5B2D90"/>
    </inkml:brush>
  </inkml:definitions>
  <inkml:trace contextRef="#ctx0" brushRef="#br0">0 1 3953,'0'0'22669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Pg</a:t>
            </a:r>
            <a:r>
              <a:rPr lang="en-US"/>
              <a:t> 69 </a:t>
            </a:r>
            <a:r>
              <a:rPr lang="en-US" err="1"/>
              <a:t>clark</a:t>
            </a:r>
            <a:r>
              <a:rPr lang="en-US"/>
              <a:t> Q1-3</a:t>
            </a:r>
          </a:p>
        </p:txBody>
      </p:sp>
      <p:sp>
        <p:nvSpPr>
          <p:cNvPr id="4" name="Slide Number Placeholder 3"/>
          <p:cNvSpPr>
            <a:spLocks noGrp="1"/>
          </p:cNvSpPr>
          <p:nvPr>
            <p:ph type="sldNum" sz="quarter" idx="10"/>
          </p:nvPr>
        </p:nvSpPr>
        <p:spPr/>
        <p:txBody>
          <a:bodyPr/>
          <a:lstStyle/>
          <a:p>
            <a:fld id="{2CA14097-9322-47D8-AD2F-84754DB7BFEF}" type="slidenum">
              <a:rPr lang="en-GB" smtClean="0"/>
              <a:pPr/>
              <a:t>45</a:t>
            </a:fld>
            <a:endParaRPr lang="en-GB"/>
          </a:p>
        </p:txBody>
      </p:sp>
    </p:spTree>
    <p:extLst>
      <p:ext uri="{BB962C8B-B14F-4D97-AF65-F5344CB8AC3E}">
        <p14:creationId xmlns:p14="http://schemas.microsoft.com/office/powerpoint/2010/main" val="761598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Pentane </a:t>
            </a:r>
            <a:r>
              <a:rPr lang="en-US" err="1"/>
              <a:t>b.p</a:t>
            </a:r>
            <a:r>
              <a:rPr lang="en-US"/>
              <a:t>=36oc</a:t>
            </a:r>
          </a:p>
        </p:txBody>
      </p:sp>
      <p:sp>
        <p:nvSpPr>
          <p:cNvPr id="4" name="Slide Number Placeholder 3"/>
          <p:cNvSpPr>
            <a:spLocks noGrp="1"/>
          </p:cNvSpPr>
          <p:nvPr>
            <p:ph type="sldNum" sz="quarter" idx="10"/>
          </p:nvPr>
        </p:nvSpPr>
        <p:spPr/>
        <p:txBody>
          <a:bodyPr/>
          <a:lstStyle/>
          <a:p>
            <a:fld id="{2CA14097-9322-47D8-AD2F-84754DB7BFEF}" type="slidenum">
              <a:rPr lang="en-GB" smtClean="0"/>
              <a:pPr/>
              <a:t>46</a:t>
            </a:fld>
            <a:endParaRPr lang="en-GB"/>
          </a:p>
        </p:txBody>
      </p:sp>
    </p:spTree>
    <p:extLst>
      <p:ext uri="{BB962C8B-B14F-4D97-AF65-F5344CB8AC3E}">
        <p14:creationId xmlns:p14="http://schemas.microsoft.com/office/powerpoint/2010/main" val="101413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85B8-C78B-3446-A7CF-8BB016A5FC0B}" type="slidenum">
              <a:rPr lang="en-US" smtClean="0"/>
              <a:t>5</a:t>
            </a:fld>
            <a:endParaRPr lang="en-US"/>
          </a:p>
        </p:txBody>
      </p:sp>
    </p:spTree>
    <p:extLst>
      <p:ext uri="{BB962C8B-B14F-4D97-AF65-F5344CB8AC3E}">
        <p14:creationId xmlns:p14="http://schemas.microsoft.com/office/powerpoint/2010/main" val="62311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3E75206-DAEE-8346-A2BA-3F40C10A9F31}" type="slidenum">
              <a:rPr lang="en-GB"/>
              <a:pPr/>
              <a:t>23</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Moles and Formulae</a:t>
            </a:r>
          </a:p>
        </p:txBody>
      </p:sp>
      <p:sp>
        <p:nvSpPr>
          <p:cNvPr id="98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87139" name="Rectangle 3"/>
          <p:cNvSpPr>
            <a:spLocks noGrp="1" noChangeArrowheads="1"/>
          </p:cNvSpPr>
          <p:nvPr>
            <p:ph type="body" idx="1"/>
          </p:nvPr>
        </p:nvSpPr>
        <p:spPr>
          <a:xfrm>
            <a:off x="914400" y="4343400"/>
            <a:ext cx="5029200" cy="4114800"/>
          </a:xfrm>
        </p:spPr>
        <p:txBody>
          <a:bodyPr/>
          <a:lstStyle/>
          <a:p>
            <a:r>
              <a:rPr lang="en-GB" dirty="0"/>
              <a:t>Pg 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CA163E3-9FDA-1B4E-A81D-DD1FC33BBB07}" type="slidenum">
              <a:rPr lang="en-GB"/>
              <a:pPr/>
              <a:t>25</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Moles and Formulae</a:t>
            </a:r>
          </a:p>
        </p:txBody>
      </p:sp>
      <p:sp>
        <p:nvSpPr>
          <p:cNvPr id="99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93283"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Example on board pg.3 – CH4</a:t>
            </a:r>
          </a:p>
        </p:txBody>
      </p:sp>
      <p:sp>
        <p:nvSpPr>
          <p:cNvPr id="4" name="Slide Number Placeholder 3"/>
          <p:cNvSpPr>
            <a:spLocks noGrp="1"/>
          </p:cNvSpPr>
          <p:nvPr>
            <p:ph type="sldNum" sz="quarter" idx="10"/>
          </p:nvPr>
        </p:nvSpPr>
        <p:spPr/>
        <p:txBody>
          <a:bodyPr/>
          <a:lstStyle/>
          <a:p>
            <a:fld id="{2CA14097-9322-47D8-AD2F-84754DB7BFEF}" type="slidenum">
              <a:rPr lang="en-GB" smtClean="0"/>
              <a:pPr/>
              <a:t>35</a:t>
            </a:fld>
            <a:endParaRPr lang="en-GB"/>
          </a:p>
        </p:txBody>
      </p:sp>
    </p:spTree>
    <p:extLst>
      <p:ext uri="{BB962C8B-B14F-4D97-AF65-F5344CB8AC3E}">
        <p14:creationId xmlns:p14="http://schemas.microsoft.com/office/powerpoint/2010/main" val="35822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Example on board pg.4 CH2</a:t>
            </a:r>
            <a:r>
              <a:rPr lang="en-US" baseline="0" dirty="0"/>
              <a:t> </a:t>
            </a:r>
            <a:r>
              <a:rPr lang="en-US" baseline="0" dirty="0" err="1"/>
              <a:t>Mr</a:t>
            </a:r>
            <a:r>
              <a:rPr lang="en-US" baseline="0" dirty="0"/>
              <a:t>=42, molecular formula = C3H6</a:t>
            </a:r>
            <a:endParaRPr lang="en-US" dirty="0"/>
          </a:p>
        </p:txBody>
      </p:sp>
      <p:sp>
        <p:nvSpPr>
          <p:cNvPr id="4" name="Slide Number Placeholder 3"/>
          <p:cNvSpPr>
            <a:spLocks noGrp="1"/>
          </p:cNvSpPr>
          <p:nvPr>
            <p:ph type="sldNum" sz="quarter" idx="10"/>
          </p:nvPr>
        </p:nvSpPr>
        <p:spPr/>
        <p:txBody>
          <a:bodyPr/>
          <a:lstStyle/>
          <a:p>
            <a:fld id="{2CA14097-9322-47D8-AD2F-84754DB7BFEF}" type="slidenum">
              <a:rPr lang="en-GB" smtClean="0"/>
              <a:pPr/>
              <a:t>37</a:t>
            </a:fld>
            <a:endParaRPr lang="en-GB"/>
          </a:p>
        </p:txBody>
      </p:sp>
    </p:spTree>
    <p:extLst>
      <p:ext uri="{BB962C8B-B14F-4D97-AF65-F5344CB8AC3E}">
        <p14:creationId xmlns:p14="http://schemas.microsoft.com/office/powerpoint/2010/main" val="1828746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Example</a:t>
            </a:r>
            <a:r>
              <a:rPr lang="en-US" baseline="0"/>
              <a:t> on board.</a:t>
            </a:r>
            <a:endParaRPr lang="en-US"/>
          </a:p>
        </p:txBody>
      </p:sp>
      <p:sp>
        <p:nvSpPr>
          <p:cNvPr id="4" name="Slide Number Placeholder 3"/>
          <p:cNvSpPr>
            <a:spLocks noGrp="1"/>
          </p:cNvSpPr>
          <p:nvPr>
            <p:ph type="sldNum" sz="quarter" idx="10"/>
          </p:nvPr>
        </p:nvSpPr>
        <p:spPr/>
        <p:txBody>
          <a:bodyPr/>
          <a:lstStyle/>
          <a:p>
            <a:fld id="{2CA14097-9322-47D8-AD2F-84754DB7BFEF}" type="slidenum">
              <a:rPr lang="en-GB" smtClean="0"/>
              <a:pPr/>
              <a:t>40</a:t>
            </a:fld>
            <a:endParaRPr lang="en-GB"/>
          </a:p>
        </p:txBody>
      </p:sp>
    </p:spTree>
    <p:extLst>
      <p:ext uri="{BB962C8B-B14F-4D97-AF65-F5344CB8AC3E}">
        <p14:creationId xmlns:p14="http://schemas.microsoft.com/office/powerpoint/2010/main" val="151427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Pentane </a:t>
            </a:r>
            <a:r>
              <a:rPr lang="en-US" err="1"/>
              <a:t>b.p</a:t>
            </a:r>
            <a:r>
              <a:rPr lang="en-US"/>
              <a:t>=36oc</a:t>
            </a:r>
          </a:p>
        </p:txBody>
      </p:sp>
      <p:sp>
        <p:nvSpPr>
          <p:cNvPr id="4" name="Slide Number Placeholder 3"/>
          <p:cNvSpPr>
            <a:spLocks noGrp="1"/>
          </p:cNvSpPr>
          <p:nvPr>
            <p:ph type="sldNum" sz="quarter" idx="10"/>
          </p:nvPr>
        </p:nvSpPr>
        <p:spPr/>
        <p:txBody>
          <a:bodyPr/>
          <a:lstStyle/>
          <a:p>
            <a:fld id="{2CA14097-9322-47D8-AD2F-84754DB7BFEF}" type="slidenum">
              <a:rPr lang="en-GB" smtClean="0"/>
              <a:pPr/>
              <a:t>43</a:t>
            </a:fld>
            <a:endParaRPr lang="en-GB"/>
          </a:p>
        </p:txBody>
      </p:sp>
    </p:spTree>
    <p:extLst>
      <p:ext uri="{BB962C8B-B14F-4D97-AF65-F5344CB8AC3E}">
        <p14:creationId xmlns:p14="http://schemas.microsoft.com/office/powerpoint/2010/main" val="418275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Pentane </a:t>
            </a:r>
            <a:r>
              <a:rPr lang="en-US" err="1"/>
              <a:t>b.p</a:t>
            </a:r>
            <a:r>
              <a:rPr lang="en-US"/>
              <a:t>=36oc</a:t>
            </a:r>
          </a:p>
        </p:txBody>
      </p:sp>
      <p:sp>
        <p:nvSpPr>
          <p:cNvPr id="4" name="Slide Number Placeholder 3"/>
          <p:cNvSpPr>
            <a:spLocks noGrp="1"/>
          </p:cNvSpPr>
          <p:nvPr>
            <p:ph type="sldNum" sz="quarter" idx="10"/>
          </p:nvPr>
        </p:nvSpPr>
        <p:spPr/>
        <p:txBody>
          <a:bodyPr/>
          <a:lstStyle/>
          <a:p>
            <a:fld id="{2CA14097-9322-47D8-AD2F-84754DB7BFEF}" type="slidenum">
              <a:rPr lang="en-GB" smtClean="0"/>
              <a:pPr/>
              <a:t>44</a:t>
            </a:fld>
            <a:endParaRPr lang="en-GB"/>
          </a:p>
        </p:txBody>
      </p:sp>
    </p:spTree>
    <p:extLst>
      <p:ext uri="{BB962C8B-B14F-4D97-AF65-F5344CB8AC3E}">
        <p14:creationId xmlns:p14="http://schemas.microsoft.com/office/powerpoint/2010/main" val="271811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7388E0-00B7-4DCD-BC17-78272BA2BEC3}" type="datetime1">
              <a:rPr lang="en-US" smtClean="0"/>
              <a:pPr/>
              <a:t>11/3/2025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91141B-54A7-401A-802F-CC297B75BF21}" type="slidenum">
              <a:rPr lang="en-GB" smtClean="0"/>
              <a:pPr/>
              <a:t>‹#›</a:t>
            </a:fld>
            <a:endParaRPr lang="en-GB"/>
          </a:p>
        </p:txBody>
      </p:sp>
    </p:spTree>
    <p:extLst>
      <p:ext uri="{BB962C8B-B14F-4D97-AF65-F5344CB8AC3E}">
        <p14:creationId xmlns:p14="http://schemas.microsoft.com/office/powerpoint/2010/main" val="335224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6773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99A7183-D736-45BE-88B6-37086167DDFC}" type="datetimeFigureOut">
              <a:rPr lang="en-GB"/>
              <a:pPr>
                <a:defRPr/>
              </a:pPr>
              <a:t>03/11/2025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F52F5BF-D9A2-4B2A-8BFE-8C4717DD9701}"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12C1F9E-1823-48A2-907D-6CED80247229}" type="datetimeFigureOut">
              <a:rPr lang="en-GB"/>
              <a:pPr>
                <a:defRPr/>
              </a:pPr>
              <a:t>03/11/2025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4DBAD00-4263-412C-B7D8-29975627474B}"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E252C65-9B50-4439-949A-35EDEA78EDE3}" type="datetimeFigureOut">
              <a:rPr lang="en-GB"/>
              <a:pPr>
                <a:defRPr/>
              </a:pPr>
              <a:t>03/11/2025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3CBECC9-407C-4AEC-B062-704D611BAF88}"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A1DA895-B240-4044-BCA2-DA0CE70BFFB2}" type="datetimeFigureOut">
              <a:rPr lang="en-GB"/>
              <a:pPr>
                <a:defRPr/>
              </a:pPr>
              <a:t>03/11/2025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86038DC-8228-45ED-9DBE-F3A806E336E6}"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64E261B0-09F8-4C79-A593-825068035B31}" type="datetimeFigureOut">
              <a:rPr lang="en-GB"/>
              <a:pPr>
                <a:defRPr/>
              </a:pPr>
              <a:t>03/11/2025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95D29EE-0B15-4141-840A-525C7ED70C9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37B2DE5-0A9F-48D3-9D3C-EFB1B163C19C}" type="datetimeFigureOut">
              <a:rPr lang="en-GB"/>
              <a:pPr>
                <a:defRPr/>
              </a:pPr>
              <a:t>03/11/2025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3ED375E-9528-4C5D-AB73-22C723A63E16}"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EE53BF-5BAD-4536-B7D7-0E89DD0CA625}" type="datetimeFigureOut">
              <a:rPr lang="en-GB"/>
              <a:pPr>
                <a:defRPr/>
              </a:pPr>
              <a:t>03/11/2025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F2CDA48-58F7-459E-AA3B-FCD3DE85695D}"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28958F-4F90-44A7-AC40-AB79F3C01F89}" type="datetimeFigureOut">
              <a:rPr lang="en-GB"/>
              <a:pPr>
                <a:defRPr/>
              </a:pPr>
              <a:t>03/11/2025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F2AE10E-997E-44E8-BAFB-43BF0D2BBE1B}"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225F51-0F61-4DBD-86A1-A07FBF907079}" type="datetimeFigureOut">
              <a:rPr lang="en-GB"/>
              <a:pPr>
                <a:defRPr/>
              </a:pPr>
              <a:t>03/11/2025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3A4914F-D290-49C5-A7C6-ABB6045DFAD3}"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D50E7EB-D9D0-4C8B-AFB6-61654C8E876A}" type="datetimeFigureOut">
              <a:rPr lang="en-GB"/>
              <a:pPr>
                <a:defRPr/>
              </a:pPr>
              <a:t>03/11/2025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954560-FF9A-40A7-954B-3D7C67930542}"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949A7E4-0A19-4406-AA9A-7BAE85FB5046}" type="datetimeFigureOut">
              <a:rPr lang="en-GB"/>
              <a:pPr>
                <a:defRPr/>
              </a:pPr>
              <a:t>03/11/2025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ACCCC96-0446-421B-8329-9E2D68A21677}"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609600" y="6356351"/>
            <a:ext cx="2844800" cy="365125"/>
          </a:xfrm>
        </p:spPr>
        <p:txBody>
          <a:bodyPr/>
          <a:lstStyle>
            <a:lvl1pPr>
              <a:defRPr/>
            </a:lvl1pPr>
          </a:lstStyle>
          <a:p>
            <a:pPr>
              <a:defRPr/>
            </a:pPr>
            <a:fld id="{C885BE28-61D2-4737-BCF1-9FC16F1BF94E}" type="datetimeFigureOut">
              <a:rPr lang="en-GB"/>
              <a:pPr>
                <a:defRPr/>
              </a:pPr>
              <a:t>03/11/2025</a:t>
            </a:fld>
            <a:endParaRPr lang="en-GB"/>
          </a:p>
        </p:txBody>
      </p:sp>
      <p:sp>
        <p:nvSpPr>
          <p:cNvPr id="4" name="Footer Placeholder 3"/>
          <p:cNvSpPr>
            <a:spLocks noGrp="1"/>
          </p:cNvSpPr>
          <p:nvPr>
            <p:ph type="ftr" sz="quarter" idx="11"/>
          </p:nvPr>
        </p:nvSpPr>
        <p:spPr>
          <a:xfrm>
            <a:off x="4165600" y="6356351"/>
            <a:ext cx="3860800" cy="365125"/>
          </a:xfr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8737600" y="6356351"/>
            <a:ext cx="2844800" cy="365125"/>
          </a:xfrm>
        </p:spPr>
        <p:txBody>
          <a:bodyPr/>
          <a:lstStyle>
            <a:lvl1pPr>
              <a:defRPr/>
            </a:lvl1pPr>
          </a:lstStyle>
          <a:p>
            <a:pPr>
              <a:defRPr/>
            </a:pPr>
            <a:fld id="{0E91C80E-FC51-4773-BC0B-B251BCD96161}" type="slidenum">
              <a:rPr lang="en-GB"/>
              <a:pPr>
                <a:defRPr/>
              </a:pPr>
              <a:t>‹#›</a:t>
            </a:fld>
            <a:endParaRPr lang="en-GB"/>
          </a:p>
        </p:txBody>
      </p:sp>
    </p:spTree>
    <p:extLst>
      <p:ext uri="{BB962C8B-B14F-4D97-AF65-F5344CB8AC3E}">
        <p14:creationId xmlns:p14="http://schemas.microsoft.com/office/powerpoint/2010/main" val="2728350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98EF7BE-5EA7-0545-9751-4C6F8A65E072}"/>
              </a:ext>
            </a:extLst>
          </p:cNvPr>
          <p:cNvSpPr txBox="1"/>
          <p:nvPr userDrawn="1"/>
        </p:nvSpPr>
        <p:spPr>
          <a:xfrm>
            <a:off x="9642765" y="6488668"/>
            <a:ext cx="2549236" cy="369332"/>
          </a:xfrm>
          <a:prstGeom prst="rect">
            <a:avLst/>
          </a:prstGeom>
          <a:noFill/>
        </p:spPr>
        <p:txBody>
          <a:bodyPr wrap="square" rtlCol="0">
            <a:spAutoFit/>
          </a:bodyPr>
          <a:lstStyle/>
          <a:p>
            <a:r>
              <a:rPr lang="en-US"/>
              <a:t>© Sci-Excel Tuition 2021</a:t>
            </a:r>
          </a:p>
        </p:txBody>
      </p:sp>
    </p:spTree>
    <p:extLst>
      <p:ext uri="{BB962C8B-B14F-4D97-AF65-F5344CB8AC3E}">
        <p14:creationId xmlns:p14="http://schemas.microsoft.com/office/powerpoint/2010/main" val="3076504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748749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695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609600" y="6356351"/>
            <a:ext cx="2844800" cy="365125"/>
          </a:xfrm>
        </p:spPr>
        <p:txBody>
          <a:bodyPr/>
          <a:lstStyle>
            <a:lvl1pPr>
              <a:defRPr/>
            </a:lvl1pPr>
          </a:lstStyle>
          <a:p>
            <a:pPr>
              <a:defRPr/>
            </a:pPr>
            <a:fld id="{C885BE28-61D2-4737-BCF1-9FC16F1BF94E}" type="datetimeFigureOut">
              <a:rPr lang="en-GB"/>
              <a:pPr>
                <a:defRPr/>
              </a:pPr>
              <a:t>03/11/2025</a:t>
            </a:fld>
            <a:endParaRPr lang="en-GB"/>
          </a:p>
        </p:txBody>
      </p:sp>
      <p:sp>
        <p:nvSpPr>
          <p:cNvPr id="4" name="Footer Placeholder 3"/>
          <p:cNvSpPr>
            <a:spLocks noGrp="1"/>
          </p:cNvSpPr>
          <p:nvPr>
            <p:ph type="ftr" sz="quarter" idx="11"/>
          </p:nvPr>
        </p:nvSpPr>
        <p:spPr>
          <a:xfrm>
            <a:off x="4165600" y="6356351"/>
            <a:ext cx="3860800" cy="365125"/>
          </a:xfr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8737600" y="6356351"/>
            <a:ext cx="2844800" cy="365125"/>
          </a:xfrm>
        </p:spPr>
        <p:txBody>
          <a:bodyPr/>
          <a:lstStyle>
            <a:lvl1pPr>
              <a:defRPr/>
            </a:lvl1pPr>
          </a:lstStyle>
          <a:p>
            <a:pPr>
              <a:defRPr/>
            </a:pPr>
            <a:fld id="{0E91C80E-FC51-4773-BC0B-B251BCD96161}" type="slidenum">
              <a:rPr lang="en-GB"/>
              <a:pPr>
                <a:defRPr/>
              </a:pPr>
              <a:t>‹#›</a:t>
            </a:fld>
            <a:endParaRPr lang="en-GB"/>
          </a:p>
        </p:txBody>
      </p:sp>
    </p:spTree>
    <p:extLst>
      <p:ext uri="{BB962C8B-B14F-4D97-AF65-F5344CB8AC3E}">
        <p14:creationId xmlns:p14="http://schemas.microsoft.com/office/powerpoint/2010/main" val="176364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11/3/2025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6"/>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Comic Sans MS" pitchFamily="66" charset="0"/>
              </a:defRPr>
            </a:lvl1pPr>
          </a:lstStyle>
          <a:p>
            <a:pPr>
              <a:defRPr/>
            </a:pPr>
            <a:fld id="{4A0B0E7E-8AB0-48DD-9F0D-98DDC4AD71CD}" type="datetimeFigureOut">
              <a:rPr lang="en-GB" smtClean="0"/>
              <a:pPr>
                <a:defRPr/>
              </a:pPr>
              <a:t>03/11/2025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omic Sans MS" pitchFamily="66" charset="0"/>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Comic Sans MS" pitchFamily="66" charset="0"/>
              </a:defRPr>
            </a:lvl1pPr>
          </a:lstStyle>
          <a:p>
            <a:pPr>
              <a:defRPr/>
            </a:pPr>
            <a:fld id="{3795F15E-816C-4DD7-A951-98E371F714EF}" type="slidenum">
              <a:rPr lang="en-GB" smtClean="0"/>
              <a:pPr>
                <a:defRPr/>
              </a:pPr>
              <a:t>‹#›</a:t>
            </a:fld>
            <a:endParaRPr lang="en-GB"/>
          </a:p>
        </p:txBody>
      </p:sp>
      <p:grpSp>
        <p:nvGrpSpPr>
          <p:cNvPr id="2" name="Group 1">
            <a:extLst>
              <a:ext uri="{FF2B5EF4-FFF2-40B4-BE49-F238E27FC236}">
                <a16:creationId xmlns:a16="http://schemas.microsoft.com/office/drawing/2014/main" id="{84D297B4-64A2-EA18-A774-807D7725B1FD}"/>
              </a:ext>
            </a:extLst>
          </p:cNvPr>
          <p:cNvGrpSpPr/>
          <p:nvPr userDrawn="1"/>
        </p:nvGrpSpPr>
        <p:grpSpPr>
          <a:xfrm>
            <a:off x="52428" y="5990641"/>
            <a:ext cx="797647" cy="797647"/>
            <a:chOff x="40553" y="5532437"/>
            <a:chExt cx="1255852" cy="1255852"/>
          </a:xfrm>
        </p:grpSpPr>
        <p:sp>
          <p:nvSpPr>
            <p:cNvPr id="3" name="Oval 2">
              <a:extLst>
                <a:ext uri="{FF2B5EF4-FFF2-40B4-BE49-F238E27FC236}">
                  <a16:creationId xmlns:a16="http://schemas.microsoft.com/office/drawing/2014/main" id="{EE60F905-F77C-B943-13AB-43099813C1CB}"/>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737E7A9-7A28-EB36-C0AF-E75F9A4C0822}"/>
                </a:ext>
              </a:extLst>
            </p:cNvPr>
            <p:cNvGrpSpPr/>
            <p:nvPr userDrawn="1"/>
          </p:nvGrpSpPr>
          <p:grpSpPr>
            <a:xfrm>
              <a:off x="80857" y="5784209"/>
              <a:ext cx="1175893" cy="976209"/>
              <a:chOff x="2538285" y="2210574"/>
              <a:chExt cx="1265984" cy="1051002"/>
            </a:xfrm>
          </p:grpSpPr>
          <p:pic>
            <p:nvPicPr>
              <p:cNvPr id="8" name="Picture 7" descr="Application&#10;&#10;Description automatically generated with low confidence">
                <a:extLst>
                  <a:ext uri="{FF2B5EF4-FFF2-40B4-BE49-F238E27FC236}">
                    <a16:creationId xmlns:a16="http://schemas.microsoft.com/office/drawing/2014/main" id="{915506A6-CF31-1289-7ED1-186DAE928CDE}"/>
                  </a:ext>
                </a:extLst>
              </p:cNvPr>
              <p:cNvPicPr>
                <a:picLocks noChangeAspect="1"/>
              </p:cNvPicPr>
              <p:nvPr/>
            </p:nvPicPr>
            <p:blipFill>
              <a:blip r:embed="rId14"/>
              <a:stretch>
                <a:fillRect/>
              </a:stretch>
            </p:blipFill>
            <p:spPr>
              <a:xfrm>
                <a:off x="2607988" y="2273337"/>
                <a:ext cx="1152343" cy="981818"/>
              </a:xfrm>
              <a:prstGeom prst="rect">
                <a:avLst/>
              </a:prstGeom>
            </p:spPr>
          </p:pic>
          <p:sp>
            <p:nvSpPr>
              <p:cNvPr id="9" name="Rectangle 8">
                <a:extLst>
                  <a:ext uri="{FF2B5EF4-FFF2-40B4-BE49-F238E27FC236}">
                    <a16:creationId xmlns:a16="http://schemas.microsoft.com/office/drawing/2014/main" id="{3773C5E5-F64D-AA3C-138D-4A0654208D0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89" r:id="rId12"/>
  </p:sldLayoutIdLst>
  <p:txStyles>
    <p:titleStyle>
      <a:lvl1pPr algn="ctr" rtl="0" fontAlgn="base">
        <a:spcBef>
          <a:spcPct val="0"/>
        </a:spcBef>
        <a:spcAft>
          <a:spcPct val="0"/>
        </a:spcAft>
        <a:defRPr sz="4400" kern="1200">
          <a:solidFill>
            <a:schemeClr val="tx1"/>
          </a:solidFill>
          <a:latin typeface="Comic Sans MS" pitchFamily="66" charset="0"/>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Comic Sans MS" pitchFamily="66"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omic Sans MS" pitchFamily="66"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omic Sans MS" pitchFamily="66"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omic Sans MS" pitchFamily="66"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4" name="Group 3">
            <a:extLst>
              <a:ext uri="{FF2B5EF4-FFF2-40B4-BE49-F238E27FC236}">
                <a16:creationId xmlns:a16="http://schemas.microsoft.com/office/drawing/2014/main" id="{003B36F6-1B7E-66C4-7A04-272E30ABA268}"/>
              </a:ext>
            </a:extLst>
          </p:cNvPr>
          <p:cNvGrpSpPr/>
          <p:nvPr userDrawn="1"/>
        </p:nvGrpSpPr>
        <p:grpSpPr>
          <a:xfrm>
            <a:off x="52428" y="5990641"/>
            <a:ext cx="797647" cy="797647"/>
            <a:chOff x="40553" y="5532437"/>
            <a:chExt cx="1255852" cy="1255852"/>
          </a:xfrm>
        </p:grpSpPr>
        <p:sp>
          <p:nvSpPr>
            <p:cNvPr id="5" name="Oval 4">
              <a:extLst>
                <a:ext uri="{FF2B5EF4-FFF2-40B4-BE49-F238E27FC236}">
                  <a16:creationId xmlns:a16="http://schemas.microsoft.com/office/drawing/2014/main" id="{49CE40D6-6BB4-C68C-E58A-2BB8744A4CC5}"/>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801103A-234E-849A-198F-4144162DF40C}"/>
                </a:ext>
              </a:extLst>
            </p:cNvPr>
            <p:cNvGrpSpPr/>
            <p:nvPr userDrawn="1"/>
          </p:nvGrpSpPr>
          <p:grpSpPr>
            <a:xfrm>
              <a:off x="80857" y="5784209"/>
              <a:ext cx="1175893" cy="976209"/>
              <a:chOff x="2538285" y="2210574"/>
              <a:chExt cx="1265984" cy="1051002"/>
            </a:xfrm>
          </p:grpSpPr>
          <p:pic>
            <p:nvPicPr>
              <p:cNvPr id="7" name="Picture 6" descr="Application&#10;&#10;Description automatically generated with low confidence">
                <a:extLst>
                  <a:ext uri="{FF2B5EF4-FFF2-40B4-BE49-F238E27FC236}">
                    <a16:creationId xmlns:a16="http://schemas.microsoft.com/office/drawing/2014/main" id="{CA804A3E-7830-FC49-105D-415B3730E726}"/>
                  </a:ext>
                </a:extLst>
              </p:cNvPr>
              <p:cNvPicPr>
                <a:picLocks noChangeAspect="1"/>
              </p:cNvPicPr>
              <p:nvPr/>
            </p:nvPicPr>
            <p:blipFill>
              <a:blip r:embed="rId14"/>
              <a:stretch>
                <a:fillRect/>
              </a:stretch>
            </p:blipFill>
            <p:spPr>
              <a:xfrm>
                <a:off x="2607988" y="2273337"/>
                <a:ext cx="1152343" cy="981818"/>
              </a:xfrm>
              <a:prstGeom prst="rect">
                <a:avLst/>
              </a:prstGeom>
            </p:spPr>
          </p:pic>
          <p:sp>
            <p:nvSpPr>
              <p:cNvPr id="9" name="Rectangle 8">
                <a:extLst>
                  <a:ext uri="{FF2B5EF4-FFF2-40B4-BE49-F238E27FC236}">
                    <a16:creationId xmlns:a16="http://schemas.microsoft.com/office/drawing/2014/main" id="{1F8FEB57-F79A-171C-64CC-8A67B08632F4}"/>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customXml" Target="../ink/ink1.xml"/><Relationship Id="rId1" Type="http://schemas.openxmlformats.org/officeDocument/2006/relationships/slideLayout" Target="../slideLayouts/slideLayout16.xml"/><Relationship Id="rId5" Type="http://schemas.openxmlformats.org/officeDocument/2006/relationships/image" Target="../media/image100.png"/><Relationship Id="rId4" Type="http://schemas.openxmlformats.org/officeDocument/2006/relationships/customXml" Target="../ink/ink2.xml"/></Relationships>
</file>

<file path=ppt/slides/_rels/slide48.xml.rels><?xml version="1.0" encoding="UTF-8" standalone="yes"?>
<Relationships xmlns="http://schemas.openxmlformats.org/package/2006/relationships"><Relationship Id="rId21" Type="http://schemas.openxmlformats.org/officeDocument/2006/relationships/image" Target="../media/image20.png"/><Relationship Id="rId2" Type="http://schemas.openxmlformats.org/officeDocument/2006/relationships/customXml" Target="../ink/ink3.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3" Type="http://schemas.openxmlformats.org/officeDocument/2006/relationships/hyperlink" Target="https://chem.libretexts.org/Demos%2C_Techniques%2C_and_Experiments/Wet_Lab_Experiments/Online_Chemistry_Lab_Manual/Chem_10_Experiments/11:_Titration_of_Vinegar_(Experiment)" TargetMode="External"/><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a:t>Physical Chemistry Year 1 - AS </a:t>
            </a:r>
            <a:br>
              <a:rPr lang="en-US" sz="5400" b="1"/>
            </a:br>
            <a:r>
              <a:rPr lang="en-US" sz="5400" b="1"/>
              <a:t>3.1.2 Amount of substance</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3908" y="-4862"/>
            <a:ext cx="4558146" cy="1339417"/>
          </a:xfrm>
        </p:spPr>
        <p:txBody>
          <a:bodyPr/>
          <a:lstStyle/>
          <a:p>
            <a:r>
              <a:rPr lang="en-US" b="1" dirty="0">
                <a:solidFill>
                  <a:srgbClr val="70AD47"/>
                </a:solidFill>
              </a:rPr>
              <a:t>Avogadro constant</a:t>
            </a:r>
          </a:p>
        </p:txBody>
      </p:sp>
      <p:sp>
        <p:nvSpPr>
          <p:cNvPr id="9" name="TextBox 8">
            <a:extLst>
              <a:ext uri="{FF2B5EF4-FFF2-40B4-BE49-F238E27FC236}">
                <a16:creationId xmlns:a16="http://schemas.microsoft.com/office/drawing/2014/main" id="{3BD34EFD-6A92-D74A-93FF-61408EDA14CC}"/>
              </a:ext>
            </a:extLst>
          </p:cNvPr>
          <p:cNvSpPr txBox="1"/>
          <p:nvPr/>
        </p:nvSpPr>
        <p:spPr>
          <a:xfrm>
            <a:off x="0" y="1374339"/>
            <a:ext cx="12192000" cy="4934684"/>
          </a:xfrm>
          <a:prstGeom prst="rect">
            <a:avLst/>
          </a:prstGeom>
          <a:noFill/>
        </p:spPr>
        <p:txBody>
          <a:bodyPr wrap="square" lIns="91440" tIns="45720" rIns="91440" bIns="45720" anchor="t">
            <a:spAutoFit/>
          </a:bodyPr>
          <a:lstStyle/>
          <a:p>
            <a:r>
              <a:rPr lang="en-GB" sz="2400" dirty="0">
                <a:effectLst/>
                <a:latin typeface="Calibri"/>
                <a:ea typeface="Calibri" panose="020F0502020204030204" pitchFamily="34" charset="0"/>
                <a:cs typeface="Times New Roman"/>
              </a:rPr>
              <a:t>The Avogadro constant </a:t>
            </a:r>
            <a:r>
              <a:rPr lang="en-GB" sz="2400" dirty="0">
                <a:latin typeface="Calibri"/>
                <a:ea typeface="Calibri" panose="020F0502020204030204" pitchFamily="34" charset="0"/>
                <a:cs typeface="Calibri"/>
              </a:rPr>
              <a:t>is;</a:t>
            </a:r>
            <a:endParaRPr lang="en-GB" sz="2400" dirty="0">
              <a:solidFill>
                <a:srgbClr val="333333"/>
              </a:solidFill>
              <a:latin typeface="Calibri"/>
              <a:ea typeface="Calibri" panose="020F0502020204030204" pitchFamily="34" charset="0"/>
              <a:cs typeface="Calibri"/>
            </a:endParaRPr>
          </a:p>
          <a:p>
            <a:endParaRPr lang="en-GB" sz="2400" b="0" i="0" dirty="0">
              <a:solidFill>
                <a:srgbClr val="000000"/>
              </a:solidFill>
              <a:effectLst/>
              <a:latin typeface="Calibri"/>
              <a:cs typeface="Calibri"/>
            </a:endParaRPr>
          </a:p>
          <a:p>
            <a:r>
              <a:rPr lang="en-GB" sz="4000" dirty="0">
                <a:solidFill>
                  <a:srgbClr val="FF0000"/>
                </a:solidFill>
                <a:latin typeface="Calibri"/>
                <a:cs typeface="Calibri"/>
              </a:rPr>
              <a:t>6.022 x 10</a:t>
            </a:r>
            <a:r>
              <a:rPr lang="en-GB" sz="4000" baseline="30000" dirty="0">
                <a:solidFill>
                  <a:srgbClr val="FF0000"/>
                </a:solidFill>
                <a:latin typeface="Calibri"/>
                <a:cs typeface="Calibri"/>
              </a:rPr>
              <a:t>23 </a:t>
            </a:r>
          </a:p>
          <a:p>
            <a:endParaRPr lang="en-GB" sz="4000" baseline="30000" dirty="0">
              <a:solidFill>
                <a:srgbClr val="000000"/>
              </a:solidFill>
              <a:latin typeface="Calibri"/>
              <a:cs typeface="Calibri"/>
            </a:endParaRPr>
          </a:p>
          <a:p>
            <a:r>
              <a:rPr lang="en-GB" sz="4000" dirty="0">
                <a:solidFill>
                  <a:srgbClr val="000000"/>
                </a:solidFill>
                <a:latin typeface="Calibri"/>
                <a:cs typeface="Calibri"/>
              </a:rPr>
              <a:t>A VERY big number</a:t>
            </a:r>
          </a:p>
          <a:p>
            <a:endParaRPr lang="en-GB" sz="4000" dirty="0">
              <a:cs typeface="Calibri"/>
            </a:endParaRPr>
          </a:p>
          <a:p>
            <a:pPr algn="ctr"/>
            <a:r>
              <a:rPr lang="en-GB" sz="4000" dirty="0">
                <a:cs typeface="Calibri"/>
              </a:rPr>
              <a:t>602,214,150,000,000,000,000,000</a:t>
            </a:r>
          </a:p>
          <a:p>
            <a:pPr algn="ctr"/>
            <a:endParaRPr lang="en-GB" sz="4000" dirty="0">
              <a:cs typeface="Calibri"/>
            </a:endParaRPr>
          </a:p>
          <a:p>
            <a:pPr algn="ctr"/>
            <a:r>
              <a:rPr lang="en-GB" sz="4000" dirty="0">
                <a:cs typeface="Calibri"/>
              </a:rPr>
              <a:t>so we call it </a:t>
            </a:r>
            <a:r>
              <a:rPr lang="en-GB" sz="4000" b="1" u="sng" dirty="0">
                <a:cs typeface="Calibri"/>
              </a:rPr>
              <a:t>1 mole</a:t>
            </a:r>
            <a:r>
              <a:rPr lang="en-GB" sz="4000" dirty="0">
                <a:cs typeface="Calibri"/>
              </a:rPr>
              <a:t> for short</a:t>
            </a:r>
            <a:endParaRPr lang="en-GB" sz="4000" dirty="0">
              <a:ea typeface="Calibri"/>
              <a:cs typeface="Calibri"/>
            </a:endParaRPr>
          </a:p>
        </p:txBody>
      </p:sp>
    </p:spTree>
    <p:extLst>
      <p:ext uri="{BB962C8B-B14F-4D97-AF65-F5344CB8AC3E}">
        <p14:creationId xmlns:p14="http://schemas.microsoft.com/office/powerpoint/2010/main" val="303479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 y="0"/>
            <a:ext cx="8229600" cy="1143000"/>
          </a:xfrm>
        </p:spPr>
        <p:txBody>
          <a:bodyPr/>
          <a:lstStyle/>
          <a:p>
            <a:pPr algn="l"/>
            <a:r>
              <a:rPr lang="en-US" b="1" dirty="0">
                <a:solidFill>
                  <a:srgbClr val="70AD47"/>
                </a:solidFill>
                <a:latin typeface="Calibri Light"/>
                <a:ea typeface="Calibri Light"/>
                <a:cs typeface="Calibri Light"/>
              </a:rPr>
              <a:t>Try this</a:t>
            </a:r>
          </a:p>
        </p:txBody>
      </p:sp>
      <p:sp>
        <p:nvSpPr>
          <p:cNvPr id="3" name="Content Placeholder 2"/>
          <p:cNvSpPr>
            <a:spLocks noGrp="1"/>
          </p:cNvSpPr>
          <p:nvPr>
            <p:ph idx="1"/>
          </p:nvPr>
        </p:nvSpPr>
        <p:spPr>
          <a:xfrm>
            <a:off x="1919536" y="980729"/>
            <a:ext cx="8229600" cy="4525963"/>
          </a:xfrm>
        </p:spPr>
        <p:txBody>
          <a:bodyPr/>
          <a:lstStyle/>
          <a:p>
            <a:pPr marL="0" indent="0">
              <a:buNone/>
            </a:pPr>
            <a:r>
              <a:rPr lang="en-US" dirty="0">
                <a:latin typeface="Calibri"/>
                <a:cs typeface="Calibri"/>
              </a:rPr>
              <a:t>What is the</a:t>
            </a:r>
            <a:r>
              <a:rPr lang="en-US" i="1" dirty="0">
                <a:latin typeface="Calibri"/>
                <a:cs typeface="Calibri"/>
              </a:rPr>
              <a:t> </a:t>
            </a:r>
            <a:r>
              <a:rPr lang="en-US" i="1" err="1">
                <a:latin typeface="Calibri"/>
                <a:cs typeface="Calibri"/>
              </a:rPr>
              <a:t>M</a:t>
            </a:r>
            <a:r>
              <a:rPr lang="en-US" baseline="-25000" err="1">
                <a:latin typeface="Calibri"/>
                <a:cs typeface="Calibri"/>
              </a:rPr>
              <a:t>r</a:t>
            </a:r>
            <a:r>
              <a:rPr lang="en-US" baseline="-25000" dirty="0">
                <a:latin typeface="Calibri"/>
                <a:cs typeface="Calibri"/>
              </a:rPr>
              <a:t> </a:t>
            </a:r>
            <a:r>
              <a:rPr lang="en-US" dirty="0">
                <a:latin typeface="Calibri"/>
                <a:cs typeface="Calibri"/>
              </a:rPr>
              <a:t>of........</a:t>
            </a:r>
          </a:p>
          <a:p>
            <a:pPr marL="0" indent="0">
              <a:buNone/>
            </a:pPr>
            <a:endParaRPr lang="en-US">
              <a:latin typeface="Calibri"/>
              <a:cs typeface="Calibri"/>
            </a:endParaRPr>
          </a:p>
          <a:p>
            <a:pPr marL="0" indent="0">
              <a:buNone/>
            </a:pPr>
            <a:endParaRPr lang="en-US">
              <a:latin typeface="Calibri"/>
              <a:cs typeface="Calibri"/>
            </a:endParaRPr>
          </a:p>
        </p:txBody>
      </p:sp>
      <p:sp>
        <p:nvSpPr>
          <p:cNvPr id="12" name="TextBox 11"/>
          <p:cNvSpPr txBox="1"/>
          <p:nvPr/>
        </p:nvSpPr>
        <p:spPr>
          <a:xfrm>
            <a:off x="1287876" y="2136901"/>
            <a:ext cx="6120680" cy="923330"/>
          </a:xfrm>
          <a:prstGeom prst="rect">
            <a:avLst/>
          </a:prstGeom>
          <a:noFill/>
        </p:spPr>
        <p:txBody>
          <a:bodyPr wrap="square" rtlCol="0">
            <a:spAutoFit/>
          </a:bodyPr>
          <a:lstStyle/>
          <a:p>
            <a:r>
              <a:rPr lang="en-GB" sz="5400"/>
              <a:t>Cu(NH</a:t>
            </a:r>
            <a:r>
              <a:rPr lang="en-GB" sz="5400" baseline="-25000"/>
              <a:t>3</a:t>
            </a:r>
            <a:r>
              <a:rPr lang="en-GB" sz="5400"/>
              <a:t>)</a:t>
            </a:r>
            <a:r>
              <a:rPr lang="en-GB" sz="5400" baseline="-25000"/>
              <a:t>4</a:t>
            </a:r>
            <a:r>
              <a:rPr lang="en-GB" sz="5400"/>
              <a:t>SO</a:t>
            </a:r>
            <a:r>
              <a:rPr lang="en-GB" sz="5400" baseline="-25000"/>
              <a:t>4</a:t>
            </a:r>
            <a:r>
              <a:rPr lang="en-GB" sz="5400"/>
              <a:t>.2H</a:t>
            </a:r>
            <a:r>
              <a:rPr lang="en-GB" sz="5400" baseline="-25000"/>
              <a:t>2</a:t>
            </a:r>
            <a:r>
              <a:rPr lang="en-GB" sz="5400"/>
              <a:t>O </a:t>
            </a:r>
            <a:endParaRPr lang="en-US" sz="5400"/>
          </a:p>
        </p:txBody>
      </p:sp>
      <p:sp>
        <p:nvSpPr>
          <p:cNvPr id="13" name="TextBox 12"/>
          <p:cNvSpPr txBox="1"/>
          <p:nvPr/>
        </p:nvSpPr>
        <p:spPr>
          <a:xfrm>
            <a:off x="7912612" y="2064893"/>
            <a:ext cx="2160240" cy="923330"/>
          </a:xfrm>
          <a:prstGeom prst="rect">
            <a:avLst/>
          </a:prstGeom>
          <a:noFill/>
        </p:spPr>
        <p:txBody>
          <a:bodyPr wrap="square" rtlCol="0">
            <a:spAutoFit/>
          </a:bodyPr>
          <a:lstStyle/>
          <a:p>
            <a:r>
              <a:rPr lang="en-US" sz="5400"/>
              <a:t>263.6</a:t>
            </a:r>
          </a:p>
        </p:txBody>
      </p:sp>
      <p:sp>
        <p:nvSpPr>
          <p:cNvPr id="14" name="TextBox 13">
            <a:extLst>
              <a:ext uri="{FF2B5EF4-FFF2-40B4-BE49-F238E27FC236}">
                <a16:creationId xmlns:a16="http://schemas.microsoft.com/office/drawing/2014/main" id="{A58C476F-439F-D7AC-F831-9626A095E2FF}"/>
              </a:ext>
            </a:extLst>
          </p:cNvPr>
          <p:cNvSpPr txBox="1"/>
          <p:nvPr/>
        </p:nvSpPr>
        <p:spPr>
          <a:xfrm>
            <a:off x="1427018" y="4391891"/>
            <a:ext cx="100999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0000"/>
                </a:solidFill>
                <a:cs typeface="Calibri"/>
              </a:rPr>
              <a:t>NB!! </a:t>
            </a:r>
            <a:r>
              <a:rPr lang="en-GB" sz="3200" dirty="0">
                <a:cs typeface="Calibri"/>
              </a:rPr>
              <a:t>– At A-level we use </a:t>
            </a:r>
            <a:r>
              <a:rPr lang="en-GB" sz="3200" i="1" dirty="0" err="1">
                <a:cs typeface="Calibri"/>
              </a:rPr>
              <a:t>A</a:t>
            </a:r>
            <a:r>
              <a:rPr lang="en-GB" sz="3200" i="1" baseline="-25000" dirty="0" err="1">
                <a:cs typeface="Calibri"/>
              </a:rPr>
              <a:t>r</a:t>
            </a:r>
            <a:r>
              <a:rPr lang="en-GB" sz="3200" dirty="0">
                <a:cs typeface="Calibri"/>
              </a:rPr>
              <a:t> and </a:t>
            </a:r>
            <a:r>
              <a:rPr lang="en-GB" sz="3200" i="1" dirty="0">
                <a:cs typeface="Calibri"/>
              </a:rPr>
              <a:t>M</a:t>
            </a:r>
            <a:r>
              <a:rPr lang="en-GB" sz="3200" i="1" baseline="-25000" dirty="0">
                <a:cs typeface="Calibri"/>
              </a:rPr>
              <a:t>r</a:t>
            </a:r>
            <a:r>
              <a:rPr lang="en-GB" sz="3200" dirty="0">
                <a:cs typeface="Calibri"/>
              </a:rPr>
              <a:t> values to 1 </a:t>
            </a:r>
            <a:r>
              <a:rPr lang="en-GB" sz="3200" dirty="0" err="1">
                <a:cs typeface="Calibri"/>
              </a:rPr>
              <a:t>d.p.</a:t>
            </a:r>
            <a:endParaRPr lang="en-GB" sz="3200" dirty="0"/>
          </a:p>
        </p:txBody>
      </p:sp>
    </p:spTree>
    <p:extLst>
      <p:ext uri="{BB962C8B-B14F-4D97-AF65-F5344CB8AC3E}">
        <p14:creationId xmlns:p14="http://schemas.microsoft.com/office/powerpoint/2010/main" val="80724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 y="1100"/>
            <a:ext cx="10972800" cy="1143000"/>
          </a:xfrm>
        </p:spPr>
        <p:txBody>
          <a:bodyPr/>
          <a:lstStyle/>
          <a:p>
            <a:pPr algn="l"/>
            <a:r>
              <a:rPr lang="en-GB" b="1" dirty="0">
                <a:solidFill>
                  <a:srgbClr val="70AD47"/>
                </a:solidFill>
                <a:latin typeface="Calibri Light"/>
                <a:ea typeface="Calibri Light"/>
                <a:cs typeface="Calibri Light"/>
              </a:rPr>
              <a:t>The Mole</a:t>
            </a:r>
          </a:p>
        </p:txBody>
      </p:sp>
      <p:sp>
        <p:nvSpPr>
          <p:cNvPr id="3" name="Content Placeholder 2"/>
          <p:cNvSpPr>
            <a:spLocks noGrp="1"/>
          </p:cNvSpPr>
          <p:nvPr>
            <p:ph idx="1"/>
          </p:nvPr>
        </p:nvSpPr>
        <p:spPr>
          <a:xfrm>
            <a:off x="41564" y="1406237"/>
            <a:ext cx="12150436" cy="4525963"/>
          </a:xfrm>
        </p:spPr>
        <p:txBody>
          <a:bodyPr/>
          <a:lstStyle/>
          <a:p>
            <a:pPr>
              <a:buNone/>
            </a:pPr>
            <a:r>
              <a:rPr lang="en-GB" dirty="0">
                <a:latin typeface="+mj-lt"/>
              </a:rPr>
              <a:t>The mole is simply a quantity </a:t>
            </a:r>
          </a:p>
          <a:p>
            <a:pPr>
              <a:buNone/>
            </a:pPr>
            <a:endParaRPr lang="en-GB" dirty="0">
              <a:latin typeface="+mj-lt"/>
            </a:endParaRPr>
          </a:p>
          <a:p>
            <a:pPr>
              <a:buNone/>
            </a:pPr>
            <a:r>
              <a:rPr lang="en-GB" dirty="0">
                <a:latin typeface="+mj-lt"/>
              </a:rPr>
              <a:t>Just like £1 means there are 100 pence of them.........</a:t>
            </a:r>
            <a:endParaRPr lang="en-GB" dirty="0">
              <a:latin typeface="+mj-lt"/>
              <a:ea typeface="Calibri"/>
              <a:cs typeface="Calibri"/>
            </a:endParaRPr>
          </a:p>
          <a:p>
            <a:pPr>
              <a:buNone/>
            </a:pPr>
            <a:endParaRPr lang="en-GB" dirty="0">
              <a:latin typeface="+mj-lt"/>
            </a:endParaRPr>
          </a:p>
          <a:p>
            <a:pPr>
              <a:buNone/>
            </a:pPr>
            <a:r>
              <a:rPr lang="en-GB" dirty="0">
                <a:latin typeface="+mj-lt"/>
              </a:rPr>
              <a:t>A mole of something means there are a fixed number (6.022 x 10</a:t>
            </a:r>
            <a:r>
              <a:rPr lang="en-GB" baseline="30000" dirty="0">
                <a:latin typeface="+mj-lt"/>
              </a:rPr>
              <a:t>23</a:t>
            </a:r>
            <a:r>
              <a:rPr lang="en-GB" dirty="0">
                <a:latin typeface="+mj-lt"/>
              </a:rPr>
              <a:t>) of particles (atoms, ions, molecules etc).</a:t>
            </a:r>
            <a:endParaRPr lang="en-GB" dirty="0">
              <a:latin typeface="+mj-lt"/>
              <a:ea typeface="Calibri"/>
              <a:cs typeface="Calibri"/>
            </a:endParaRPr>
          </a:p>
          <a:p>
            <a:pPr>
              <a:buNone/>
            </a:pPr>
            <a:r>
              <a:rPr lang="en-GB" dirty="0">
                <a:latin typeface="+mj-lt"/>
              </a:rPr>
              <a:t>			</a:t>
            </a:r>
            <a:endParaRPr lang="en-GB" dirty="0"/>
          </a:p>
        </p:txBody>
      </p:sp>
    </p:spTree>
    <p:extLst>
      <p:ext uri="{BB962C8B-B14F-4D97-AF65-F5344CB8AC3E}">
        <p14:creationId xmlns:p14="http://schemas.microsoft.com/office/powerpoint/2010/main" val="197611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571528"/>
            <a:ext cx="9950245" cy="5804156"/>
          </a:xfrm>
        </p:spPr>
        <p:txBody>
          <a:bodyPr/>
          <a:lstStyle/>
          <a:p>
            <a:pPr>
              <a:buNone/>
            </a:pPr>
            <a:endParaRPr lang="en-GB" dirty="0"/>
          </a:p>
          <a:p>
            <a:pPr>
              <a:buNone/>
            </a:pPr>
            <a:r>
              <a:rPr lang="en-GB" dirty="0">
                <a:latin typeface="+mj-lt"/>
              </a:rPr>
              <a:t>The </a:t>
            </a:r>
            <a:r>
              <a:rPr lang="en-GB" b="1" dirty="0">
                <a:latin typeface="+mj-lt"/>
              </a:rPr>
              <a:t>mole</a:t>
            </a:r>
            <a:r>
              <a:rPr lang="en-GB" dirty="0">
                <a:latin typeface="+mj-lt"/>
              </a:rPr>
              <a:t> is the amount of a substance that has a mass of its relative atomic mass or relative molecular mass, in grams</a:t>
            </a:r>
            <a:endParaRPr lang="en-GB" dirty="0">
              <a:latin typeface="+mj-lt"/>
              <a:ea typeface="Calibri"/>
              <a:cs typeface="Calibri"/>
            </a:endParaRPr>
          </a:p>
          <a:p>
            <a:pPr>
              <a:buNone/>
            </a:pPr>
            <a:endParaRPr lang="en-GB" dirty="0">
              <a:latin typeface="+mj-lt"/>
            </a:endParaRPr>
          </a:p>
          <a:p>
            <a:pPr>
              <a:buNone/>
            </a:pPr>
            <a:r>
              <a:rPr lang="en-GB" dirty="0">
                <a:latin typeface="+mj-lt"/>
              </a:rPr>
              <a:t>So one mole of carbon (C) has a mass of 12.0 g</a:t>
            </a:r>
            <a:endParaRPr lang="en-GB" dirty="0">
              <a:latin typeface="+mj-lt"/>
              <a:ea typeface="Calibri"/>
              <a:cs typeface="Calibri"/>
            </a:endParaRPr>
          </a:p>
          <a:p>
            <a:pPr>
              <a:buNone/>
            </a:pPr>
            <a:endParaRPr lang="en-GB" dirty="0">
              <a:latin typeface="+mj-lt"/>
            </a:endParaRPr>
          </a:p>
          <a:p>
            <a:pPr>
              <a:buNone/>
            </a:pPr>
            <a:r>
              <a:rPr lang="en-GB" dirty="0">
                <a:latin typeface="+mj-lt"/>
              </a:rPr>
              <a:t>One mole of calcium (Ca) has a mass of 40.1 g</a:t>
            </a:r>
            <a:endParaRPr lang="en-GB" dirty="0">
              <a:latin typeface="+mj-lt"/>
              <a:ea typeface="Calibri"/>
              <a:cs typeface="Calibri"/>
            </a:endParaRPr>
          </a:p>
          <a:p>
            <a:pPr>
              <a:buNone/>
            </a:pPr>
            <a:r>
              <a:rPr lang="en-GB" dirty="0">
                <a:latin typeface="+mj-lt"/>
              </a:rPr>
              <a:t>One mole of copper (Cu) has a mass of 63.5 g</a:t>
            </a:r>
            <a:endParaRPr lang="en-GB" dirty="0">
              <a:latin typeface="+mj-lt"/>
              <a:ea typeface="Calibri"/>
              <a:cs typeface="Calibri"/>
            </a:endParaRPr>
          </a:p>
          <a:p>
            <a:pPr>
              <a:buNone/>
            </a:pPr>
            <a:r>
              <a:rPr lang="en-GB" dirty="0">
                <a:latin typeface="+mj-lt"/>
              </a:rPr>
              <a:t>One mole of hydrogen (H</a:t>
            </a:r>
            <a:r>
              <a:rPr lang="en-GB" baseline="-25000" dirty="0">
                <a:latin typeface="+mj-lt"/>
              </a:rPr>
              <a:t>2</a:t>
            </a:r>
            <a:r>
              <a:rPr lang="en-GB" dirty="0">
                <a:latin typeface="+mj-lt"/>
              </a:rPr>
              <a:t>) has a mass of 2.0 g</a:t>
            </a:r>
            <a:endParaRPr lang="en-GB" dirty="0">
              <a:latin typeface="+mj-lt"/>
              <a:ea typeface="Calibri"/>
              <a:cs typeface="Calibri"/>
            </a:endParaRPr>
          </a:p>
          <a:p>
            <a:pPr>
              <a:buNone/>
            </a:pPr>
            <a:endParaRPr lang="en-GB" dirty="0"/>
          </a:p>
          <a:p>
            <a:endParaRPr lang="en-US" dirty="0"/>
          </a:p>
        </p:txBody>
      </p:sp>
      <p:sp>
        <p:nvSpPr>
          <p:cNvPr id="4" name="Title 1">
            <a:extLst>
              <a:ext uri="{FF2B5EF4-FFF2-40B4-BE49-F238E27FC236}">
                <a16:creationId xmlns:a16="http://schemas.microsoft.com/office/drawing/2014/main" id="{E7E87136-5652-796E-0D45-1A2A9276CEF9}"/>
              </a:ext>
            </a:extLst>
          </p:cNvPr>
          <p:cNvSpPr>
            <a:spLocks noGrp="1"/>
          </p:cNvSpPr>
          <p:nvPr>
            <p:ph type="title"/>
          </p:nvPr>
        </p:nvSpPr>
        <p:spPr>
          <a:xfrm>
            <a:off x="3908" y="1100"/>
            <a:ext cx="10972800" cy="1143000"/>
          </a:xfrm>
        </p:spPr>
        <p:txBody>
          <a:bodyPr/>
          <a:lstStyle/>
          <a:p>
            <a:pPr algn="l"/>
            <a:r>
              <a:rPr lang="en-GB" b="1" dirty="0">
                <a:solidFill>
                  <a:srgbClr val="70AD47"/>
                </a:solidFill>
                <a:latin typeface="Calibri Light"/>
                <a:ea typeface="Calibri Light"/>
                <a:cs typeface="Calibri Light"/>
              </a:rPr>
              <a:t>The Mole</a:t>
            </a:r>
          </a:p>
        </p:txBody>
      </p:sp>
    </p:spTree>
    <p:extLst>
      <p:ext uri="{BB962C8B-B14F-4D97-AF65-F5344CB8AC3E}">
        <p14:creationId xmlns:p14="http://schemas.microsoft.com/office/powerpoint/2010/main" val="317966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 y="1100"/>
            <a:ext cx="10972800" cy="1143000"/>
          </a:xfrm>
        </p:spPr>
        <p:txBody>
          <a:bodyPr/>
          <a:lstStyle/>
          <a:p>
            <a:pPr algn="l"/>
            <a:r>
              <a:rPr lang="en-GB" b="1" dirty="0" err="1">
                <a:solidFill>
                  <a:srgbClr val="70AD47"/>
                </a:solidFill>
                <a:latin typeface="Calibri Light"/>
                <a:ea typeface="Calibri Light"/>
                <a:cs typeface="Calibri Light"/>
              </a:rPr>
              <a:t>So.</a:t>
            </a:r>
            <a:r>
              <a:rPr lang="en-GB" b="1" dirty="0">
                <a:solidFill>
                  <a:srgbClr val="70AD47"/>
                </a:solidFill>
                <a:latin typeface="Calibri Light"/>
                <a:ea typeface="Calibri Light"/>
                <a:cs typeface="Calibri Light"/>
              </a:rPr>
              <a:t>....</a:t>
            </a:r>
          </a:p>
        </p:txBody>
      </p:sp>
      <p:sp>
        <p:nvSpPr>
          <p:cNvPr id="3" name="Content Placeholder 2"/>
          <p:cNvSpPr>
            <a:spLocks noGrp="1"/>
          </p:cNvSpPr>
          <p:nvPr>
            <p:ph idx="1"/>
          </p:nvPr>
        </p:nvSpPr>
        <p:spPr/>
        <p:txBody>
          <a:bodyPr/>
          <a:lstStyle/>
          <a:p>
            <a:pPr>
              <a:buNone/>
            </a:pPr>
            <a:r>
              <a:rPr lang="en-GB" dirty="0">
                <a:latin typeface="+mj-lt"/>
              </a:rPr>
              <a:t>One mole of any substance has the same number of particles but a different mass....</a:t>
            </a:r>
          </a:p>
          <a:p>
            <a:pPr>
              <a:buNone/>
            </a:pPr>
            <a:endParaRPr lang="en-GB">
              <a:latin typeface="+mj-lt"/>
            </a:endParaRPr>
          </a:p>
          <a:p>
            <a:pPr>
              <a:buNone/>
            </a:pPr>
            <a:r>
              <a:rPr lang="en-GB" dirty="0">
                <a:latin typeface="+mj-lt"/>
              </a:rPr>
              <a:t>Just like one dozen feathers and one dozen bricks</a:t>
            </a:r>
            <a:endParaRPr lang="en-GB" dirty="0">
              <a:latin typeface="+mj-lt"/>
              <a:ea typeface="Calibri"/>
              <a:cs typeface="Calibri"/>
            </a:endParaRPr>
          </a:p>
          <a:p>
            <a:pPr>
              <a:buNone/>
            </a:pPr>
            <a:endParaRPr lang="en-GB">
              <a:latin typeface="+mj-lt"/>
            </a:endParaRPr>
          </a:p>
          <a:p>
            <a:pPr>
              <a:buNone/>
            </a:pPr>
            <a:r>
              <a:rPr lang="en-GB" dirty="0">
                <a:latin typeface="+mj-lt"/>
              </a:rPr>
              <a:t>There are the same number of each but they have a different mass </a:t>
            </a:r>
            <a:endParaRPr lang="en-GB" dirty="0">
              <a:latin typeface="+mj-lt"/>
              <a:ea typeface="Calibri"/>
              <a:cs typeface="Calibri"/>
            </a:endParaRPr>
          </a:p>
        </p:txBody>
      </p:sp>
    </p:spTree>
    <p:extLst>
      <p:ext uri="{BB962C8B-B14F-4D97-AF65-F5344CB8AC3E}">
        <p14:creationId xmlns:p14="http://schemas.microsoft.com/office/powerpoint/2010/main" val="3075222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 y="1100"/>
            <a:ext cx="10972800" cy="1143000"/>
          </a:xfrm>
        </p:spPr>
        <p:txBody>
          <a:bodyPr/>
          <a:lstStyle/>
          <a:p>
            <a:pPr algn="l"/>
            <a:r>
              <a:rPr lang="en-US" b="1" dirty="0">
                <a:solidFill>
                  <a:srgbClr val="70AD47"/>
                </a:solidFill>
                <a:latin typeface="Calibri Light"/>
                <a:ea typeface="Calibri Light"/>
                <a:cs typeface="Calibri Light"/>
              </a:rPr>
              <a:t>What do the numbers here mean?</a:t>
            </a:r>
          </a:p>
        </p:txBody>
      </p:sp>
      <p:sp>
        <p:nvSpPr>
          <p:cNvPr id="3" name="Content Placeholder 2"/>
          <p:cNvSpPr>
            <a:spLocks noGrp="1"/>
          </p:cNvSpPr>
          <p:nvPr>
            <p:ph idx="1"/>
          </p:nvPr>
        </p:nvSpPr>
        <p:spPr/>
        <p:txBody>
          <a:bodyPr/>
          <a:lstStyle/>
          <a:p>
            <a:pPr algn="ctr">
              <a:buNone/>
            </a:pPr>
            <a:r>
              <a:rPr lang="en-GB" dirty="0">
                <a:latin typeface="+mj-lt"/>
              </a:rPr>
              <a:t>N</a:t>
            </a:r>
            <a:r>
              <a:rPr lang="en-GB" baseline="-25000" dirty="0">
                <a:latin typeface="+mj-lt"/>
              </a:rPr>
              <a:t>2</a:t>
            </a:r>
            <a:r>
              <a:rPr lang="en-GB" dirty="0">
                <a:latin typeface="+mj-lt"/>
              </a:rPr>
              <a:t> + </a:t>
            </a:r>
            <a:r>
              <a:rPr lang="en-GB" sz="4800" dirty="0">
                <a:solidFill>
                  <a:srgbClr val="FF0000"/>
                </a:solidFill>
                <a:latin typeface="+mj-lt"/>
              </a:rPr>
              <a:t>3</a:t>
            </a:r>
            <a:r>
              <a:rPr lang="en-GB" dirty="0">
                <a:latin typeface="+mj-lt"/>
              </a:rPr>
              <a:t>H</a:t>
            </a:r>
            <a:r>
              <a:rPr lang="en-GB" baseline="-25000" dirty="0">
                <a:latin typeface="+mj-lt"/>
              </a:rPr>
              <a:t>2</a:t>
            </a:r>
            <a:r>
              <a:rPr lang="en-GB" dirty="0">
                <a:latin typeface="+mj-lt"/>
              </a:rPr>
              <a:t> </a:t>
            </a:r>
            <a:r>
              <a:rPr lang="en-GB" dirty="0">
                <a:latin typeface="+mj-lt"/>
                <a:sym typeface="Wingdings"/>
              </a:rPr>
              <a:t> </a:t>
            </a:r>
            <a:r>
              <a:rPr lang="en-GB" sz="4800" dirty="0">
                <a:solidFill>
                  <a:srgbClr val="FF0000"/>
                </a:solidFill>
                <a:latin typeface="+mj-lt"/>
                <a:sym typeface="Wingdings"/>
              </a:rPr>
              <a:t>2</a:t>
            </a:r>
            <a:r>
              <a:rPr lang="en-GB" dirty="0">
                <a:latin typeface="+mj-lt"/>
                <a:sym typeface="Wingdings"/>
              </a:rPr>
              <a:t>NH</a:t>
            </a:r>
            <a:r>
              <a:rPr lang="en-GB" baseline="-25000" dirty="0">
                <a:latin typeface="+mj-lt"/>
                <a:sym typeface="Wingdings"/>
              </a:rPr>
              <a:t>3</a:t>
            </a:r>
            <a:endParaRPr lang="en-GB" dirty="0">
              <a:latin typeface="+mj-lt"/>
            </a:endParaRPr>
          </a:p>
          <a:p>
            <a:pPr>
              <a:buNone/>
            </a:pPr>
            <a:endParaRPr lang="en-GB">
              <a:latin typeface="+mj-lt"/>
            </a:endParaRPr>
          </a:p>
          <a:p>
            <a:pPr>
              <a:buNone/>
            </a:pPr>
            <a:endParaRPr lang="en-GB"/>
          </a:p>
          <a:p>
            <a:endParaRPr lang="en-US"/>
          </a:p>
        </p:txBody>
      </p:sp>
      <p:sp>
        <p:nvSpPr>
          <p:cNvPr id="4" name="Rectangle 3"/>
          <p:cNvSpPr/>
          <p:nvPr/>
        </p:nvSpPr>
        <p:spPr>
          <a:xfrm>
            <a:off x="4696" y="3356993"/>
            <a:ext cx="11819655" cy="1200329"/>
          </a:xfrm>
          <a:prstGeom prst="rect">
            <a:avLst/>
          </a:prstGeom>
        </p:spPr>
        <p:txBody>
          <a:bodyPr wrap="square" lIns="91440" tIns="45720" rIns="91440" bIns="45720" anchor="t">
            <a:spAutoFit/>
          </a:bodyPr>
          <a:lstStyle/>
          <a:p>
            <a:r>
              <a:rPr lang="en-GB" sz="3600" dirty="0">
                <a:solidFill>
                  <a:srgbClr val="FF0000"/>
                </a:solidFill>
              </a:rPr>
              <a:t>1</a:t>
            </a:r>
            <a:r>
              <a:rPr lang="en-GB" sz="3600" dirty="0"/>
              <a:t> MOLE of nitrogen (we don’t put in the number 1) reacts with </a:t>
            </a:r>
            <a:r>
              <a:rPr lang="en-GB" sz="3600" dirty="0">
                <a:solidFill>
                  <a:srgbClr val="FF0000"/>
                </a:solidFill>
              </a:rPr>
              <a:t>3</a:t>
            </a:r>
            <a:r>
              <a:rPr lang="en-GB" sz="3600" dirty="0"/>
              <a:t> MOLES of hydrogen to make </a:t>
            </a:r>
            <a:r>
              <a:rPr lang="en-GB" sz="3600" dirty="0">
                <a:solidFill>
                  <a:srgbClr val="FF0000"/>
                </a:solidFill>
              </a:rPr>
              <a:t>2</a:t>
            </a:r>
            <a:r>
              <a:rPr lang="en-GB" sz="3600" dirty="0"/>
              <a:t> MOLES of ammonia </a:t>
            </a:r>
            <a:endParaRPr lang="en-GB" sz="3600"/>
          </a:p>
        </p:txBody>
      </p:sp>
    </p:spTree>
    <p:extLst>
      <p:ext uri="{BB962C8B-B14F-4D97-AF65-F5344CB8AC3E}">
        <p14:creationId xmlns:p14="http://schemas.microsoft.com/office/powerpoint/2010/main" val="335357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 y="1100"/>
            <a:ext cx="10972800" cy="1143000"/>
          </a:xfrm>
        </p:spPr>
        <p:txBody>
          <a:bodyPr/>
          <a:lstStyle/>
          <a:p>
            <a:pPr algn="l"/>
            <a:r>
              <a:rPr lang="en-GB" b="1" dirty="0">
                <a:solidFill>
                  <a:srgbClr val="70AD47"/>
                </a:solidFill>
                <a:latin typeface="Calibri Light"/>
                <a:ea typeface="Calibri Light"/>
                <a:cs typeface="Calibri Light"/>
              </a:rPr>
              <a:t>So why is this useful?</a:t>
            </a:r>
          </a:p>
        </p:txBody>
      </p:sp>
      <p:sp>
        <p:nvSpPr>
          <p:cNvPr id="3" name="Content Placeholder 2"/>
          <p:cNvSpPr>
            <a:spLocks noGrp="1"/>
          </p:cNvSpPr>
          <p:nvPr>
            <p:ph idx="1"/>
          </p:nvPr>
        </p:nvSpPr>
        <p:spPr/>
        <p:txBody>
          <a:bodyPr/>
          <a:lstStyle/>
          <a:p>
            <a:pPr>
              <a:buNone/>
            </a:pPr>
            <a:r>
              <a:rPr lang="en-GB" sz="2400" dirty="0">
                <a:latin typeface="+mj-lt"/>
              </a:rPr>
              <a:t>When we are doing chemical reactions we can express and compare the amounts (and ratios) of substances in moles</a:t>
            </a:r>
          </a:p>
          <a:p>
            <a:pPr>
              <a:buNone/>
            </a:pPr>
            <a:endParaRPr lang="en-GB" dirty="0">
              <a:latin typeface="+mj-lt"/>
            </a:endParaRPr>
          </a:p>
          <a:p>
            <a:pPr algn="ctr">
              <a:buNone/>
            </a:pPr>
            <a:r>
              <a:rPr lang="en-GB" dirty="0">
                <a:latin typeface="+mj-lt"/>
              </a:rPr>
              <a:t>2Mg   +   O</a:t>
            </a:r>
            <a:r>
              <a:rPr lang="en-GB" baseline="-25000" dirty="0">
                <a:latin typeface="+mj-lt"/>
              </a:rPr>
              <a:t>2</a:t>
            </a:r>
            <a:r>
              <a:rPr lang="en-GB" dirty="0">
                <a:latin typeface="+mj-lt"/>
              </a:rPr>
              <a:t>                2MgO</a:t>
            </a:r>
            <a:endParaRPr lang="en-GB" dirty="0">
              <a:latin typeface="+mj-lt"/>
              <a:ea typeface="Calibri"/>
              <a:cs typeface="Calibri"/>
            </a:endParaRPr>
          </a:p>
          <a:p>
            <a:pPr>
              <a:buNone/>
            </a:pPr>
            <a:endParaRPr lang="en-GB" dirty="0"/>
          </a:p>
          <a:p>
            <a:pPr>
              <a:buNone/>
            </a:pPr>
            <a:endParaRPr lang="en-GB" dirty="0"/>
          </a:p>
        </p:txBody>
      </p:sp>
      <p:cxnSp>
        <p:nvCxnSpPr>
          <p:cNvPr id="5" name="Straight Arrow Connector 4"/>
          <p:cNvCxnSpPr/>
          <p:nvPr/>
        </p:nvCxnSpPr>
        <p:spPr>
          <a:xfrm>
            <a:off x="6168008" y="3356992"/>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35560" y="3717033"/>
            <a:ext cx="7920880" cy="3939541"/>
          </a:xfrm>
          <a:prstGeom prst="rect">
            <a:avLst/>
          </a:prstGeom>
          <a:noFill/>
        </p:spPr>
        <p:txBody>
          <a:bodyPr wrap="square" lIns="91440" tIns="45720" rIns="91440" bIns="45720" rtlCol="0" anchor="t">
            <a:spAutoFit/>
          </a:bodyPr>
          <a:lstStyle/>
          <a:p>
            <a:r>
              <a:rPr lang="en-GB" sz="2400" dirty="0">
                <a:latin typeface="+mj-lt"/>
              </a:rPr>
              <a:t>Use two moles of Mg for every one mole of oxygen to make two moles of MgO</a:t>
            </a:r>
          </a:p>
          <a:p>
            <a:endParaRPr lang="en-GB" sz="2400">
              <a:latin typeface="+mj-lt"/>
            </a:endParaRPr>
          </a:p>
          <a:p>
            <a:r>
              <a:rPr lang="en-GB" sz="2400" dirty="0">
                <a:latin typeface="+mj-lt"/>
              </a:rPr>
              <a:t>Use 10 moles of Mg for every five moles of oxygen to make ten moles of MgO</a:t>
            </a:r>
          </a:p>
          <a:p>
            <a:endParaRPr lang="en-GB" sz="2400">
              <a:latin typeface="+mj-lt"/>
            </a:endParaRPr>
          </a:p>
          <a:p>
            <a:r>
              <a:rPr lang="en-GB" sz="2400" dirty="0">
                <a:latin typeface="+mj-lt"/>
              </a:rPr>
              <a:t>Easier to weigh out a substance in moles rather than individual atoms/molecules/ions</a:t>
            </a:r>
            <a:endParaRPr lang="en-GB" sz="2400" dirty="0">
              <a:latin typeface="+mj-lt"/>
              <a:ea typeface="Calibri"/>
              <a:cs typeface="Calibri"/>
            </a:endParaRPr>
          </a:p>
          <a:p>
            <a:endParaRPr lang="en-GB" sz="2000">
              <a:latin typeface="+mj-lt"/>
            </a:endParaRPr>
          </a:p>
          <a:p>
            <a:endParaRPr lang="en-GB" sz="2000">
              <a:latin typeface="+mj-lt"/>
            </a:endParaRPr>
          </a:p>
          <a:p>
            <a:endParaRPr lang="en-GB" sz="2000">
              <a:latin typeface="+mj-lt"/>
            </a:endParaRPr>
          </a:p>
        </p:txBody>
      </p:sp>
    </p:spTree>
    <p:extLst>
      <p:ext uri="{BB962C8B-B14F-4D97-AF65-F5344CB8AC3E}">
        <p14:creationId xmlns:p14="http://schemas.microsoft.com/office/powerpoint/2010/main" val="357532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7608" y="1109942"/>
            <a:ext cx="7272808" cy="183562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821567" y="0"/>
            <a:ext cx="9933887" cy="7663636"/>
          </a:xfrm>
          <a:prstGeom prst="rect">
            <a:avLst/>
          </a:prstGeom>
          <a:noFill/>
        </p:spPr>
        <p:txBody>
          <a:bodyPr wrap="square" lIns="91440" tIns="45720" rIns="91440" bIns="45720" rtlCol="0" anchor="t">
            <a:spAutoFit/>
          </a:bodyPr>
          <a:lstStyle/>
          <a:p>
            <a:r>
              <a:rPr lang="en-GB" sz="4400" b="1" dirty="0">
                <a:solidFill>
                  <a:srgbClr val="70AD47"/>
                </a:solidFill>
                <a:latin typeface="Calibri Light"/>
                <a:ea typeface="Calibri Light"/>
                <a:cs typeface="Calibri Light"/>
              </a:rPr>
              <a:t>Essential equation</a:t>
            </a:r>
          </a:p>
          <a:p>
            <a:endParaRPr lang="en-GB" sz="2400" dirty="0">
              <a:latin typeface="+mj-lt"/>
            </a:endParaRPr>
          </a:p>
          <a:p>
            <a:pPr algn="ctr"/>
            <a:r>
              <a:rPr lang="en-GB" sz="2400" b="1" dirty="0">
                <a:latin typeface="+mj-lt"/>
              </a:rPr>
              <a:t>Number of moles = mass/mass of 1 mole</a:t>
            </a:r>
          </a:p>
          <a:p>
            <a:pPr algn="ctr"/>
            <a:endParaRPr lang="en-GB" sz="2400" b="1" dirty="0">
              <a:latin typeface="+mj-lt"/>
            </a:endParaRPr>
          </a:p>
          <a:p>
            <a:endParaRPr lang="en-GB" sz="2400" dirty="0">
              <a:latin typeface="+mj-lt"/>
            </a:endParaRPr>
          </a:p>
          <a:p>
            <a:pPr algn="ctr"/>
            <a:r>
              <a:rPr lang="en-GB" sz="4800" b="1" dirty="0">
                <a:latin typeface="+mj-lt"/>
              </a:rPr>
              <a:t>n  =  m/M</a:t>
            </a:r>
            <a:r>
              <a:rPr lang="en-GB" sz="4800" b="1" baseline="-25000" dirty="0">
                <a:latin typeface="+mj-lt"/>
              </a:rPr>
              <a:t>r </a:t>
            </a:r>
            <a:r>
              <a:rPr lang="en-GB" sz="4800" b="1" dirty="0">
                <a:latin typeface="+mj-lt"/>
              </a:rPr>
              <a:t>(or </a:t>
            </a:r>
            <a:r>
              <a:rPr lang="en-GB" sz="4800" b="1" dirty="0" err="1">
                <a:latin typeface="+mj-lt"/>
              </a:rPr>
              <a:t>A</a:t>
            </a:r>
            <a:r>
              <a:rPr lang="en-GB" sz="4800" b="1" baseline="-25000" dirty="0" err="1">
                <a:latin typeface="+mj-lt"/>
              </a:rPr>
              <a:t>r</a:t>
            </a:r>
            <a:r>
              <a:rPr lang="en-GB" sz="4800" b="1" dirty="0">
                <a:latin typeface="+mj-lt"/>
              </a:rPr>
              <a:t>)</a:t>
            </a:r>
          </a:p>
          <a:p>
            <a:pPr algn="ctr"/>
            <a:endParaRPr lang="en-GB" sz="4800" b="1" dirty="0">
              <a:latin typeface="+mj-lt"/>
            </a:endParaRPr>
          </a:p>
          <a:p>
            <a:endParaRPr lang="en-GB" sz="2000" dirty="0">
              <a:latin typeface="+mj-lt"/>
            </a:endParaRPr>
          </a:p>
          <a:p>
            <a:endParaRPr lang="en-GB" sz="2000" dirty="0">
              <a:latin typeface="+mj-lt"/>
            </a:endParaRPr>
          </a:p>
          <a:p>
            <a:endParaRPr lang="en-GB" sz="2000" dirty="0">
              <a:latin typeface="+mj-lt"/>
            </a:endParaRPr>
          </a:p>
          <a:p>
            <a:r>
              <a:rPr lang="en-GB" sz="2000" dirty="0">
                <a:latin typeface="+mj-lt"/>
              </a:rPr>
              <a:t>Q: How many moles of atoms are there in 64.2 g of sulphur?</a:t>
            </a:r>
          </a:p>
          <a:p>
            <a:endParaRPr lang="en-GB" sz="2000" dirty="0">
              <a:latin typeface="+mj-lt"/>
            </a:endParaRPr>
          </a:p>
          <a:p>
            <a:r>
              <a:rPr lang="en-GB" sz="2000" dirty="0">
                <a:latin typeface="+mj-lt"/>
              </a:rPr>
              <a:t>A:	</a:t>
            </a:r>
            <a:r>
              <a:rPr lang="en-GB" sz="2000" b="1" dirty="0">
                <a:latin typeface="+mj-lt"/>
              </a:rPr>
              <a:t>n = m/M</a:t>
            </a:r>
            <a:r>
              <a:rPr lang="en-GB" sz="2000" b="1" baseline="-25000" dirty="0">
                <a:latin typeface="+mj-lt"/>
              </a:rPr>
              <a:t>r</a:t>
            </a:r>
            <a:r>
              <a:rPr lang="en-GB" sz="2000" b="1" dirty="0">
                <a:latin typeface="+mj-lt"/>
              </a:rPr>
              <a:t>      so    n</a:t>
            </a:r>
            <a:r>
              <a:rPr lang="en-GB" sz="2000" b="1" baseline="-25000" dirty="0">
                <a:latin typeface="+mj-lt"/>
              </a:rPr>
              <a:t>s</a:t>
            </a:r>
            <a:r>
              <a:rPr lang="en-GB" sz="2000" b="1" dirty="0">
                <a:latin typeface="+mj-lt"/>
              </a:rPr>
              <a:t> = 64.2/32.1 = 2.00 mol</a:t>
            </a:r>
          </a:p>
          <a:p>
            <a:endParaRPr lang="en-GB" sz="2000" dirty="0">
              <a:latin typeface="+mj-lt"/>
            </a:endParaRPr>
          </a:p>
          <a:p>
            <a:r>
              <a:rPr lang="en-GB" sz="2000" dirty="0">
                <a:latin typeface="+mj-lt"/>
              </a:rPr>
              <a:t>Units of the mole = </a:t>
            </a:r>
            <a:r>
              <a:rPr lang="en-GB" sz="2000" b="1" dirty="0">
                <a:latin typeface="+mj-lt"/>
              </a:rPr>
              <a:t>mol</a:t>
            </a:r>
          </a:p>
          <a:p>
            <a:endParaRPr lang="en-GB" sz="2000" dirty="0">
              <a:latin typeface="+mj-lt"/>
            </a:endParaRPr>
          </a:p>
          <a:p>
            <a:r>
              <a:rPr lang="en-GB" sz="2000" dirty="0">
                <a:latin typeface="+mj-lt"/>
              </a:rPr>
              <a:t>In general give answers to the least number of </a:t>
            </a:r>
            <a:r>
              <a:rPr lang="en-GB" sz="2000" dirty="0" err="1">
                <a:latin typeface="+mj-lt"/>
              </a:rPr>
              <a:t>s.f.</a:t>
            </a:r>
            <a:r>
              <a:rPr lang="en-GB" sz="2000" dirty="0">
                <a:latin typeface="+mj-lt"/>
              </a:rPr>
              <a:t> given in the question (usually 3 </a:t>
            </a:r>
            <a:r>
              <a:rPr lang="en-GB" sz="2000" dirty="0" err="1">
                <a:latin typeface="+mj-lt"/>
              </a:rPr>
              <a:t>s.f.</a:t>
            </a:r>
            <a:r>
              <a:rPr lang="en-GB" sz="2000" dirty="0">
                <a:latin typeface="+mj-lt"/>
              </a:rPr>
              <a:t>)</a:t>
            </a:r>
          </a:p>
          <a:p>
            <a:endParaRPr lang="en-GB" sz="2000" dirty="0">
              <a:latin typeface="+mj-lt"/>
            </a:endParaRPr>
          </a:p>
          <a:p>
            <a:endParaRPr lang="en-GB" dirty="0">
              <a:latin typeface="+mj-lt"/>
            </a:endParaRPr>
          </a:p>
          <a:p>
            <a:endParaRPr lang="en-GB" dirty="0">
              <a:latin typeface="+mj-lt"/>
            </a:endParaRPr>
          </a:p>
        </p:txBody>
      </p:sp>
    </p:spTree>
    <p:extLst>
      <p:ext uri="{BB962C8B-B14F-4D97-AF65-F5344CB8AC3E}">
        <p14:creationId xmlns:p14="http://schemas.microsoft.com/office/powerpoint/2010/main" val="3128902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 y="0"/>
            <a:ext cx="8229600" cy="1143000"/>
          </a:xfrm>
        </p:spPr>
        <p:txBody>
          <a:bodyPr/>
          <a:lstStyle/>
          <a:p>
            <a:pPr algn="l"/>
            <a:r>
              <a:rPr lang="en-US" b="1" dirty="0">
                <a:solidFill>
                  <a:srgbClr val="70AD47"/>
                </a:solidFill>
                <a:latin typeface="Calibri Light"/>
                <a:ea typeface="Calibri Light"/>
                <a:cs typeface="Calibri Light"/>
              </a:rPr>
              <a:t>Avogadro Constant</a:t>
            </a:r>
          </a:p>
        </p:txBody>
      </p:sp>
      <p:sp>
        <p:nvSpPr>
          <p:cNvPr id="4" name="TextBox 3"/>
          <p:cNvSpPr txBox="1"/>
          <p:nvPr/>
        </p:nvSpPr>
        <p:spPr>
          <a:xfrm>
            <a:off x="1775520" y="2450976"/>
            <a:ext cx="8424936" cy="1569660"/>
          </a:xfrm>
          <a:prstGeom prst="rect">
            <a:avLst/>
          </a:prstGeom>
          <a:solidFill>
            <a:srgbClr val="FFFF00"/>
          </a:solidFill>
        </p:spPr>
        <p:txBody>
          <a:bodyPr wrap="square" lIns="91440" tIns="45720" rIns="91440" bIns="45720" rtlCol="0" anchor="t">
            <a:spAutoFit/>
          </a:bodyPr>
          <a:lstStyle/>
          <a:p>
            <a:pPr algn="ctr"/>
            <a:r>
              <a:rPr lang="en-US" sz="3200" dirty="0"/>
              <a:t>The total number of particles in a mole of a substance = </a:t>
            </a:r>
            <a:r>
              <a:rPr lang="en-US" sz="3200" b="1" dirty="0"/>
              <a:t>6.02 x 10</a:t>
            </a:r>
            <a:r>
              <a:rPr lang="en-US" sz="3200" b="1" baseline="30000" dirty="0"/>
              <a:t>23</a:t>
            </a:r>
            <a:endParaRPr lang="en-US" sz="3200" b="1" dirty="0">
              <a:ea typeface="Calibri"/>
              <a:cs typeface="Calibri"/>
            </a:endParaRPr>
          </a:p>
          <a:p>
            <a:pPr algn="ctr"/>
            <a:r>
              <a:rPr lang="en-US" sz="3200" dirty="0"/>
              <a:t>This is the Avogadro Constant or Number</a:t>
            </a:r>
            <a:r>
              <a:rPr lang="en-US" sz="3200" baseline="30000" dirty="0"/>
              <a:t> </a:t>
            </a:r>
            <a:endParaRPr lang="en-US" sz="3200" dirty="0"/>
          </a:p>
        </p:txBody>
      </p:sp>
    </p:spTree>
    <p:extLst>
      <p:ext uri="{BB962C8B-B14F-4D97-AF65-F5344CB8AC3E}">
        <p14:creationId xmlns:p14="http://schemas.microsoft.com/office/powerpoint/2010/main" val="270784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9B43E-B572-6B1F-24C6-D8E71ABC1BDB}"/>
              </a:ext>
            </a:extLst>
          </p:cNvPr>
          <p:cNvPicPr>
            <a:picLocks noChangeAspect="1"/>
          </p:cNvPicPr>
          <p:nvPr/>
        </p:nvPicPr>
        <p:blipFill>
          <a:blip r:embed="rId2"/>
          <a:srcRect l="9639" r="-110" b="-261"/>
          <a:stretch/>
        </p:blipFill>
        <p:spPr>
          <a:xfrm>
            <a:off x="2492606" y="1557076"/>
            <a:ext cx="8075605" cy="3753622"/>
          </a:xfrm>
          <a:prstGeom prst="rect">
            <a:avLst/>
          </a:prstGeom>
        </p:spPr>
      </p:pic>
      <p:sp>
        <p:nvSpPr>
          <p:cNvPr id="3" name="Title 1">
            <a:extLst>
              <a:ext uri="{FF2B5EF4-FFF2-40B4-BE49-F238E27FC236}">
                <a16:creationId xmlns:a16="http://schemas.microsoft.com/office/drawing/2014/main" id="{3CD2F91B-5B7D-9639-8144-0F093854B427}"/>
              </a:ext>
            </a:extLst>
          </p:cNvPr>
          <p:cNvSpPr txBox="1">
            <a:spLocks/>
          </p:cNvSpPr>
          <p:nvPr/>
        </p:nvSpPr>
        <p:spPr>
          <a:xfrm>
            <a:off x="-38100" y="-317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dirty="0">
                <a:solidFill>
                  <a:srgbClr val="70AD47"/>
                </a:solidFill>
                <a:latin typeface="Calibri Light"/>
                <a:ea typeface="Calibri Light"/>
                <a:cs typeface="Calibri"/>
              </a:rPr>
              <a:t>Example question</a:t>
            </a:r>
            <a:endParaRPr kumimoji="0" lang="en-US" sz="4400" b="1" i="0" u="none" strike="noStrike" kern="1200" cap="none" spc="0" normalizeH="0" baseline="0" noProof="0" dirty="0">
              <a:ln>
                <a:noFill/>
              </a:ln>
              <a:solidFill>
                <a:srgbClr val="70AD47"/>
              </a:solidFill>
              <a:effectLst/>
              <a:uLnTx/>
              <a:uFillTx/>
              <a:latin typeface="Calibri Light"/>
              <a:ea typeface="Calibri Light"/>
              <a:cs typeface="Calibri"/>
            </a:endParaRPr>
          </a:p>
        </p:txBody>
      </p:sp>
      <p:sp>
        <p:nvSpPr>
          <p:cNvPr id="4" name="Oval 3">
            <a:extLst>
              <a:ext uri="{FF2B5EF4-FFF2-40B4-BE49-F238E27FC236}">
                <a16:creationId xmlns:a16="http://schemas.microsoft.com/office/drawing/2014/main" id="{920F6E5E-329E-8421-C950-2093C733FF72}"/>
              </a:ext>
            </a:extLst>
          </p:cNvPr>
          <p:cNvSpPr/>
          <p:nvPr/>
        </p:nvSpPr>
        <p:spPr>
          <a:xfrm>
            <a:off x="9253881" y="3440915"/>
            <a:ext cx="345056" cy="24441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11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838200" y="365125"/>
            <a:ext cx="10515600" cy="1325563"/>
          </a:xfrm>
        </p:spPr>
        <p:txBody>
          <a:bodyPr/>
          <a:lstStyle/>
          <a:p>
            <a:r>
              <a:rPr lang="en-US" b="1">
                <a:solidFill>
                  <a:schemeClr val="accent6"/>
                </a:solidFill>
              </a:rPr>
              <a:t>Physical Chemistry Year 1 </a:t>
            </a:r>
            <a:br>
              <a:rPr lang="en-US" b="1"/>
            </a:br>
            <a:r>
              <a:rPr lang="en-US" b="1">
                <a:solidFill>
                  <a:schemeClr val="accent6"/>
                </a:solidFill>
              </a:rPr>
              <a:t>3.1.2 Amount of substance</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838200" y="2117725"/>
            <a:ext cx="10515600" cy="3352511"/>
          </a:xfrm>
        </p:spPr>
        <p:txBody>
          <a:bodyPr vert="horz" lIns="91440" tIns="45720" rIns="91440" bIns="45720" rtlCol="0" anchor="t">
            <a:normAutofit/>
          </a:bodyPr>
          <a:lstStyle/>
          <a:p>
            <a:pPr marL="0" indent="0">
              <a:buNone/>
            </a:pPr>
            <a:r>
              <a:rPr lang="en-US"/>
              <a:t>3.1.2.1 Relative atomic mass and relative molecular mass</a:t>
            </a:r>
          </a:p>
          <a:p>
            <a:pPr marL="0" indent="0">
              <a:buNone/>
            </a:pPr>
            <a:r>
              <a:rPr lang="en-US"/>
              <a:t>3.1.2.2 The mole and the Avogadro constant</a:t>
            </a:r>
            <a:endParaRPr lang="en-US">
              <a:cs typeface="Calibri"/>
            </a:endParaRPr>
          </a:p>
          <a:p>
            <a:pPr marL="0" indent="0">
              <a:buNone/>
            </a:pPr>
            <a:r>
              <a:rPr lang="en-US"/>
              <a:t>3.1.2.3 The ideal gas equation</a:t>
            </a:r>
          </a:p>
          <a:p>
            <a:pPr marL="0" indent="0">
              <a:buNone/>
            </a:pPr>
            <a:r>
              <a:rPr lang="en-US">
                <a:cs typeface="Calibri" panose="020F0502020204030204"/>
              </a:rPr>
              <a:t>3.1.2.4 Empirical and molecular formula</a:t>
            </a:r>
          </a:p>
          <a:p>
            <a:pPr marL="0" indent="0">
              <a:buNone/>
            </a:pPr>
            <a:r>
              <a:rPr lang="en-US">
                <a:cs typeface="Calibri" panose="020F0502020204030204"/>
              </a:rPr>
              <a:t>3.1.2.5 Balanced equations and associated calculations</a:t>
            </a:r>
          </a:p>
        </p:txBody>
      </p:sp>
    </p:spTree>
    <p:extLst>
      <p:ext uri="{BB962C8B-B14F-4D97-AF65-F5344CB8AC3E}">
        <p14:creationId xmlns:p14="http://schemas.microsoft.com/office/powerpoint/2010/main" val="43329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173FA5-A577-8C3D-528F-053B6BB8F4BB}"/>
              </a:ext>
            </a:extLst>
          </p:cNvPr>
          <p:cNvSpPr txBox="1">
            <a:spLocks/>
          </p:cNvSpPr>
          <p:nvPr/>
        </p:nvSpPr>
        <p:spPr>
          <a:xfrm>
            <a:off x="-38100" y="-317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70AD47"/>
                </a:solidFill>
                <a:effectLst/>
                <a:uLnTx/>
                <a:uFillTx/>
                <a:latin typeface="Calibri Light" panose="020F0302020204030204"/>
                <a:ea typeface="+mj-ea"/>
                <a:cs typeface="+mj-cs"/>
              </a:rPr>
              <a:t>Moles in solutions</a:t>
            </a:r>
          </a:p>
        </p:txBody>
      </p:sp>
      <p:sp>
        <p:nvSpPr>
          <p:cNvPr id="6" name="TextBox 5">
            <a:extLst>
              <a:ext uri="{FF2B5EF4-FFF2-40B4-BE49-F238E27FC236}">
                <a16:creationId xmlns:a16="http://schemas.microsoft.com/office/drawing/2014/main" id="{8A1498DD-24C3-D63E-8D7E-C182CE08335D}"/>
              </a:ext>
            </a:extLst>
          </p:cNvPr>
          <p:cNvSpPr txBox="1"/>
          <p:nvPr/>
        </p:nvSpPr>
        <p:spPr>
          <a:xfrm>
            <a:off x="193964" y="1165370"/>
            <a:ext cx="11490036" cy="954107"/>
          </a:xfrm>
          <a:prstGeom prst="rect">
            <a:avLst/>
          </a:prstGeom>
          <a:noFill/>
        </p:spPr>
        <p:txBody>
          <a:bodyPr wrap="square" lIns="91440" tIns="45720" rIns="91440" bIns="45720" rtlCol="0" anchor="t">
            <a:spAutoFit/>
          </a:bodyPr>
          <a:lstStyle/>
          <a:p>
            <a:r>
              <a:rPr lang="en-GB" sz="2800" dirty="0"/>
              <a:t>When a </a:t>
            </a:r>
            <a:r>
              <a:rPr lang="en-GB" sz="2800" dirty="0">
                <a:solidFill>
                  <a:srgbClr val="FF0000"/>
                </a:solidFill>
              </a:rPr>
              <a:t>solute</a:t>
            </a:r>
            <a:r>
              <a:rPr lang="en-GB" sz="2800" dirty="0"/>
              <a:t> dissolves in a </a:t>
            </a:r>
            <a:r>
              <a:rPr lang="en-GB" sz="2800" dirty="0">
                <a:solidFill>
                  <a:srgbClr val="FF0000"/>
                </a:solidFill>
              </a:rPr>
              <a:t>solvent</a:t>
            </a:r>
            <a:r>
              <a:rPr lang="en-GB" sz="2800" dirty="0"/>
              <a:t> to give a </a:t>
            </a:r>
            <a:r>
              <a:rPr lang="en-GB" sz="2800" dirty="0">
                <a:solidFill>
                  <a:srgbClr val="FF0000"/>
                </a:solidFill>
              </a:rPr>
              <a:t>solution</a:t>
            </a:r>
            <a:r>
              <a:rPr lang="en-GB" sz="2800" dirty="0"/>
              <a:t> the concentration of the solution is given in either g dm</a:t>
            </a:r>
            <a:r>
              <a:rPr lang="en-GB" sz="2800" baseline="30000" dirty="0"/>
              <a:t>-3</a:t>
            </a:r>
            <a:r>
              <a:rPr lang="en-GB" sz="2800" dirty="0"/>
              <a:t> or, more commonly, </a:t>
            </a:r>
            <a:r>
              <a:rPr lang="en-GB" sz="2800" dirty="0">
                <a:solidFill>
                  <a:srgbClr val="FF0000"/>
                </a:solidFill>
              </a:rPr>
              <a:t>mol dm</a:t>
            </a:r>
            <a:r>
              <a:rPr lang="en-GB" sz="2800" baseline="30000" dirty="0">
                <a:solidFill>
                  <a:srgbClr val="FF0000"/>
                </a:solidFill>
              </a:rPr>
              <a:t>-3</a:t>
            </a:r>
            <a:endParaRPr lang="en-GB" sz="2800" dirty="0">
              <a:solidFill>
                <a:srgbClr val="FF0000"/>
              </a:solidFill>
            </a:endParaRPr>
          </a:p>
        </p:txBody>
      </p:sp>
      <p:sp>
        <p:nvSpPr>
          <p:cNvPr id="7" name="TextBox 6">
            <a:extLst>
              <a:ext uri="{FF2B5EF4-FFF2-40B4-BE49-F238E27FC236}">
                <a16:creationId xmlns:a16="http://schemas.microsoft.com/office/drawing/2014/main" id="{03C90D3C-8DAB-1208-710D-223E0CFE08B0}"/>
              </a:ext>
            </a:extLst>
          </p:cNvPr>
          <p:cNvSpPr txBox="1"/>
          <p:nvPr/>
        </p:nvSpPr>
        <p:spPr>
          <a:xfrm>
            <a:off x="1108364" y="2262909"/>
            <a:ext cx="8654472" cy="461665"/>
          </a:xfrm>
          <a:prstGeom prst="rect">
            <a:avLst/>
          </a:prstGeom>
          <a:noFill/>
        </p:spPr>
        <p:txBody>
          <a:bodyPr wrap="square" rtlCol="0">
            <a:spAutoFit/>
          </a:bodyPr>
          <a:lstStyle/>
          <a:p>
            <a:r>
              <a:rPr lang="en-GB" sz="2400" dirty="0"/>
              <a:t>1 dm</a:t>
            </a:r>
            <a:r>
              <a:rPr lang="en-GB" sz="2400" baseline="30000" dirty="0"/>
              <a:t>-3</a:t>
            </a:r>
            <a:r>
              <a:rPr lang="en-GB" sz="2400" dirty="0"/>
              <a:t> = 1000 cm</a:t>
            </a:r>
            <a:r>
              <a:rPr lang="en-GB" sz="2400" baseline="30000" dirty="0"/>
              <a:t>-3</a:t>
            </a:r>
            <a:endParaRPr lang="en-GB" sz="2400" dirty="0"/>
          </a:p>
        </p:txBody>
      </p:sp>
      <p:sp>
        <p:nvSpPr>
          <p:cNvPr id="2" name="TextBox 1">
            <a:extLst>
              <a:ext uri="{FF2B5EF4-FFF2-40B4-BE49-F238E27FC236}">
                <a16:creationId xmlns:a16="http://schemas.microsoft.com/office/drawing/2014/main" id="{61B0C646-A2E7-6D0E-76DE-10AA0135E8D0}"/>
              </a:ext>
            </a:extLst>
          </p:cNvPr>
          <p:cNvSpPr txBox="1"/>
          <p:nvPr/>
        </p:nvSpPr>
        <p:spPr>
          <a:xfrm>
            <a:off x="1890531" y="3115519"/>
            <a:ext cx="888356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i.e. if I take 58.5 grams of NaCl and dissolve it in 500 cm</a:t>
            </a:r>
            <a:r>
              <a:rPr lang="en-GB" sz="2800" baseline="30000" dirty="0">
                <a:ea typeface="Calibri"/>
                <a:cs typeface="Calibri"/>
              </a:rPr>
              <a:t>3</a:t>
            </a:r>
            <a:r>
              <a:rPr lang="en-GB" sz="2800" dirty="0">
                <a:ea typeface="Calibri"/>
                <a:cs typeface="Calibri"/>
              </a:rPr>
              <a:t> of water, we get a concentration of 117 g dm</a:t>
            </a:r>
            <a:r>
              <a:rPr lang="en-GB" sz="2800" baseline="30000" dirty="0">
                <a:ea typeface="Calibri"/>
                <a:cs typeface="Calibri"/>
              </a:rPr>
              <a:t>-3</a:t>
            </a:r>
            <a:r>
              <a:rPr lang="en-GB" sz="2800" dirty="0">
                <a:ea typeface="Calibri"/>
                <a:cs typeface="Calibri"/>
              </a:rPr>
              <a:t> . Since the Mr for NaCl is 58.5, this is equal to 2 mol dm</a:t>
            </a:r>
            <a:r>
              <a:rPr lang="en-GB" sz="2800" baseline="30000" dirty="0">
                <a:ea typeface="Calibri"/>
                <a:cs typeface="Calibri"/>
              </a:rPr>
              <a:t>-3</a:t>
            </a:r>
          </a:p>
        </p:txBody>
      </p:sp>
    </p:spTree>
    <p:extLst>
      <p:ext uri="{BB962C8B-B14F-4D97-AF65-F5344CB8AC3E}">
        <p14:creationId xmlns:p14="http://schemas.microsoft.com/office/powerpoint/2010/main" val="116755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173FA5-A577-8C3D-528F-053B6BB8F4BB}"/>
              </a:ext>
            </a:extLst>
          </p:cNvPr>
          <p:cNvSpPr txBox="1">
            <a:spLocks/>
          </p:cNvSpPr>
          <p:nvPr/>
        </p:nvSpPr>
        <p:spPr>
          <a:xfrm>
            <a:off x="-38100" y="-317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b="1" dirty="0">
                <a:solidFill>
                  <a:srgbClr val="70AD47"/>
                </a:solidFill>
                <a:latin typeface="Calibri Light" panose="020F0302020204030204"/>
              </a:rPr>
              <a:t>Example question</a:t>
            </a:r>
            <a:endParaRPr kumimoji="0" lang="en-US" sz="4400" b="1" i="0" u="none" strike="noStrike" kern="1200" cap="none" spc="0" normalizeH="0" baseline="0" noProof="0" dirty="0">
              <a:ln>
                <a:noFill/>
              </a:ln>
              <a:solidFill>
                <a:srgbClr val="70AD47"/>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5DD6067E-E165-6752-3F56-3CBE37F1E3D1}"/>
              </a:ext>
            </a:extLst>
          </p:cNvPr>
          <p:cNvPicPr>
            <a:picLocks noChangeAspect="1"/>
          </p:cNvPicPr>
          <p:nvPr/>
        </p:nvPicPr>
        <p:blipFill>
          <a:blip r:embed="rId2"/>
          <a:srcRect l="16871" r="112" b="50000"/>
          <a:stretch/>
        </p:blipFill>
        <p:spPr>
          <a:xfrm>
            <a:off x="1734629" y="1508326"/>
            <a:ext cx="7758838" cy="3714750"/>
          </a:xfrm>
          <a:prstGeom prst="rect">
            <a:avLst/>
          </a:prstGeom>
        </p:spPr>
      </p:pic>
      <p:sp>
        <p:nvSpPr>
          <p:cNvPr id="2" name="Oval 1">
            <a:extLst>
              <a:ext uri="{FF2B5EF4-FFF2-40B4-BE49-F238E27FC236}">
                <a16:creationId xmlns:a16="http://schemas.microsoft.com/office/drawing/2014/main" id="{01FA4F5D-514A-E418-AE96-4BAC209B4BE7}"/>
              </a:ext>
            </a:extLst>
          </p:cNvPr>
          <p:cNvSpPr/>
          <p:nvPr/>
        </p:nvSpPr>
        <p:spPr>
          <a:xfrm>
            <a:off x="8095223" y="3910641"/>
            <a:ext cx="345056" cy="24441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37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2143509" cy="1339417"/>
          </a:xfrm>
        </p:spPr>
        <p:txBody>
          <a:bodyPr>
            <a:normAutofit/>
          </a:bodyPr>
          <a:lstStyle/>
          <a:p>
            <a:r>
              <a:rPr lang="en-US" b="1">
                <a:solidFill>
                  <a:schemeClr val="accent6"/>
                </a:solidFill>
              </a:rPr>
              <a:t>3.1.2.3  The ideal gas equation</a:t>
            </a:r>
            <a:endParaRPr lang="en-US" b="1">
              <a:solidFill>
                <a:schemeClr val="accent6"/>
              </a:solidFill>
              <a:cs typeface="Calibri Light"/>
            </a:endParaRPr>
          </a:p>
        </p:txBody>
      </p:sp>
      <p:pic>
        <p:nvPicPr>
          <p:cNvPr id="4" name="Picture 3" descr="A white paper with black text&#10;&#10;Description automatically generated">
            <a:extLst>
              <a:ext uri="{FF2B5EF4-FFF2-40B4-BE49-F238E27FC236}">
                <a16:creationId xmlns:a16="http://schemas.microsoft.com/office/drawing/2014/main" id="{4BF279C4-BF57-752D-FBA4-7828DDC0FB8B}"/>
              </a:ext>
            </a:extLst>
          </p:cNvPr>
          <p:cNvPicPr>
            <a:picLocks noChangeAspect="1"/>
          </p:cNvPicPr>
          <p:nvPr/>
        </p:nvPicPr>
        <p:blipFill>
          <a:blip r:embed="rId2"/>
          <a:stretch>
            <a:fillRect/>
          </a:stretch>
        </p:blipFill>
        <p:spPr>
          <a:xfrm>
            <a:off x="699826" y="1342201"/>
            <a:ext cx="10471071" cy="4253227"/>
          </a:xfrm>
          <a:prstGeom prst="rect">
            <a:avLst/>
          </a:prstGeom>
        </p:spPr>
      </p:pic>
    </p:spTree>
    <p:extLst>
      <p:ext uri="{BB962C8B-B14F-4D97-AF65-F5344CB8AC3E}">
        <p14:creationId xmlns:p14="http://schemas.microsoft.com/office/powerpoint/2010/main" val="1059339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idx="4294967295"/>
          </p:nvPr>
        </p:nvSpPr>
        <p:spPr>
          <a:xfrm>
            <a:off x="0" y="0"/>
            <a:ext cx="8229600" cy="1143000"/>
          </a:xfrm>
        </p:spPr>
        <p:txBody>
          <a:bodyPr/>
          <a:lstStyle/>
          <a:p>
            <a:r>
              <a:rPr lang="en-GB" b="1" dirty="0">
                <a:solidFill>
                  <a:schemeClr val="accent6"/>
                </a:solidFill>
              </a:rPr>
              <a:t>Avogadro’s law</a:t>
            </a:r>
          </a:p>
        </p:txBody>
      </p:sp>
      <p:sp>
        <p:nvSpPr>
          <p:cNvPr id="986118" name="Text Box 6"/>
          <p:cNvSpPr txBox="1">
            <a:spLocks noChangeArrowheads="1"/>
          </p:cNvSpPr>
          <p:nvPr/>
        </p:nvSpPr>
        <p:spPr bwMode="auto">
          <a:xfrm>
            <a:off x="0" y="1259632"/>
            <a:ext cx="12192000" cy="1292662"/>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25000"/>
              </a:spcBef>
            </a:pPr>
            <a:r>
              <a:rPr lang="en-GB" sz="2400" dirty="0">
                <a:solidFill>
                  <a:srgbClr val="FF0000"/>
                </a:solidFill>
              </a:rPr>
              <a:t>Avogadro’s law:</a:t>
            </a:r>
          </a:p>
          <a:p>
            <a:pPr eaLnBrk="0" hangingPunct="0">
              <a:spcBef>
                <a:spcPct val="25000"/>
              </a:spcBef>
            </a:pPr>
            <a:r>
              <a:rPr lang="en-GB" sz="2400" dirty="0"/>
              <a:t>Equal volumes of different gases, at the same pressure and temperature, will contain equal numbers of particles.</a:t>
            </a:r>
          </a:p>
        </p:txBody>
      </p:sp>
      <p:sp>
        <p:nvSpPr>
          <p:cNvPr id="986122" name="Text Box 10"/>
          <p:cNvSpPr txBox="1">
            <a:spLocks noChangeArrowheads="1"/>
          </p:cNvSpPr>
          <p:nvPr/>
        </p:nvSpPr>
        <p:spPr bwMode="auto">
          <a:xfrm>
            <a:off x="83126" y="3039070"/>
            <a:ext cx="1210887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GB" sz="2400" dirty="0"/>
              <a:t>For example, if, at a certain temperature and pressure, there are 3 moles of Cl</a:t>
            </a:r>
            <a:r>
              <a:rPr lang="en-GB" sz="2400" baseline="-25000" dirty="0"/>
              <a:t>2</a:t>
            </a:r>
            <a:r>
              <a:rPr lang="en-GB" sz="2400" dirty="0"/>
              <a:t> in 100 dm</a:t>
            </a:r>
            <a:r>
              <a:rPr lang="en-GB" sz="2400" baseline="30000" dirty="0"/>
              <a:t>3</a:t>
            </a:r>
            <a:r>
              <a:rPr lang="en-GB" sz="2400" dirty="0"/>
              <a:t> of chlorine gas, then there will be 3 moles of N</a:t>
            </a:r>
            <a:r>
              <a:rPr lang="en-GB" sz="2400" baseline="-25000" dirty="0"/>
              <a:t>2</a:t>
            </a:r>
            <a:r>
              <a:rPr lang="en-GB" sz="2400" dirty="0"/>
              <a:t> in 100 dm</a:t>
            </a:r>
            <a:r>
              <a:rPr lang="en-GB" sz="2400" baseline="30000" dirty="0"/>
              <a:t>3</a:t>
            </a:r>
            <a:r>
              <a:rPr lang="en-GB" sz="2400" dirty="0"/>
              <a:t> of nitrogen gas and 3 moles of CH</a:t>
            </a:r>
            <a:r>
              <a:rPr lang="en-GB" sz="2400" baseline="-25000" dirty="0"/>
              <a:t>4</a:t>
            </a:r>
            <a:r>
              <a:rPr lang="en-GB" sz="2400" dirty="0"/>
              <a:t> in 100 dm</a:t>
            </a:r>
            <a:r>
              <a:rPr lang="en-GB" sz="2400" baseline="30000" dirty="0"/>
              <a:t>3</a:t>
            </a:r>
            <a:r>
              <a:rPr lang="en-GB" sz="2400" dirty="0"/>
              <a:t> of methane gas at the same temperature and pressure.</a:t>
            </a:r>
            <a:endParaRPr lang="en-US" sz="2400" dirty="0"/>
          </a:p>
        </p:txBody>
      </p:sp>
      <p:sp>
        <p:nvSpPr>
          <p:cNvPr id="986123" name="Text Box 11"/>
          <p:cNvSpPr txBox="1">
            <a:spLocks noChangeArrowheads="1"/>
          </p:cNvSpPr>
          <p:nvPr/>
        </p:nvSpPr>
        <p:spPr bwMode="auto">
          <a:xfrm>
            <a:off x="1371745" y="5182869"/>
            <a:ext cx="1041385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GB" sz="2400" dirty="0"/>
              <a:t>The volume that a gas occupies will depend on the number of moles, n, of the gas. </a:t>
            </a:r>
            <a:endParaRPr lang="en-US" sz="2400" dirty="0"/>
          </a:p>
        </p:txBody>
      </p:sp>
    </p:spTree>
    <p:extLst>
      <p:ext uri="{BB962C8B-B14F-4D97-AF65-F5344CB8AC3E}">
        <p14:creationId xmlns:p14="http://schemas.microsoft.com/office/powerpoint/2010/main" val="3656630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6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86122"/>
                                        </p:tgtEl>
                                        <p:attrNameLst>
                                          <p:attrName>style.visibility</p:attrName>
                                        </p:attrNameLst>
                                      </p:cBhvr>
                                      <p:to>
                                        <p:strVal val="visible"/>
                                      </p:to>
                                    </p:set>
                                    <p:animEffect transition="in" filter="dissolve">
                                      <p:cBhvr>
                                        <p:cTn id="11" dur="500"/>
                                        <p:tgtEl>
                                          <p:spTgt spid="9861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86123"/>
                                        </p:tgtEl>
                                        <p:attrNameLst>
                                          <p:attrName>style.visibility</p:attrName>
                                        </p:attrNameLst>
                                      </p:cBhvr>
                                      <p:to>
                                        <p:strVal val="visible"/>
                                      </p:to>
                                    </p:set>
                                    <p:animEffect transition="in" filter="dissolve">
                                      <p:cBhvr>
                                        <p:cTn id="16" dur="500"/>
                                        <p:tgtEl>
                                          <p:spTgt spid="986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8" grpId="0"/>
      <p:bldP spid="986122" grpId="0"/>
      <p:bldP spid="9861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 y="3663"/>
            <a:ext cx="10515600" cy="1325563"/>
          </a:xfrm>
        </p:spPr>
        <p:txBody>
          <a:bodyPr/>
          <a:lstStyle/>
          <a:p>
            <a:r>
              <a:rPr lang="en-GB" b="1" dirty="0">
                <a:solidFill>
                  <a:schemeClr val="accent6"/>
                </a:solidFill>
              </a:rPr>
              <a:t>The ideal gas equation</a:t>
            </a:r>
          </a:p>
        </p:txBody>
      </p:sp>
      <p:sp>
        <p:nvSpPr>
          <p:cNvPr id="3" name="Content Placeholder 2"/>
          <p:cNvSpPr>
            <a:spLocks noGrp="1"/>
          </p:cNvSpPr>
          <p:nvPr>
            <p:ph idx="1"/>
          </p:nvPr>
        </p:nvSpPr>
        <p:spPr/>
        <p:txBody>
          <a:bodyPr>
            <a:normAutofit/>
          </a:bodyPr>
          <a:lstStyle/>
          <a:p>
            <a:pPr marL="0" indent="0">
              <a:buNone/>
            </a:pPr>
            <a:endParaRPr lang="en-GB" sz="5400" dirty="0"/>
          </a:p>
          <a:p>
            <a:pPr marL="0" indent="0" algn="ctr">
              <a:buNone/>
            </a:pPr>
            <a:r>
              <a:rPr lang="en-GB" sz="5400" dirty="0"/>
              <a:t> </a:t>
            </a:r>
            <a:r>
              <a:rPr lang="en-GB" sz="5400" i="1" dirty="0"/>
              <a:t>PV = </a:t>
            </a:r>
            <a:r>
              <a:rPr lang="en-GB" sz="5400" i="1" dirty="0" err="1"/>
              <a:t>nRT</a:t>
            </a:r>
            <a:endParaRPr lang="en-GB" sz="5400" i="1" dirty="0"/>
          </a:p>
        </p:txBody>
      </p:sp>
      <p:cxnSp>
        <p:nvCxnSpPr>
          <p:cNvPr id="5" name="Straight Arrow Connector 4"/>
          <p:cNvCxnSpPr>
            <a:cxnSpLocks/>
          </p:cNvCxnSpPr>
          <p:nvPr/>
        </p:nvCxnSpPr>
        <p:spPr>
          <a:xfrm>
            <a:off x="7321255" y="3120418"/>
            <a:ext cx="1367033" cy="1460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V="1">
            <a:off x="6890327" y="1988840"/>
            <a:ext cx="861857" cy="8469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a:off x="5902036" y="3325091"/>
            <a:ext cx="540765" cy="2279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flipV="1">
            <a:off x="4331805" y="2438891"/>
            <a:ext cx="646595" cy="504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3503712" y="3325091"/>
            <a:ext cx="2010397" cy="14720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77498" y="2043964"/>
            <a:ext cx="3132348" cy="523220"/>
          </a:xfrm>
          <a:prstGeom prst="rect">
            <a:avLst/>
          </a:prstGeom>
          <a:noFill/>
        </p:spPr>
        <p:txBody>
          <a:bodyPr wrap="square" rtlCol="0">
            <a:spAutoFit/>
          </a:bodyPr>
          <a:lstStyle/>
          <a:p>
            <a:pPr algn="ctr"/>
            <a:r>
              <a:rPr lang="en-GB" sz="2800"/>
              <a:t>Pressure (</a:t>
            </a:r>
            <a:r>
              <a:rPr lang="en-GB" sz="2800">
                <a:solidFill>
                  <a:srgbClr val="FF0000"/>
                </a:solidFill>
              </a:rPr>
              <a:t>Pa</a:t>
            </a:r>
            <a:r>
              <a:rPr lang="en-GB" sz="2800"/>
              <a:t>)</a:t>
            </a:r>
          </a:p>
        </p:txBody>
      </p:sp>
      <p:sp>
        <p:nvSpPr>
          <p:cNvPr id="15" name="TextBox 14"/>
          <p:cNvSpPr txBox="1"/>
          <p:nvPr/>
        </p:nvSpPr>
        <p:spPr>
          <a:xfrm>
            <a:off x="2063552" y="4797152"/>
            <a:ext cx="2160240" cy="523220"/>
          </a:xfrm>
          <a:prstGeom prst="rect">
            <a:avLst/>
          </a:prstGeom>
          <a:noFill/>
        </p:spPr>
        <p:txBody>
          <a:bodyPr wrap="square" rtlCol="0">
            <a:spAutoFit/>
          </a:bodyPr>
          <a:lstStyle/>
          <a:p>
            <a:r>
              <a:rPr lang="en-GB" sz="2800"/>
              <a:t>Volume (</a:t>
            </a:r>
            <a:r>
              <a:rPr lang="en-GB" sz="2800">
                <a:solidFill>
                  <a:srgbClr val="FF0000"/>
                </a:solidFill>
              </a:rPr>
              <a:t>m</a:t>
            </a:r>
            <a:r>
              <a:rPr lang="en-GB" sz="2800" baseline="30000">
                <a:solidFill>
                  <a:srgbClr val="FF0000"/>
                </a:solidFill>
              </a:rPr>
              <a:t>3</a:t>
            </a:r>
            <a:r>
              <a:rPr lang="en-GB" sz="2800"/>
              <a:t>)</a:t>
            </a:r>
          </a:p>
        </p:txBody>
      </p:sp>
      <p:sp>
        <p:nvSpPr>
          <p:cNvPr id="16" name="TextBox 15"/>
          <p:cNvSpPr txBox="1"/>
          <p:nvPr/>
        </p:nvSpPr>
        <p:spPr>
          <a:xfrm>
            <a:off x="3839067" y="5604984"/>
            <a:ext cx="4729889" cy="954107"/>
          </a:xfrm>
          <a:prstGeom prst="rect">
            <a:avLst/>
          </a:prstGeom>
          <a:noFill/>
        </p:spPr>
        <p:txBody>
          <a:bodyPr wrap="square" rtlCol="0">
            <a:spAutoFit/>
          </a:bodyPr>
          <a:lstStyle/>
          <a:p>
            <a:pPr algn="ctr"/>
            <a:r>
              <a:rPr lang="en-GB" sz="2800" dirty="0"/>
              <a:t>Number of moles of gas (mol)</a:t>
            </a:r>
          </a:p>
          <a:p>
            <a:pPr algn="ctr"/>
            <a:r>
              <a:rPr lang="en-GB" sz="2800" dirty="0"/>
              <a:t>n = mass/Mr</a:t>
            </a:r>
          </a:p>
        </p:txBody>
      </p:sp>
      <p:sp>
        <p:nvSpPr>
          <p:cNvPr id="17" name="TextBox 16"/>
          <p:cNvSpPr txBox="1"/>
          <p:nvPr/>
        </p:nvSpPr>
        <p:spPr>
          <a:xfrm>
            <a:off x="7896200" y="1484784"/>
            <a:ext cx="2664296" cy="1261884"/>
          </a:xfrm>
          <a:prstGeom prst="rect">
            <a:avLst/>
          </a:prstGeom>
          <a:noFill/>
        </p:spPr>
        <p:txBody>
          <a:bodyPr wrap="square" rtlCol="0">
            <a:spAutoFit/>
          </a:bodyPr>
          <a:lstStyle/>
          <a:p>
            <a:r>
              <a:rPr lang="en-GB" sz="2800" dirty="0"/>
              <a:t>Gas constant </a:t>
            </a:r>
          </a:p>
          <a:p>
            <a:r>
              <a:rPr lang="en-GB" sz="2800" dirty="0"/>
              <a:t>8.31 J K</a:t>
            </a:r>
            <a:r>
              <a:rPr lang="en-GB" sz="2800" baseline="30000" dirty="0"/>
              <a:t>-1 </a:t>
            </a:r>
            <a:r>
              <a:rPr lang="en-GB" sz="2800" dirty="0"/>
              <a:t>mol</a:t>
            </a:r>
            <a:r>
              <a:rPr lang="en-GB" sz="2800" baseline="30000" dirty="0"/>
              <a:t>-1</a:t>
            </a:r>
          </a:p>
          <a:p>
            <a:r>
              <a:rPr lang="en-GB" sz="2000" dirty="0"/>
              <a:t>(no need to learn this)</a:t>
            </a:r>
          </a:p>
        </p:txBody>
      </p:sp>
      <p:sp>
        <p:nvSpPr>
          <p:cNvPr id="19" name="TextBox 18"/>
          <p:cNvSpPr txBox="1"/>
          <p:nvPr/>
        </p:nvSpPr>
        <p:spPr>
          <a:xfrm>
            <a:off x="8220236" y="4581709"/>
            <a:ext cx="2196244" cy="830997"/>
          </a:xfrm>
          <a:prstGeom prst="rect">
            <a:avLst/>
          </a:prstGeom>
          <a:noFill/>
        </p:spPr>
        <p:txBody>
          <a:bodyPr wrap="square" rtlCol="0">
            <a:spAutoFit/>
          </a:bodyPr>
          <a:lstStyle/>
          <a:p>
            <a:pPr algn="ctr"/>
            <a:r>
              <a:rPr lang="en-GB" sz="2400">
                <a:latin typeface="Arial" pitchFamily="34" charset="0"/>
                <a:cs typeface="Arial" pitchFamily="34" charset="0"/>
              </a:rPr>
              <a:t>Temperature (</a:t>
            </a:r>
            <a:r>
              <a:rPr lang="en-GB" sz="2400">
                <a:solidFill>
                  <a:srgbClr val="FF0000"/>
                </a:solidFill>
                <a:latin typeface="Arial" pitchFamily="34" charset="0"/>
                <a:cs typeface="Arial" pitchFamily="34" charset="0"/>
              </a:rPr>
              <a:t>K</a:t>
            </a:r>
            <a:r>
              <a:rPr lang="en-GB" sz="2400">
                <a:latin typeface="Arial" pitchFamily="34" charset="0"/>
                <a:cs typeface="Arial" pitchFamily="34" charset="0"/>
              </a:rPr>
              <a:t>)</a:t>
            </a:r>
          </a:p>
        </p:txBody>
      </p:sp>
    </p:spTree>
    <p:extLst>
      <p:ext uri="{BB962C8B-B14F-4D97-AF65-F5344CB8AC3E}">
        <p14:creationId xmlns:p14="http://schemas.microsoft.com/office/powerpoint/2010/main" val="2739517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idx="4294967295"/>
          </p:nvPr>
        </p:nvSpPr>
        <p:spPr>
          <a:xfrm>
            <a:off x="42412" y="5375"/>
            <a:ext cx="10515600" cy="1325563"/>
          </a:xfrm>
        </p:spPr>
        <p:txBody>
          <a:bodyPr>
            <a:normAutofit/>
          </a:bodyPr>
          <a:lstStyle/>
          <a:p>
            <a:r>
              <a:rPr lang="en-GB" b="1" dirty="0">
                <a:solidFill>
                  <a:schemeClr val="accent6"/>
                </a:solidFill>
              </a:rPr>
              <a:t>Ideal gas equation: converting units</a:t>
            </a:r>
          </a:p>
        </p:txBody>
      </p:sp>
      <p:sp>
        <p:nvSpPr>
          <p:cNvPr id="992259" name="Text Box 3"/>
          <p:cNvSpPr txBox="1">
            <a:spLocks noChangeArrowheads="1"/>
          </p:cNvSpPr>
          <p:nvPr/>
        </p:nvSpPr>
        <p:spPr bwMode="auto">
          <a:xfrm>
            <a:off x="1580847" y="2036234"/>
            <a:ext cx="3071812"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25000"/>
              </a:spcBef>
            </a:pPr>
            <a:r>
              <a:rPr lang="en-GB" sz="2400" b="1" dirty="0"/>
              <a:t>Pressure</a:t>
            </a:r>
          </a:p>
          <a:p>
            <a:pPr>
              <a:spcBef>
                <a:spcPct val="25000"/>
              </a:spcBef>
            </a:pPr>
            <a:r>
              <a:rPr lang="en-GB" sz="2400" dirty="0"/>
              <a:t>to convert kPa to </a:t>
            </a:r>
            <a:r>
              <a:rPr lang="en-GB" sz="2400" dirty="0">
                <a:solidFill>
                  <a:srgbClr val="FF0000"/>
                </a:solidFill>
              </a:rPr>
              <a:t>Pa</a:t>
            </a:r>
            <a:r>
              <a:rPr lang="en-GB" sz="2400" dirty="0"/>
              <a:t>:</a:t>
            </a:r>
          </a:p>
        </p:txBody>
      </p:sp>
      <p:sp>
        <p:nvSpPr>
          <p:cNvPr id="992266" name="Text Box 10"/>
          <p:cNvSpPr txBox="1">
            <a:spLocks noChangeArrowheads="1"/>
          </p:cNvSpPr>
          <p:nvPr/>
        </p:nvSpPr>
        <p:spPr bwMode="auto">
          <a:xfrm>
            <a:off x="4821208" y="2373627"/>
            <a:ext cx="544687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GB" sz="3200" b="1" dirty="0"/>
              <a:t>× 1000</a:t>
            </a:r>
            <a:r>
              <a:rPr lang="en-GB" sz="3200" dirty="0"/>
              <a:t> e.g. 11.2 kPa = 11200 Pa</a:t>
            </a:r>
            <a:endParaRPr lang="en-GB" sz="3200" b="1" dirty="0"/>
          </a:p>
        </p:txBody>
      </p:sp>
      <p:sp>
        <p:nvSpPr>
          <p:cNvPr id="992260" name="Text Box 4"/>
          <p:cNvSpPr txBox="1">
            <a:spLocks noChangeArrowheads="1"/>
          </p:cNvSpPr>
          <p:nvPr/>
        </p:nvSpPr>
        <p:spPr bwMode="auto">
          <a:xfrm>
            <a:off x="1580847" y="3425166"/>
            <a:ext cx="3181350"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25000"/>
              </a:spcBef>
            </a:pPr>
            <a:r>
              <a:rPr lang="en-GB" sz="2400" b="1" dirty="0"/>
              <a:t>Volume</a:t>
            </a:r>
          </a:p>
          <a:p>
            <a:pPr>
              <a:spcBef>
                <a:spcPct val="25000"/>
              </a:spcBef>
            </a:pPr>
            <a:r>
              <a:rPr lang="en-GB" sz="2400" dirty="0"/>
              <a:t>to convert dm</a:t>
            </a:r>
            <a:r>
              <a:rPr lang="en-GB" sz="2400" baseline="30000" dirty="0"/>
              <a:t>3</a:t>
            </a:r>
            <a:r>
              <a:rPr lang="en-GB" sz="2400" dirty="0"/>
              <a:t> to </a:t>
            </a:r>
            <a:r>
              <a:rPr lang="en-GB" sz="2400" dirty="0">
                <a:solidFill>
                  <a:srgbClr val="FF0000"/>
                </a:solidFill>
              </a:rPr>
              <a:t>m</a:t>
            </a:r>
            <a:r>
              <a:rPr lang="en-GB" sz="2400" baseline="30000" dirty="0">
                <a:solidFill>
                  <a:srgbClr val="FF0000"/>
                </a:solidFill>
              </a:rPr>
              <a:t>3</a:t>
            </a:r>
            <a:r>
              <a:rPr lang="en-GB" sz="2400" dirty="0"/>
              <a:t>:</a:t>
            </a:r>
          </a:p>
          <a:p>
            <a:pPr>
              <a:spcBef>
                <a:spcPct val="25000"/>
              </a:spcBef>
            </a:pPr>
            <a:br>
              <a:rPr lang="en-GB" sz="2400" b="1" dirty="0"/>
            </a:br>
            <a:r>
              <a:rPr lang="en-GB" sz="2400" dirty="0"/>
              <a:t>to convert cm</a:t>
            </a:r>
            <a:r>
              <a:rPr lang="en-GB" sz="2400" baseline="30000" dirty="0"/>
              <a:t>3</a:t>
            </a:r>
            <a:r>
              <a:rPr lang="en-GB" sz="2400" dirty="0"/>
              <a:t> to </a:t>
            </a:r>
            <a:r>
              <a:rPr lang="en-GB" sz="2400" dirty="0">
                <a:solidFill>
                  <a:srgbClr val="FF0000"/>
                </a:solidFill>
              </a:rPr>
              <a:t>m</a:t>
            </a:r>
            <a:r>
              <a:rPr lang="en-GB" sz="2400" baseline="30000" dirty="0">
                <a:solidFill>
                  <a:srgbClr val="FF0000"/>
                </a:solidFill>
              </a:rPr>
              <a:t>3</a:t>
            </a:r>
            <a:r>
              <a:rPr lang="en-GB" sz="2400" dirty="0"/>
              <a:t>:</a:t>
            </a:r>
            <a:endParaRPr lang="en-GB" sz="2400" b="1" dirty="0"/>
          </a:p>
        </p:txBody>
      </p:sp>
      <p:sp>
        <p:nvSpPr>
          <p:cNvPr id="992267" name="Text Box 11"/>
          <p:cNvSpPr txBox="1">
            <a:spLocks noChangeArrowheads="1"/>
          </p:cNvSpPr>
          <p:nvPr/>
        </p:nvSpPr>
        <p:spPr bwMode="auto">
          <a:xfrm>
            <a:off x="4821207" y="3713197"/>
            <a:ext cx="671010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200" b="1" dirty="0">
                <a:cs typeface="Arial" charset="0"/>
              </a:rPr>
              <a:t>÷ </a:t>
            </a:r>
            <a:r>
              <a:rPr lang="en-GB" sz="3200" b="1" dirty="0"/>
              <a:t>1000 (10</a:t>
            </a:r>
            <a:r>
              <a:rPr lang="en-GB" sz="3200" b="1" baseline="30000" dirty="0"/>
              <a:t>3</a:t>
            </a:r>
            <a:r>
              <a:rPr lang="en-GB" sz="3200" b="1" dirty="0"/>
              <a:t>)</a:t>
            </a:r>
            <a:r>
              <a:rPr lang="en-GB" sz="3200" dirty="0"/>
              <a:t> e.g. 24 dm</a:t>
            </a:r>
            <a:r>
              <a:rPr lang="en-GB" sz="3200" baseline="30000" dirty="0"/>
              <a:t>3</a:t>
            </a:r>
            <a:r>
              <a:rPr lang="en-GB" sz="3200" dirty="0"/>
              <a:t> = 2.4 x 10</a:t>
            </a:r>
            <a:r>
              <a:rPr lang="en-GB" sz="3200" baseline="30000" dirty="0"/>
              <a:t>-2</a:t>
            </a:r>
            <a:r>
              <a:rPr lang="en-GB" sz="3200" dirty="0"/>
              <a:t> m</a:t>
            </a:r>
            <a:r>
              <a:rPr lang="en-GB" sz="3200" baseline="30000" dirty="0"/>
              <a:t>3</a:t>
            </a:r>
            <a:endParaRPr lang="en-GB" sz="3200" b="1" dirty="0"/>
          </a:p>
        </p:txBody>
      </p:sp>
      <p:sp>
        <p:nvSpPr>
          <p:cNvPr id="992268" name="Text Box 12"/>
          <p:cNvSpPr txBox="1">
            <a:spLocks noChangeArrowheads="1"/>
          </p:cNvSpPr>
          <p:nvPr/>
        </p:nvSpPr>
        <p:spPr bwMode="auto">
          <a:xfrm>
            <a:off x="4821208" y="4705020"/>
            <a:ext cx="752122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200" b="1" dirty="0">
                <a:cs typeface="Arial" charset="0"/>
              </a:rPr>
              <a:t>÷ </a:t>
            </a:r>
            <a:r>
              <a:rPr lang="en-GB" sz="3200" b="1" dirty="0"/>
              <a:t>1 000 000 (10</a:t>
            </a:r>
            <a:r>
              <a:rPr lang="en-GB" sz="3200" b="1" baseline="30000" dirty="0"/>
              <a:t>6</a:t>
            </a:r>
            <a:r>
              <a:rPr lang="en-GB" sz="3200" b="1" dirty="0"/>
              <a:t>) </a:t>
            </a:r>
            <a:r>
              <a:rPr lang="en-GB" sz="3200" dirty="0"/>
              <a:t>e.g. 24 cm</a:t>
            </a:r>
            <a:r>
              <a:rPr lang="en-GB" sz="3200" baseline="30000" dirty="0"/>
              <a:t>3</a:t>
            </a:r>
            <a:r>
              <a:rPr lang="en-GB" sz="3200" dirty="0"/>
              <a:t> = 2.4 x 10</a:t>
            </a:r>
            <a:r>
              <a:rPr lang="en-GB" sz="3200" baseline="30000" dirty="0"/>
              <a:t>-5</a:t>
            </a:r>
            <a:r>
              <a:rPr lang="en-GB" sz="3200" dirty="0"/>
              <a:t> m</a:t>
            </a:r>
            <a:r>
              <a:rPr lang="en-GB" sz="3200" baseline="30000" dirty="0"/>
              <a:t>3</a:t>
            </a:r>
            <a:endParaRPr lang="en-GB" sz="3200" b="1" dirty="0"/>
          </a:p>
        </p:txBody>
      </p:sp>
      <p:sp>
        <p:nvSpPr>
          <p:cNvPr id="992261" name="Text Box 5"/>
          <p:cNvSpPr txBox="1">
            <a:spLocks noChangeArrowheads="1"/>
          </p:cNvSpPr>
          <p:nvPr/>
        </p:nvSpPr>
        <p:spPr bwMode="auto">
          <a:xfrm>
            <a:off x="1595730" y="5400098"/>
            <a:ext cx="3313112"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25000"/>
              </a:spcBef>
            </a:pPr>
            <a:r>
              <a:rPr lang="en-GB" sz="2400" b="1" dirty="0"/>
              <a:t>Temperature</a:t>
            </a:r>
          </a:p>
          <a:p>
            <a:pPr>
              <a:spcBef>
                <a:spcPct val="25000"/>
              </a:spcBef>
            </a:pPr>
            <a:r>
              <a:rPr lang="en-GB" sz="2400" dirty="0"/>
              <a:t>to convert </a:t>
            </a:r>
            <a:r>
              <a:rPr lang="en-GB" sz="2400" dirty="0">
                <a:cs typeface="Arial" charset="0"/>
              </a:rPr>
              <a:t>°C</a:t>
            </a:r>
            <a:r>
              <a:rPr lang="en-GB" sz="2400" dirty="0"/>
              <a:t> to </a:t>
            </a:r>
            <a:r>
              <a:rPr lang="en-GB" sz="2400" dirty="0">
                <a:solidFill>
                  <a:srgbClr val="FF0000"/>
                </a:solidFill>
              </a:rPr>
              <a:t>Kelvin</a:t>
            </a:r>
            <a:r>
              <a:rPr lang="en-GB" sz="2400" dirty="0"/>
              <a:t>:</a:t>
            </a:r>
            <a:endParaRPr lang="en-GB" sz="2400" b="1" dirty="0"/>
          </a:p>
        </p:txBody>
      </p:sp>
      <p:sp>
        <p:nvSpPr>
          <p:cNvPr id="992269" name="Text Box 13"/>
          <p:cNvSpPr txBox="1">
            <a:spLocks noChangeArrowheads="1"/>
          </p:cNvSpPr>
          <p:nvPr/>
        </p:nvSpPr>
        <p:spPr bwMode="auto">
          <a:xfrm>
            <a:off x="4795898" y="5748719"/>
            <a:ext cx="411965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25000"/>
              </a:spcBef>
            </a:pPr>
            <a:r>
              <a:rPr lang="en-GB" sz="3200" b="1" dirty="0"/>
              <a:t>+ 273</a:t>
            </a:r>
            <a:r>
              <a:rPr lang="en-GB" sz="3200" dirty="0"/>
              <a:t> e.g. 20 </a:t>
            </a:r>
            <a:r>
              <a:rPr lang="en-GB" sz="3200" dirty="0">
                <a:cs typeface="Arial" charset="0"/>
              </a:rPr>
              <a:t>°C</a:t>
            </a:r>
            <a:r>
              <a:rPr lang="en-GB" sz="3200" dirty="0"/>
              <a:t> = 293 K</a:t>
            </a:r>
            <a:endParaRPr lang="en-GB" sz="3200" b="1" dirty="0"/>
          </a:p>
        </p:txBody>
      </p:sp>
      <p:sp>
        <p:nvSpPr>
          <p:cNvPr id="2" name="TextBox 1">
            <a:extLst>
              <a:ext uri="{FF2B5EF4-FFF2-40B4-BE49-F238E27FC236}">
                <a16:creationId xmlns:a16="http://schemas.microsoft.com/office/drawing/2014/main" id="{FDF98C0F-1DE0-48E9-95E3-4C6FC9A80776}"/>
              </a:ext>
            </a:extLst>
          </p:cNvPr>
          <p:cNvSpPr txBox="1"/>
          <p:nvPr/>
        </p:nvSpPr>
        <p:spPr>
          <a:xfrm>
            <a:off x="0" y="1110729"/>
            <a:ext cx="12192000" cy="954107"/>
          </a:xfrm>
          <a:prstGeom prst="rect">
            <a:avLst/>
          </a:prstGeom>
          <a:noFill/>
        </p:spPr>
        <p:txBody>
          <a:bodyPr wrap="square" rtlCol="0">
            <a:spAutoFit/>
          </a:bodyPr>
          <a:lstStyle/>
          <a:p>
            <a:r>
              <a:rPr lang="en-GB" sz="2800" dirty="0">
                <a:solidFill>
                  <a:srgbClr val="FF0000"/>
                </a:solidFill>
              </a:rPr>
              <a:t>Most questions relating to the ideal gas equation will require some unit conversions</a:t>
            </a:r>
          </a:p>
        </p:txBody>
      </p:sp>
    </p:spTree>
    <p:extLst>
      <p:ext uri="{BB962C8B-B14F-4D97-AF65-F5344CB8AC3E}">
        <p14:creationId xmlns:p14="http://schemas.microsoft.com/office/powerpoint/2010/main" val="3596840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92259"/>
                                        </p:tgtEl>
                                        <p:attrNameLst>
                                          <p:attrName>style.visibility</p:attrName>
                                        </p:attrNameLst>
                                      </p:cBhvr>
                                      <p:to>
                                        <p:strVal val="visible"/>
                                      </p:to>
                                    </p:set>
                                    <p:animEffect transition="in" filter="dissolve">
                                      <p:cBhvr>
                                        <p:cTn id="7" dur="500"/>
                                        <p:tgtEl>
                                          <p:spTgt spid="992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2266"/>
                                        </p:tgtEl>
                                        <p:attrNameLst>
                                          <p:attrName>style.visibility</p:attrName>
                                        </p:attrNameLst>
                                      </p:cBhvr>
                                      <p:to>
                                        <p:strVal val="visible"/>
                                      </p:to>
                                    </p:set>
                                    <p:animEffect transition="in" filter="dissolve">
                                      <p:cBhvr>
                                        <p:cTn id="12" dur="500"/>
                                        <p:tgtEl>
                                          <p:spTgt spid="9922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2260"/>
                                        </p:tgtEl>
                                        <p:attrNameLst>
                                          <p:attrName>style.visibility</p:attrName>
                                        </p:attrNameLst>
                                      </p:cBhvr>
                                      <p:to>
                                        <p:strVal val="visible"/>
                                      </p:to>
                                    </p:set>
                                    <p:animEffect transition="in" filter="dissolve">
                                      <p:cBhvr>
                                        <p:cTn id="17" dur="500"/>
                                        <p:tgtEl>
                                          <p:spTgt spid="9922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2267"/>
                                        </p:tgtEl>
                                        <p:attrNameLst>
                                          <p:attrName>style.visibility</p:attrName>
                                        </p:attrNameLst>
                                      </p:cBhvr>
                                      <p:to>
                                        <p:strVal val="visible"/>
                                      </p:to>
                                    </p:set>
                                    <p:animEffect transition="in" filter="dissolve">
                                      <p:cBhvr>
                                        <p:cTn id="22" dur="500"/>
                                        <p:tgtEl>
                                          <p:spTgt spid="992267"/>
                                        </p:tgtEl>
                                      </p:cBhvr>
                                    </p:animEffect>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992268"/>
                                        </p:tgtEl>
                                        <p:attrNameLst>
                                          <p:attrName>style.visibility</p:attrName>
                                        </p:attrNameLst>
                                      </p:cBhvr>
                                      <p:to>
                                        <p:strVal val="visible"/>
                                      </p:to>
                                    </p:set>
                                    <p:animEffect transition="in" filter="dissolve">
                                      <p:cBhvr>
                                        <p:cTn id="26" dur="500"/>
                                        <p:tgtEl>
                                          <p:spTgt spid="99226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92261"/>
                                        </p:tgtEl>
                                        <p:attrNameLst>
                                          <p:attrName>style.visibility</p:attrName>
                                        </p:attrNameLst>
                                      </p:cBhvr>
                                      <p:to>
                                        <p:strVal val="visible"/>
                                      </p:to>
                                    </p:set>
                                    <p:animEffect transition="in" filter="dissolve">
                                      <p:cBhvr>
                                        <p:cTn id="31" dur="500"/>
                                        <p:tgtEl>
                                          <p:spTgt spid="99226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92269"/>
                                        </p:tgtEl>
                                        <p:attrNameLst>
                                          <p:attrName>style.visibility</p:attrName>
                                        </p:attrNameLst>
                                      </p:cBhvr>
                                      <p:to>
                                        <p:strVal val="visible"/>
                                      </p:to>
                                    </p:set>
                                    <p:animEffect transition="in" filter="dissolve">
                                      <p:cBhvr>
                                        <p:cTn id="36" dur="500"/>
                                        <p:tgtEl>
                                          <p:spTgt spid="992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59" grpId="0"/>
      <p:bldP spid="992266" grpId="0"/>
      <p:bldP spid="992260" grpId="0"/>
      <p:bldP spid="992267" grpId="0"/>
      <p:bldP spid="992268" grpId="0"/>
      <p:bldP spid="992261" grpId="0"/>
      <p:bldP spid="9922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4540249"/>
          </a:xfrm>
        </p:spPr>
        <p:txBody>
          <a:bodyPr vert="horz" lIns="91440" tIns="45720" rIns="91440" bIns="45720" rtlCol="0" anchor="t">
            <a:normAutofit fontScale="92500" lnSpcReduction="20000"/>
          </a:bodyPr>
          <a:lstStyle/>
          <a:p>
            <a:pPr marL="0" indent="0">
              <a:buNone/>
            </a:pPr>
            <a:r>
              <a:rPr lang="en-GB" sz="4400" b="1" dirty="0">
                <a:solidFill>
                  <a:schemeClr val="accent6"/>
                </a:solidFill>
                <a:latin typeface="Calibri Light"/>
                <a:ea typeface="Calibri Light"/>
                <a:cs typeface="Calibri Light"/>
              </a:rPr>
              <a:t>TASK - Convert the following units into standard units for PV = </a:t>
            </a:r>
            <a:r>
              <a:rPr lang="en-GB" sz="4400" b="1" err="1">
                <a:solidFill>
                  <a:schemeClr val="accent6"/>
                </a:solidFill>
                <a:latin typeface="Calibri Light"/>
                <a:ea typeface="Calibri Light"/>
                <a:cs typeface="Calibri Light"/>
              </a:rPr>
              <a:t>nRT</a:t>
            </a:r>
            <a:endParaRPr lang="en-GB" sz="4400" b="1" dirty="0">
              <a:solidFill>
                <a:schemeClr val="accent6"/>
              </a:solidFill>
              <a:latin typeface="Calibri Light"/>
              <a:ea typeface="Calibri Light"/>
              <a:cs typeface="Calibri Light"/>
            </a:endParaRPr>
          </a:p>
          <a:p>
            <a:pPr>
              <a:buNone/>
            </a:pPr>
            <a:endParaRPr lang="en-GB" b="1" dirty="0">
              <a:latin typeface="Calibri Light"/>
              <a:ea typeface="Calibri Light"/>
              <a:cs typeface="Calibri Light"/>
            </a:endParaRPr>
          </a:p>
          <a:p>
            <a:r>
              <a:rPr lang="en-GB" dirty="0"/>
              <a:t>28 </a:t>
            </a:r>
            <a:r>
              <a:rPr lang="en-GB" baseline="30000" dirty="0" err="1"/>
              <a:t>o</a:t>
            </a:r>
            <a:r>
              <a:rPr lang="en-GB" dirty="0" err="1"/>
              <a:t>C</a:t>
            </a:r>
            <a:endParaRPr lang="en-GB" dirty="0"/>
          </a:p>
          <a:p>
            <a:r>
              <a:rPr lang="en-GB" dirty="0"/>
              <a:t>400 kPa</a:t>
            </a:r>
            <a:endParaRPr lang="en-GB">
              <a:ea typeface="Calibri"/>
              <a:cs typeface="Calibri"/>
            </a:endParaRPr>
          </a:p>
          <a:p>
            <a:r>
              <a:rPr lang="en-GB" dirty="0"/>
              <a:t>50 m</a:t>
            </a:r>
            <a:r>
              <a:rPr lang="en-GB" baseline="30000" dirty="0"/>
              <a:t>3</a:t>
            </a:r>
            <a:endParaRPr lang="en-GB" baseline="30000">
              <a:ea typeface="Calibri"/>
              <a:cs typeface="Calibri"/>
            </a:endParaRPr>
          </a:p>
          <a:p>
            <a:r>
              <a:rPr lang="en-GB" dirty="0"/>
              <a:t>5000000 cm</a:t>
            </a:r>
            <a:r>
              <a:rPr lang="en-GB" baseline="30000" dirty="0"/>
              <a:t>3</a:t>
            </a:r>
            <a:endParaRPr lang="en-GB" baseline="30000">
              <a:ea typeface="Calibri"/>
              <a:cs typeface="Calibri"/>
            </a:endParaRPr>
          </a:p>
          <a:p>
            <a:r>
              <a:rPr lang="en-GB" dirty="0"/>
              <a:t>1000000 dm</a:t>
            </a:r>
            <a:r>
              <a:rPr lang="en-GB" baseline="30000" dirty="0"/>
              <a:t>3</a:t>
            </a:r>
            <a:endParaRPr lang="en-GB" baseline="30000">
              <a:ea typeface="Calibri"/>
              <a:cs typeface="Calibri"/>
            </a:endParaRPr>
          </a:p>
          <a:p>
            <a:r>
              <a:rPr lang="en-GB" dirty="0"/>
              <a:t>298 K</a:t>
            </a:r>
            <a:endParaRPr lang="en-GB">
              <a:ea typeface="Calibri"/>
              <a:cs typeface="Calibri"/>
            </a:endParaRPr>
          </a:p>
          <a:p>
            <a:r>
              <a:rPr lang="en-GB" dirty="0"/>
              <a:t>5 MPa</a:t>
            </a:r>
          </a:p>
          <a:p>
            <a:pPr>
              <a:buFont typeface="Wingdings" pitchFamily="2" charset="2"/>
              <a:buChar char="ü"/>
            </a:pPr>
            <a:endParaRPr lang="en-GB" baseline="30000" dirty="0"/>
          </a:p>
          <a:p>
            <a:pPr>
              <a:buFont typeface="Wingdings" pitchFamily="2" charset="2"/>
              <a:buChar char="ü"/>
            </a:pPr>
            <a:endParaRPr lang="en-GB" dirty="0"/>
          </a:p>
          <a:p>
            <a:pPr>
              <a:buFont typeface="Wingdings" pitchFamily="2" charset="2"/>
              <a:buChar char="ü"/>
            </a:pPr>
            <a:endParaRPr lang="en-GB" dirty="0"/>
          </a:p>
          <a:p>
            <a:pPr marL="0" indent="0">
              <a:buNone/>
            </a:pPr>
            <a:endParaRPr lang="en-GB" dirty="0"/>
          </a:p>
        </p:txBody>
      </p:sp>
      <p:sp>
        <p:nvSpPr>
          <p:cNvPr id="3" name="Content Placeholder 1">
            <a:extLst>
              <a:ext uri="{FF2B5EF4-FFF2-40B4-BE49-F238E27FC236}">
                <a16:creationId xmlns:a16="http://schemas.microsoft.com/office/drawing/2014/main" id="{42915AE6-2A5B-4617-B778-5A0046D4D6AC}"/>
              </a:ext>
            </a:extLst>
          </p:cNvPr>
          <p:cNvSpPr txBox="1">
            <a:spLocks/>
          </p:cNvSpPr>
          <p:nvPr/>
        </p:nvSpPr>
        <p:spPr>
          <a:xfrm>
            <a:off x="4160633" y="1021679"/>
            <a:ext cx="2724727" cy="380538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GB">
              <a:solidFill>
                <a:srgbClr val="FF0000"/>
              </a:solidFill>
            </a:endParaRPr>
          </a:p>
          <a:p>
            <a:pPr marL="0" indent="0">
              <a:buNone/>
            </a:pPr>
            <a:r>
              <a:rPr lang="en-GB" dirty="0">
                <a:solidFill>
                  <a:srgbClr val="FF0000"/>
                </a:solidFill>
              </a:rPr>
              <a:t>301K</a:t>
            </a:r>
            <a:endParaRPr lang="en-GB" dirty="0">
              <a:solidFill>
                <a:srgbClr val="FF0000"/>
              </a:solidFill>
              <a:ea typeface="Calibri"/>
              <a:cs typeface="Calibri"/>
            </a:endParaRPr>
          </a:p>
          <a:p>
            <a:pPr marL="0" indent="0">
              <a:buNone/>
            </a:pPr>
            <a:r>
              <a:rPr lang="en-GB" dirty="0">
                <a:solidFill>
                  <a:srgbClr val="FF0000"/>
                </a:solidFill>
              </a:rPr>
              <a:t>400,000 Pa</a:t>
            </a:r>
            <a:endParaRPr lang="en-GB" dirty="0">
              <a:solidFill>
                <a:srgbClr val="FF0000"/>
              </a:solidFill>
              <a:ea typeface="Calibri"/>
              <a:cs typeface="Calibri"/>
            </a:endParaRPr>
          </a:p>
          <a:p>
            <a:pPr marL="0" indent="0">
              <a:buNone/>
            </a:pPr>
            <a:r>
              <a:rPr lang="en-GB" dirty="0">
                <a:solidFill>
                  <a:srgbClr val="FF0000"/>
                </a:solidFill>
              </a:rPr>
              <a:t>50 m</a:t>
            </a:r>
            <a:r>
              <a:rPr lang="en-GB" baseline="30000" dirty="0">
                <a:solidFill>
                  <a:srgbClr val="FF0000"/>
                </a:solidFill>
              </a:rPr>
              <a:t>3</a:t>
            </a:r>
            <a:endParaRPr lang="en-GB" baseline="30000" dirty="0">
              <a:solidFill>
                <a:srgbClr val="FF0000"/>
              </a:solidFill>
              <a:ea typeface="Calibri"/>
              <a:cs typeface="Calibri"/>
            </a:endParaRPr>
          </a:p>
          <a:p>
            <a:pPr marL="0" indent="0">
              <a:buNone/>
            </a:pPr>
            <a:r>
              <a:rPr lang="en-GB" dirty="0">
                <a:solidFill>
                  <a:srgbClr val="FF0000"/>
                </a:solidFill>
              </a:rPr>
              <a:t>5 m</a:t>
            </a:r>
            <a:r>
              <a:rPr lang="en-GB" baseline="30000" dirty="0">
                <a:solidFill>
                  <a:srgbClr val="FF0000"/>
                </a:solidFill>
              </a:rPr>
              <a:t>3</a:t>
            </a:r>
            <a:endParaRPr lang="en-GB" baseline="30000" dirty="0">
              <a:solidFill>
                <a:srgbClr val="FF0000"/>
              </a:solidFill>
              <a:ea typeface="Calibri"/>
              <a:cs typeface="Calibri"/>
            </a:endParaRPr>
          </a:p>
          <a:p>
            <a:pPr marL="0" indent="0">
              <a:buNone/>
            </a:pPr>
            <a:r>
              <a:rPr lang="en-GB" dirty="0">
                <a:solidFill>
                  <a:srgbClr val="FF0000"/>
                </a:solidFill>
              </a:rPr>
              <a:t>1000 m</a:t>
            </a:r>
            <a:r>
              <a:rPr lang="en-GB" baseline="30000" dirty="0">
                <a:solidFill>
                  <a:srgbClr val="FF0000"/>
                </a:solidFill>
              </a:rPr>
              <a:t>3</a:t>
            </a:r>
            <a:endParaRPr lang="en-GB" baseline="30000" dirty="0">
              <a:solidFill>
                <a:srgbClr val="FF0000"/>
              </a:solidFill>
              <a:ea typeface="Calibri"/>
              <a:cs typeface="Calibri"/>
            </a:endParaRPr>
          </a:p>
          <a:p>
            <a:pPr marL="0" indent="0">
              <a:buNone/>
            </a:pPr>
            <a:r>
              <a:rPr lang="en-GB" dirty="0">
                <a:solidFill>
                  <a:srgbClr val="FF0000"/>
                </a:solidFill>
              </a:rPr>
              <a:t>298 K</a:t>
            </a:r>
            <a:endParaRPr lang="en-GB" dirty="0">
              <a:solidFill>
                <a:srgbClr val="FF0000"/>
              </a:solidFill>
              <a:ea typeface="Calibri"/>
              <a:cs typeface="Calibri"/>
            </a:endParaRPr>
          </a:p>
          <a:p>
            <a:pPr marL="0" indent="0">
              <a:buNone/>
            </a:pPr>
            <a:r>
              <a:rPr lang="en-GB" dirty="0">
                <a:solidFill>
                  <a:srgbClr val="FF0000"/>
                </a:solidFill>
              </a:rPr>
              <a:t>5,000,000 Pa</a:t>
            </a:r>
            <a:endParaRPr lang="en-GB" dirty="0">
              <a:solidFill>
                <a:srgbClr val="FF0000"/>
              </a:solidFill>
              <a:ea typeface="Calibri"/>
              <a:cs typeface="Calibri"/>
            </a:endParaRPr>
          </a:p>
          <a:p>
            <a:pPr>
              <a:buFont typeface="Wingdings" pitchFamily="2" charset="2"/>
              <a:buChar char="ü"/>
            </a:pPr>
            <a:endParaRPr lang="en-GB" baseline="30000">
              <a:solidFill>
                <a:srgbClr val="FF0000"/>
              </a:solidFill>
            </a:endParaRPr>
          </a:p>
          <a:p>
            <a:pPr>
              <a:buFont typeface="Wingdings" pitchFamily="2" charset="2"/>
              <a:buChar char="ü"/>
            </a:pPr>
            <a:endParaRPr lang="en-GB">
              <a:solidFill>
                <a:srgbClr val="FF0000"/>
              </a:solidFill>
            </a:endParaRPr>
          </a:p>
          <a:p>
            <a:pPr>
              <a:buFont typeface="Wingdings" pitchFamily="2" charset="2"/>
              <a:buChar char="ü"/>
            </a:pPr>
            <a:endParaRPr lang="en-GB" sz="2600" dirty="0">
              <a:solidFill>
                <a:srgbClr val="FF0000"/>
              </a:solidFill>
              <a:ea typeface="Calibri"/>
              <a:cs typeface="Calibri"/>
            </a:endParaRPr>
          </a:p>
          <a:p>
            <a:pPr>
              <a:buFont typeface="Wingdings" pitchFamily="2" charset="2"/>
              <a:buChar char="ü"/>
            </a:pPr>
            <a:endParaRPr lang="en-GB">
              <a:solidFill>
                <a:srgbClr val="FF0000"/>
              </a:solidFill>
            </a:endParaRPr>
          </a:p>
        </p:txBody>
      </p:sp>
    </p:spTree>
    <p:extLst>
      <p:ext uri="{BB962C8B-B14F-4D97-AF65-F5344CB8AC3E}">
        <p14:creationId xmlns:p14="http://schemas.microsoft.com/office/powerpoint/2010/main" val="227666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vert="horz" lIns="91440" tIns="45720" rIns="91440" bIns="45720" rtlCol="0" anchor="t">
            <a:normAutofit/>
          </a:bodyPr>
          <a:lstStyle/>
          <a:p>
            <a:pPr marL="0" indent="0">
              <a:buNone/>
            </a:pPr>
            <a:r>
              <a:rPr lang="en-GB" b="1" dirty="0">
                <a:solidFill>
                  <a:schemeClr val="accent6"/>
                </a:solidFill>
                <a:latin typeface="Calibri Light"/>
                <a:ea typeface="Calibri Light"/>
                <a:cs typeface="Calibri Light"/>
              </a:rPr>
              <a:t>TASK - Rearrange </a:t>
            </a:r>
            <a:r>
              <a:rPr lang="en-GB" b="1" i="1" dirty="0">
                <a:solidFill>
                  <a:schemeClr val="accent6"/>
                </a:solidFill>
                <a:latin typeface="Calibri Light"/>
                <a:ea typeface="Calibri Light"/>
                <a:cs typeface="Calibri Light"/>
              </a:rPr>
              <a:t>PV=</a:t>
            </a:r>
            <a:r>
              <a:rPr lang="en-GB" b="1" i="1" err="1">
                <a:solidFill>
                  <a:schemeClr val="accent6"/>
                </a:solidFill>
                <a:latin typeface="Calibri Light"/>
                <a:ea typeface="Calibri Light"/>
                <a:cs typeface="Calibri Light"/>
              </a:rPr>
              <a:t>nRT</a:t>
            </a:r>
            <a:r>
              <a:rPr lang="en-GB" b="1" i="1" dirty="0">
                <a:solidFill>
                  <a:schemeClr val="accent6"/>
                </a:solidFill>
                <a:latin typeface="Calibri Light"/>
                <a:ea typeface="Calibri Light"/>
                <a:cs typeface="Calibri Light"/>
              </a:rPr>
              <a:t> </a:t>
            </a:r>
            <a:r>
              <a:rPr lang="en-GB" b="1" dirty="0">
                <a:solidFill>
                  <a:schemeClr val="accent6"/>
                </a:solidFill>
                <a:latin typeface="Calibri Light"/>
                <a:ea typeface="Calibri Light"/>
                <a:cs typeface="Calibri Light"/>
              </a:rPr>
              <a:t>making the following the subject;</a:t>
            </a:r>
          </a:p>
          <a:p>
            <a:pPr marL="0" indent="0">
              <a:buNone/>
            </a:pPr>
            <a:endParaRPr lang="en-GB" dirty="0"/>
          </a:p>
          <a:p>
            <a:r>
              <a:rPr lang="en-GB" i="1" dirty="0"/>
              <a:t>P</a:t>
            </a:r>
            <a:r>
              <a:rPr lang="en-GB" dirty="0"/>
              <a:t> =</a:t>
            </a:r>
          </a:p>
          <a:p>
            <a:pPr marL="0" indent="0">
              <a:buNone/>
            </a:pPr>
            <a:endParaRPr lang="en-GB" dirty="0"/>
          </a:p>
          <a:p>
            <a:r>
              <a:rPr lang="en-GB" i="1" dirty="0"/>
              <a:t>V</a:t>
            </a:r>
            <a:r>
              <a:rPr lang="en-GB" dirty="0"/>
              <a:t> =</a:t>
            </a:r>
          </a:p>
          <a:p>
            <a:pPr marL="0" indent="0">
              <a:buNone/>
            </a:pPr>
            <a:endParaRPr lang="en-GB" dirty="0"/>
          </a:p>
          <a:p>
            <a:r>
              <a:rPr lang="en-GB" i="1" dirty="0"/>
              <a:t>n</a:t>
            </a:r>
            <a:r>
              <a:rPr lang="en-GB" dirty="0"/>
              <a:t> =</a:t>
            </a:r>
          </a:p>
          <a:p>
            <a:endParaRPr lang="en-GB" dirty="0"/>
          </a:p>
          <a:p>
            <a:r>
              <a:rPr lang="en-GB" i="1" dirty="0"/>
              <a:t>T</a:t>
            </a:r>
            <a:r>
              <a:rPr lang="en-GB" dirty="0"/>
              <a:t> = </a:t>
            </a:r>
          </a:p>
          <a:p>
            <a:pPr marL="0" indent="0">
              <a:buNone/>
            </a:pPr>
            <a:endParaRPr lang="en-GB" dirty="0"/>
          </a:p>
          <a:p>
            <a:pPr marL="0" indent="0">
              <a:buNone/>
            </a:pPr>
            <a:endParaRPr lang="en-GB" dirty="0"/>
          </a:p>
        </p:txBody>
      </p:sp>
      <p:sp>
        <p:nvSpPr>
          <p:cNvPr id="3" name="TextBox 2">
            <a:extLst>
              <a:ext uri="{FF2B5EF4-FFF2-40B4-BE49-F238E27FC236}">
                <a16:creationId xmlns:a16="http://schemas.microsoft.com/office/drawing/2014/main" id="{CB25F713-9FC2-4976-FD8B-0AAC0B6190BA}"/>
              </a:ext>
            </a:extLst>
          </p:cNvPr>
          <p:cNvSpPr txBox="1"/>
          <p:nvPr/>
        </p:nvSpPr>
        <p:spPr>
          <a:xfrm>
            <a:off x="1856509" y="1108364"/>
            <a:ext cx="4673600" cy="4524315"/>
          </a:xfrm>
          <a:prstGeom prst="rect">
            <a:avLst/>
          </a:prstGeom>
          <a:noFill/>
        </p:spPr>
        <p:txBody>
          <a:bodyPr wrap="square" rtlCol="0">
            <a:spAutoFit/>
          </a:bodyPr>
          <a:lstStyle/>
          <a:p>
            <a:r>
              <a:rPr lang="en-GB" sz="2400" i="1" u="sng" dirty="0" err="1"/>
              <a:t>nRT</a:t>
            </a:r>
            <a:endParaRPr lang="en-GB" sz="2400" i="1" u="sng" dirty="0"/>
          </a:p>
          <a:p>
            <a:r>
              <a:rPr lang="en-GB" sz="2400" i="1" dirty="0"/>
              <a:t>  V</a:t>
            </a:r>
          </a:p>
          <a:p>
            <a:endParaRPr lang="en-GB" sz="2400" i="1" dirty="0"/>
          </a:p>
          <a:p>
            <a:r>
              <a:rPr lang="en-GB" sz="2400" i="1" u="sng" dirty="0" err="1"/>
              <a:t>nRT</a:t>
            </a:r>
            <a:endParaRPr lang="en-GB" sz="2400" i="1" u="sng" dirty="0"/>
          </a:p>
          <a:p>
            <a:r>
              <a:rPr lang="en-GB" sz="2400" i="1" dirty="0"/>
              <a:t>  P</a:t>
            </a:r>
          </a:p>
          <a:p>
            <a:endParaRPr lang="en-GB" sz="2400" i="1" dirty="0"/>
          </a:p>
          <a:p>
            <a:r>
              <a:rPr lang="en-GB" sz="2400" i="1" u="sng" dirty="0"/>
              <a:t>PV</a:t>
            </a:r>
          </a:p>
          <a:p>
            <a:r>
              <a:rPr lang="en-GB" sz="2400" i="1" dirty="0"/>
              <a:t>RT</a:t>
            </a:r>
          </a:p>
          <a:p>
            <a:endParaRPr lang="en-GB" sz="2400" i="1" dirty="0"/>
          </a:p>
          <a:p>
            <a:r>
              <a:rPr lang="en-GB" sz="2400" i="1" u="sng" dirty="0"/>
              <a:t>PV</a:t>
            </a:r>
          </a:p>
          <a:p>
            <a:r>
              <a:rPr lang="en-GB" sz="2400" i="1" dirty="0" err="1"/>
              <a:t>nR</a:t>
            </a:r>
            <a:endParaRPr lang="en-GB" sz="2400" i="1" dirty="0"/>
          </a:p>
          <a:p>
            <a:endParaRPr lang="en-GB" sz="2400" dirty="0"/>
          </a:p>
        </p:txBody>
      </p:sp>
    </p:spTree>
    <p:extLst>
      <p:ext uri="{BB962C8B-B14F-4D97-AF65-F5344CB8AC3E}">
        <p14:creationId xmlns:p14="http://schemas.microsoft.com/office/powerpoint/2010/main" val="320243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vert="horz" lIns="91440" tIns="45720" rIns="91440" bIns="45720" rtlCol="0" anchor="t">
            <a:normAutofit/>
          </a:bodyPr>
          <a:lstStyle/>
          <a:p>
            <a:pPr>
              <a:buNone/>
            </a:pPr>
            <a:r>
              <a:rPr lang="en-GB" sz="4400" b="1" dirty="0">
                <a:solidFill>
                  <a:schemeClr val="accent6"/>
                </a:solidFill>
                <a:latin typeface="Calibri Light"/>
                <a:ea typeface="Calibri Light"/>
                <a:cs typeface="Calibri Light"/>
              </a:rPr>
              <a:t>TASK	</a:t>
            </a:r>
          </a:p>
          <a:p>
            <a:pPr>
              <a:buNone/>
            </a:pPr>
            <a:r>
              <a:rPr lang="en-GB" dirty="0"/>
              <a:t>A sample of ammonia gas occupied a volume of 1.53 × 10</a:t>
            </a:r>
            <a:r>
              <a:rPr lang="en-GB" baseline="30000" dirty="0"/>
              <a:t>–2</a:t>
            </a:r>
            <a:r>
              <a:rPr lang="en-GB" dirty="0"/>
              <a:t> m</a:t>
            </a:r>
            <a:r>
              <a:rPr lang="en-GB" baseline="30000" dirty="0"/>
              <a:t>3</a:t>
            </a:r>
            <a:r>
              <a:rPr lang="en-GB" dirty="0"/>
              <a:t> at 37 °C</a:t>
            </a:r>
            <a:endParaRPr lang="en-GB" dirty="0">
              <a:cs typeface="Calibri"/>
            </a:endParaRPr>
          </a:p>
          <a:p>
            <a:pPr>
              <a:buNone/>
            </a:pPr>
            <a:r>
              <a:rPr lang="en-GB" dirty="0"/>
              <a:t>and a pressure of 100 kPa.</a:t>
            </a:r>
            <a:endParaRPr lang="en-GB" dirty="0">
              <a:cs typeface="Calibri"/>
            </a:endParaRPr>
          </a:p>
          <a:p>
            <a:pPr>
              <a:buNone/>
            </a:pPr>
            <a:r>
              <a:rPr lang="en-GB" dirty="0"/>
              <a:t>(The gas constant </a:t>
            </a:r>
            <a:r>
              <a:rPr lang="en-GB" i="1" dirty="0"/>
              <a:t>R </a:t>
            </a:r>
            <a:r>
              <a:rPr lang="en-GB" dirty="0"/>
              <a:t>= 8.31 JK</a:t>
            </a:r>
            <a:r>
              <a:rPr lang="en-GB" baseline="30000" dirty="0"/>
              <a:t>–1</a:t>
            </a:r>
            <a:r>
              <a:rPr lang="en-GB" dirty="0"/>
              <a:t> mol</a:t>
            </a:r>
            <a:r>
              <a:rPr lang="en-GB" baseline="30000" dirty="0"/>
              <a:t>–1</a:t>
            </a:r>
            <a:r>
              <a:rPr lang="en-GB" dirty="0"/>
              <a:t>)</a:t>
            </a:r>
            <a:endParaRPr lang="en-GB" dirty="0">
              <a:cs typeface="Calibri"/>
            </a:endParaRPr>
          </a:p>
          <a:p>
            <a:pPr>
              <a:buNone/>
            </a:pPr>
            <a:r>
              <a:rPr lang="en-GB" dirty="0"/>
              <a:t>Calculate the amount, in moles, of ammonia in this sample.</a:t>
            </a:r>
            <a:endParaRPr lang="en-GB" dirty="0">
              <a:cs typeface="Calibri"/>
            </a:endParaRPr>
          </a:p>
          <a:p>
            <a:endParaRPr lang="en-GB"/>
          </a:p>
        </p:txBody>
      </p:sp>
      <p:sp>
        <p:nvSpPr>
          <p:cNvPr id="3" name="TextBox 2">
            <a:extLst>
              <a:ext uri="{FF2B5EF4-FFF2-40B4-BE49-F238E27FC236}">
                <a16:creationId xmlns:a16="http://schemas.microsoft.com/office/drawing/2014/main" id="{E6F15203-1ADC-104A-C374-BF3CC719A5A4}"/>
              </a:ext>
            </a:extLst>
          </p:cNvPr>
          <p:cNvSpPr txBox="1"/>
          <p:nvPr/>
        </p:nvSpPr>
        <p:spPr>
          <a:xfrm>
            <a:off x="942107" y="3200401"/>
            <a:ext cx="8672945" cy="2554545"/>
          </a:xfrm>
          <a:prstGeom prst="rect">
            <a:avLst/>
          </a:prstGeom>
          <a:noFill/>
        </p:spPr>
        <p:txBody>
          <a:bodyPr wrap="square" rtlCol="0">
            <a:spAutoFit/>
          </a:bodyPr>
          <a:lstStyle/>
          <a:p>
            <a:r>
              <a:rPr lang="en-GB" sz="2000" i="1" dirty="0"/>
              <a:t>PV = </a:t>
            </a:r>
            <a:r>
              <a:rPr lang="en-GB" sz="2000" i="1" dirty="0" err="1"/>
              <a:t>nRT</a:t>
            </a:r>
            <a:r>
              <a:rPr lang="en-GB" sz="2000" i="1" dirty="0"/>
              <a:t>	</a:t>
            </a:r>
          </a:p>
          <a:p>
            <a:endParaRPr lang="en-GB" sz="2000" dirty="0"/>
          </a:p>
          <a:p>
            <a:r>
              <a:rPr lang="en-GB" sz="2000" i="1" dirty="0"/>
              <a:t>n = </a:t>
            </a:r>
            <a:r>
              <a:rPr lang="en-GB" sz="2000" i="1" u="sng" dirty="0"/>
              <a:t>PV</a:t>
            </a:r>
            <a:r>
              <a:rPr lang="en-GB" sz="2000" dirty="0"/>
              <a:t>							</a:t>
            </a:r>
            <a:r>
              <a:rPr lang="en-GB" sz="2000" i="1" dirty="0"/>
              <a:t>P</a:t>
            </a:r>
            <a:r>
              <a:rPr lang="en-GB" sz="2000" dirty="0"/>
              <a:t> = 100000 Pa</a:t>
            </a:r>
          </a:p>
          <a:p>
            <a:r>
              <a:rPr lang="en-GB" sz="2000" dirty="0"/>
              <a:t>       </a:t>
            </a:r>
            <a:r>
              <a:rPr lang="en-GB" sz="2000" i="1" dirty="0"/>
              <a:t>RT</a:t>
            </a:r>
            <a:r>
              <a:rPr lang="en-GB" sz="2000" dirty="0"/>
              <a:t>							</a:t>
            </a:r>
            <a:r>
              <a:rPr lang="en-GB" sz="2000" i="1" dirty="0"/>
              <a:t>V</a:t>
            </a:r>
            <a:r>
              <a:rPr lang="en-GB" sz="2000" dirty="0"/>
              <a:t> = 1.53 x 10</a:t>
            </a:r>
            <a:r>
              <a:rPr lang="en-GB" sz="2000" baseline="30000" dirty="0"/>
              <a:t>-2</a:t>
            </a:r>
            <a:r>
              <a:rPr lang="en-GB" sz="2000" dirty="0"/>
              <a:t> m</a:t>
            </a:r>
            <a:r>
              <a:rPr lang="en-GB" sz="2000" baseline="30000" dirty="0"/>
              <a:t>3</a:t>
            </a:r>
            <a:endParaRPr lang="en-GB" sz="2000" dirty="0"/>
          </a:p>
          <a:p>
            <a:r>
              <a:rPr lang="en-GB" sz="2000" dirty="0"/>
              <a:t>							</a:t>
            </a:r>
            <a:r>
              <a:rPr lang="en-GB" sz="2000" i="1" dirty="0"/>
              <a:t>R</a:t>
            </a:r>
            <a:r>
              <a:rPr lang="en-GB" sz="2000" dirty="0"/>
              <a:t> = 8.31 JK</a:t>
            </a:r>
            <a:r>
              <a:rPr lang="en-GB" sz="2000" baseline="30000" dirty="0"/>
              <a:t>-1</a:t>
            </a:r>
            <a:r>
              <a:rPr lang="en-GB" sz="2000" dirty="0"/>
              <a:t>mol</a:t>
            </a:r>
            <a:r>
              <a:rPr lang="en-GB" sz="2000" baseline="30000" dirty="0"/>
              <a:t>-1</a:t>
            </a:r>
            <a:endParaRPr lang="en-GB" sz="2000" dirty="0"/>
          </a:p>
          <a:p>
            <a:r>
              <a:rPr lang="en-GB" sz="2000" i="1" dirty="0"/>
              <a:t>n</a:t>
            </a:r>
            <a:r>
              <a:rPr lang="en-GB" sz="2000" dirty="0"/>
              <a:t> = </a:t>
            </a:r>
            <a:r>
              <a:rPr lang="en-GB" sz="2000" u="sng" dirty="0"/>
              <a:t>100000 x 1.53 x 10</a:t>
            </a:r>
            <a:r>
              <a:rPr lang="en-GB" sz="2000" u="sng" baseline="30000" dirty="0"/>
              <a:t>-2</a:t>
            </a:r>
            <a:r>
              <a:rPr lang="en-GB" sz="2000" baseline="30000" dirty="0"/>
              <a:t>					</a:t>
            </a:r>
            <a:r>
              <a:rPr lang="en-GB" sz="2000" i="1" dirty="0"/>
              <a:t>T</a:t>
            </a:r>
            <a:r>
              <a:rPr lang="en-GB" sz="2000" dirty="0"/>
              <a:t> = 310 K</a:t>
            </a:r>
          </a:p>
          <a:p>
            <a:r>
              <a:rPr lang="en-GB" sz="2000" dirty="0"/>
              <a:t>	8.31 x 310</a:t>
            </a:r>
          </a:p>
          <a:p>
            <a:r>
              <a:rPr lang="en-GB" sz="2000" b="1" i="1" dirty="0">
                <a:solidFill>
                  <a:srgbClr val="FF0000"/>
                </a:solidFill>
              </a:rPr>
              <a:t>n</a:t>
            </a:r>
            <a:r>
              <a:rPr lang="en-GB" sz="2000" b="1" dirty="0">
                <a:solidFill>
                  <a:srgbClr val="FF0000"/>
                </a:solidFill>
              </a:rPr>
              <a:t> = 0.594 mol</a:t>
            </a:r>
          </a:p>
        </p:txBody>
      </p:sp>
    </p:spTree>
    <p:extLst>
      <p:ext uri="{BB962C8B-B14F-4D97-AF65-F5344CB8AC3E}">
        <p14:creationId xmlns:p14="http://schemas.microsoft.com/office/powerpoint/2010/main" val="34707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vert="horz" lIns="91440" tIns="45720" rIns="91440" bIns="45720" rtlCol="0" anchor="t">
            <a:normAutofit/>
          </a:bodyPr>
          <a:lstStyle/>
          <a:p>
            <a:pPr>
              <a:buNone/>
            </a:pPr>
            <a:r>
              <a:rPr lang="en-GB" sz="4400" b="1" dirty="0">
                <a:solidFill>
                  <a:schemeClr val="accent6"/>
                </a:solidFill>
                <a:latin typeface="Calibri Light"/>
                <a:ea typeface="Calibri Light"/>
                <a:cs typeface="Calibri Light"/>
              </a:rPr>
              <a:t>TASK</a:t>
            </a:r>
          </a:p>
          <a:p>
            <a:pPr algn="ctr">
              <a:buNone/>
            </a:pPr>
            <a:r>
              <a:rPr lang="en-GB" dirty="0"/>
              <a:t>CaC</a:t>
            </a:r>
            <a:r>
              <a:rPr lang="en-GB" baseline="-25000" dirty="0"/>
              <a:t>2(s)</a:t>
            </a:r>
            <a:r>
              <a:rPr lang="en-GB" dirty="0"/>
              <a:t> + 2H</a:t>
            </a:r>
            <a:r>
              <a:rPr lang="en-GB" baseline="-25000" dirty="0"/>
              <a:t>2</a:t>
            </a:r>
            <a:r>
              <a:rPr lang="en-GB" dirty="0"/>
              <a:t>O</a:t>
            </a:r>
            <a:r>
              <a:rPr lang="en-GB" baseline="-25000" dirty="0"/>
              <a:t>(l) </a:t>
            </a:r>
            <a:r>
              <a:rPr lang="en-GB" dirty="0">
                <a:sym typeface="Wingdings" pitchFamily="2" charset="2"/>
              </a:rPr>
              <a:t> Ca(OH)</a:t>
            </a:r>
            <a:r>
              <a:rPr lang="en-GB" baseline="-25000" dirty="0">
                <a:sym typeface="Wingdings" pitchFamily="2" charset="2"/>
              </a:rPr>
              <a:t>2(aq)</a:t>
            </a:r>
            <a:r>
              <a:rPr lang="en-GB" dirty="0">
                <a:sym typeface="Wingdings" pitchFamily="2" charset="2"/>
              </a:rPr>
              <a:t> + C</a:t>
            </a:r>
            <a:r>
              <a:rPr lang="en-GB" baseline="-25000" dirty="0">
                <a:sym typeface="Wingdings" pitchFamily="2" charset="2"/>
              </a:rPr>
              <a:t>2</a:t>
            </a:r>
            <a:r>
              <a:rPr lang="en-GB" dirty="0">
                <a:sym typeface="Wingdings" pitchFamily="2" charset="2"/>
              </a:rPr>
              <a:t>H</a:t>
            </a:r>
            <a:r>
              <a:rPr lang="en-GB" baseline="-25000" dirty="0">
                <a:sym typeface="Wingdings" pitchFamily="2" charset="2"/>
              </a:rPr>
              <a:t>2(g)</a:t>
            </a:r>
            <a:endParaRPr lang="en-GB" baseline="-25000" dirty="0"/>
          </a:p>
          <a:p>
            <a:pPr>
              <a:buNone/>
            </a:pPr>
            <a:endParaRPr lang="en-GB" dirty="0"/>
          </a:p>
          <a:p>
            <a:pPr>
              <a:buNone/>
            </a:pPr>
            <a:r>
              <a:rPr lang="en-GB" dirty="0"/>
              <a:t>A student reacted a 1.33g sample of impure calcium carbide with an excess of water and collected the ethyne gas produced. The volume collected was 3.88 x 10</a:t>
            </a:r>
            <a:r>
              <a:rPr lang="en-GB" baseline="30000" dirty="0"/>
              <a:t>-4</a:t>
            </a:r>
            <a:r>
              <a:rPr lang="en-GB" dirty="0"/>
              <a:t> m</a:t>
            </a:r>
            <a:r>
              <a:rPr lang="en-GB" baseline="30000" dirty="0"/>
              <a:t>3</a:t>
            </a:r>
            <a:r>
              <a:rPr lang="en-GB" dirty="0"/>
              <a:t>. </a:t>
            </a:r>
          </a:p>
          <a:p>
            <a:pPr>
              <a:buNone/>
            </a:pPr>
            <a:r>
              <a:rPr lang="en-GB" dirty="0"/>
              <a:t>State the ideal gas equation and use it to calculate the number of moles of ethyne collected at 284K and 101 kPa. </a:t>
            </a:r>
            <a:endParaRPr lang="en-GB" baseline="30000" dirty="0"/>
          </a:p>
        </p:txBody>
      </p:sp>
      <p:sp>
        <p:nvSpPr>
          <p:cNvPr id="3" name="TextBox 2">
            <a:extLst>
              <a:ext uri="{FF2B5EF4-FFF2-40B4-BE49-F238E27FC236}">
                <a16:creationId xmlns:a16="http://schemas.microsoft.com/office/drawing/2014/main" id="{9F15AB13-9649-CF64-627B-F06ED91BAA10}"/>
              </a:ext>
            </a:extLst>
          </p:cNvPr>
          <p:cNvSpPr txBox="1"/>
          <p:nvPr/>
        </p:nvSpPr>
        <p:spPr>
          <a:xfrm>
            <a:off x="1487053" y="4128655"/>
            <a:ext cx="8672945" cy="2554545"/>
          </a:xfrm>
          <a:prstGeom prst="rect">
            <a:avLst/>
          </a:prstGeom>
          <a:noFill/>
        </p:spPr>
        <p:txBody>
          <a:bodyPr wrap="square" rtlCol="0">
            <a:spAutoFit/>
          </a:bodyPr>
          <a:lstStyle/>
          <a:p>
            <a:r>
              <a:rPr lang="en-GB" sz="2000" i="1" dirty="0"/>
              <a:t>PV = </a:t>
            </a:r>
            <a:r>
              <a:rPr lang="en-GB" sz="2000" i="1" dirty="0" err="1"/>
              <a:t>nRT</a:t>
            </a:r>
            <a:r>
              <a:rPr lang="en-GB" sz="2000" i="1" dirty="0"/>
              <a:t>	</a:t>
            </a:r>
          </a:p>
          <a:p>
            <a:endParaRPr lang="en-GB" sz="2000" i="1" dirty="0"/>
          </a:p>
          <a:p>
            <a:r>
              <a:rPr lang="en-GB" sz="2000" i="1" dirty="0"/>
              <a:t>n = </a:t>
            </a:r>
            <a:r>
              <a:rPr lang="en-GB" sz="2000" i="1" u="sng" dirty="0"/>
              <a:t>PV</a:t>
            </a:r>
            <a:r>
              <a:rPr lang="en-GB" sz="2000" dirty="0"/>
              <a:t>							</a:t>
            </a:r>
            <a:r>
              <a:rPr lang="en-GB" sz="2000" i="1" dirty="0"/>
              <a:t>P</a:t>
            </a:r>
            <a:r>
              <a:rPr lang="en-GB" sz="2000" dirty="0"/>
              <a:t> = 101000 Pa</a:t>
            </a:r>
          </a:p>
          <a:p>
            <a:r>
              <a:rPr lang="en-GB" sz="2000" dirty="0"/>
              <a:t>       </a:t>
            </a:r>
            <a:r>
              <a:rPr lang="en-GB" sz="2000" i="1" dirty="0"/>
              <a:t>RT</a:t>
            </a:r>
            <a:r>
              <a:rPr lang="en-GB" sz="2000" dirty="0"/>
              <a:t>							</a:t>
            </a:r>
            <a:r>
              <a:rPr lang="en-GB" sz="2000" i="1" dirty="0"/>
              <a:t>V</a:t>
            </a:r>
            <a:r>
              <a:rPr lang="en-GB" sz="2000" dirty="0"/>
              <a:t> = 3.88 x 10</a:t>
            </a:r>
            <a:r>
              <a:rPr lang="en-GB" sz="2000" baseline="30000" dirty="0"/>
              <a:t>-4</a:t>
            </a:r>
            <a:r>
              <a:rPr lang="en-GB" sz="2000" dirty="0"/>
              <a:t> m</a:t>
            </a:r>
            <a:r>
              <a:rPr lang="en-GB" sz="2000" baseline="30000" dirty="0"/>
              <a:t>3</a:t>
            </a:r>
            <a:endParaRPr lang="en-GB" sz="2000" dirty="0"/>
          </a:p>
          <a:p>
            <a:r>
              <a:rPr lang="en-GB" sz="2000" dirty="0"/>
              <a:t>							</a:t>
            </a:r>
            <a:r>
              <a:rPr lang="en-GB" sz="2000" i="1" dirty="0"/>
              <a:t>R</a:t>
            </a:r>
            <a:r>
              <a:rPr lang="en-GB" sz="2000" dirty="0"/>
              <a:t> = 8.31 JK</a:t>
            </a:r>
            <a:r>
              <a:rPr lang="en-GB" sz="2000" baseline="30000" dirty="0"/>
              <a:t>-1</a:t>
            </a:r>
            <a:r>
              <a:rPr lang="en-GB" sz="2000" dirty="0"/>
              <a:t>mol</a:t>
            </a:r>
            <a:r>
              <a:rPr lang="en-GB" sz="2000" baseline="30000" dirty="0"/>
              <a:t>-1</a:t>
            </a:r>
            <a:endParaRPr lang="en-GB" sz="2000" dirty="0"/>
          </a:p>
          <a:p>
            <a:r>
              <a:rPr lang="en-GB" sz="2000" i="1" dirty="0"/>
              <a:t>n</a:t>
            </a:r>
            <a:r>
              <a:rPr lang="en-GB" sz="2000" dirty="0"/>
              <a:t> = </a:t>
            </a:r>
            <a:r>
              <a:rPr lang="en-GB" sz="2000" u="sng" dirty="0"/>
              <a:t>101000 x 3.88 x 10</a:t>
            </a:r>
            <a:r>
              <a:rPr lang="en-GB" sz="2000" u="sng" baseline="30000" dirty="0"/>
              <a:t>-4</a:t>
            </a:r>
            <a:r>
              <a:rPr lang="en-GB" sz="2000" baseline="30000" dirty="0"/>
              <a:t>					</a:t>
            </a:r>
            <a:r>
              <a:rPr lang="en-GB" sz="2000" i="1" dirty="0"/>
              <a:t>T</a:t>
            </a:r>
            <a:r>
              <a:rPr lang="en-GB" sz="2000" dirty="0"/>
              <a:t> = 284 K</a:t>
            </a:r>
          </a:p>
          <a:p>
            <a:r>
              <a:rPr lang="en-GB" sz="2000" dirty="0"/>
              <a:t>	8.31 x 284</a:t>
            </a:r>
          </a:p>
          <a:p>
            <a:r>
              <a:rPr lang="en-GB" sz="2000" b="1" i="1" dirty="0">
                <a:solidFill>
                  <a:srgbClr val="FF0000"/>
                </a:solidFill>
              </a:rPr>
              <a:t>n</a:t>
            </a:r>
            <a:r>
              <a:rPr lang="en-GB" sz="2000" b="1" dirty="0">
                <a:solidFill>
                  <a:srgbClr val="FF0000"/>
                </a:solidFill>
              </a:rPr>
              <a:t> = 0.017 mol</a:t>
            </a:r>
          </a:p>
        </p:txBody>
      </p:sp>
    </p:spTree>
    <p:extLst>
      <p:ext uri="{BB962C8B-B14F-4D97-AF65-F5344CB8AC3E}">
        <p14:creationId xmlns:p14="http://schemas.microsoft.com/office/powerpoint/2010/main" val="130788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838200" y="365125"/>
            <a:ext cx="10515600" cy="1325563"/>
          </a:xfrm>
        </p:spPr>
        <p:txBody>
          <a:bodyPr/>
          <a:lstStyle/>
          <a:p>
            <a:r>
              <a:rPr lang="en-US" b="1">
                <a:solidFill>
                  <a:schemeClr val="accent6"/>
                </a:solidFill>
              </a:rPr>
              <a:t>Physical Chemistry Year 1 </a:t>
            </a:r>
            <a:br>
              <a:rPr lang="en-US" b="1"/>
            </a:br>
            <a:r>
              <a:rPr lang="en-US" b="1">
                <a:solidFill>
                  <a:schemeClr val="accent6"/>
                </a:solidFill>
              </a:rPr>
              <a:t>3.1.2 Amount of substance</a:t>
            </a:r>
          </a:p>
        </p:txBody>
      </p:sp>
      <p:sp>
        <p:nvSpPr>
          <p:cNvPr id="4" name="TextBox 3">
            <a:extLst>
              <a:ext uri="{FF2B5EF4-FFF2-40B4-BE49-F238E27FC236}">
                <a16:creationId xmlns:a16="http://schemas.microsoft.com/office/drawing/2014/main" id="{AB4C0D96-C90E-AF76-4513-F8367C9D1D25}"/>
              </a:ext>
            </a:extLst>
          </p:cNvPr>
          <p:cNvSpPr txBox="1"/>
          <p:nvPr/>
        </p:nvSpPr>
        <p:spPr>
          <a:xfrm>
            <a:off x="700896" y="1952240"/>
            <a:ext cx="1078301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When chemists measure out an amount of substance, they use an amount in moles. The mole is a useful quantity because one mole of a substance always contains the same number of entities of the substance. An amount in moles can be measured out by mass in grams, by volume in dm</a:t>
            </a:r>
            <a:r>
              <a:rPr lang="en-US" sz="2800" baseline="30000" dirty="0">
                <a:ea typeface="Calibri"/>
                <a:cs typeface="Calibri"/>
              </a:rPr>
              <a:t>3</a:t>
            </a:r>
            <a:r>
              <a:rPr lang="en-US" sz="2800" dirty="0">
                <a:ea typeface="Calibri"/>
                <a:cs typeface="Calibri"/>
              </a:rPr>
              <a:t> of a solution of known concentration and by volume in dm</a:t>
            </a:r>
            <a:r>
              <a:rPr lang="en-US" sz="2800" baseline="30000" dirty="0">
                <a:ea typeface="Calibri"/>
                <a:cs typeface="Calibri"/>
              </a:rPr>
              <a:t>3</a:t>
            </a:r>
            <a:r>
              <a:rPr lang="en-US" sz="2800" dirty="0">
                <a:ea typeface="Calibri"/>
                <a:cs typeface="Calibri"/>
              </a:rPr>
              <a:t> of a gas.</a:t>
            </a:r>
            <a:endParaRPr lang="en-US" sz="2800" dirty="0"/>
          </a:p>
        </p:txBody>
      </p:sp>
    </p:spTree>
    <p:extLst>
      <p:ext uri="{BB962C8B-B14F-4D97-AF65-F5344CB8AC3E}">
        <p14:creationId xmlns:p14="http://schemas.microsoft.com/office/powerpoint/2010/main" val="829885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5861" y="274640"/>
            <a:ext cx="11529646" cy="2791834"/>
          </a:xfrm>
        </p:spPr>
        <p:txBody>
          <a:bodyPr vert="horz" lIns="91440" tIns="45720" rIns="91440" bIns="45720" rtlCol="0" anchor="t">
            <a:normAutofit lnSpcReduction="10000"/>
          </a:bodyPr>
          <a:lstStyle/>
          <a:p>
            <a:pPr>
              <a:buNone/>
            </a:pPr>
            <a:r>
              <a:rPr lang="en-GB" sz="4400" b="1" dirty="0">
                <a:solidFill>
                  <a:schemeClr val="accent6"/>
                </a:solidFill>
                <a:latin typeface="Calibri Light"/>
                <a:ea typeface="Calibri Light"/>
                <a:cs typeface="Calibri Light"/>
              </a:rPr>
              <a:t>Example question</a:t>
            </a:r>
          </a:p>
          <a:p>
            <a:pPr>
              <a:buNone/>
            </a:pPr>
            <a:endParaRPr lang="en-GB" dirty="0"/>
          </a:p>
          <a:p>
            <a:pPr>
              <a:buNone/>
            </a:pPr>
            <a:r>
              <a:rPr lang="en-GB" dirty="0"/>
              <a:t>Use your previous answer (0.0166 mol) to calculate the mass of calcium carbide (M</a:t>
            </a:r>
            <a:r>
              <a:rPr lang="en-GB" baseline="-25000" dirty="0"/>
              <a:t>r</a:t>
            </a:r>
            <a:r>
              <a:rPr lang="en-GB" dirty="0"/>
              <a:t>=64.1) which reacted with water. Hence calculate the percentage purity of the 1.33g sample of impure calcium carbide used. </a:t>
            </a:r>
          </a:p>
          <a:p>
            <a:pPr>
              <a:buNone/>
            </a:pPr>
            <a:r>
              <a:rPr lang="en-GB" dirty="0"/>
              <a:t>			CaC</a:t>
            </a:r>
            <a:r>
              <a:rPr lang="en-GB" baseline="-25000" dirty="0"/>
              <a:t>2(s)</a:t>
            </a:r>
            <a:r>
              <a:rPr lang="en-GB" dirty="0"/>
              <a:t> + 2H</a:t>
            </a:r>
            <a:r>
              <a:rPr lang="en-GB" baseline="-25000" dirty="0"/>
              <a:t>2</a:t>
            </a:r>
            <a:r>
              <a:rPr lang="en-GB" dirty="0"/>
              <a:t>O</a:t>
            </a:r>
            <a:r>
              <a:rPr lang="en-GB" baseline="-25000" dirty="0"/>
              <a:t>(l) </a:t>
            </a:r>
            <a:r>
              <a:rPr lang="en-GB" dirty="0">
                <a:sym typeface="Wingdings" pitchFamily="2" charset="2"/>
              </a:rPr>
              <a:t> Ca(OH)</a:t>
            </a:r>
            <a:r>
              <a:rPr lang="en-GB" baseline="-25000" dirty="0">
                <a:sym typeface="Wingdings" pitchFamily="2" charset="2"/>
              </a:rPr>
              <a:t>2(aq)</a:t>
            </a:r>
            <a:r>
              <a:rPr lang="en-GB" dirty="0">
                <a:sym typeface="Wingdings" pitchFamily="2" charset="2"/>
              </a:rPr>
              <a:t> + C</a:t>
            </a:r>
            <a:r>
              <a:rPr lang="en-GB" baseline="-25000" dirty="0">
                <a:sym typeface="Wingdings" pitchFamily="2" charset="2"/>
              </a:rPr>
              <a:t>2</a:t>
            </a:r>
            <a:r>
              <a:rPr lang="en-GB" dirty="0">
                <a:sym typeface="Wingdings" pitchFamily="2" charset="2"/>
              </a:rPr>
              <a:t>H</a:t>
            </a:r>
            <a:r>
              <a:rPr lang="en-GB" baseline="-25000" dirty="0">
                <a:sym typeface="Wingdings" pitchFamily="2" charset="2"/>
              </a:rPr>
              <a:t>2(g)</a:t>
            </a:r>
          </a:p>
          <a:p>
            <a:pPr>
              <a:buNone/>
            </a:pPr>
            <a:endParaRPr lang="en-GB" dirty="0"/>
          </a:p>
          <a:p>
            <a:pPr>
              <a:buNone/>
            </a:pPr>
            <a:endParaRPr lang="en-GB" dirty="0"/>
          </a:p>
        </p:txBody>
      </p:sp>
      <p:sp>
        <p:nvSpPr>
          <p:cNvPr id="3" name="TextBox 2">
            <a:extLst>
              <a:ext uri="{FF2B5EF4-FFF2-40B4-BE49-F238E27FC236}">
                <a16:creationId xmlns:a16="http://schemas.microsoft.com/office/drawing/2014/main" id="{B2A717B8-4118-9DEF-A38E-5F60B854F3EE}"/>
              </a:ext>
            </a:extLst>
          </p:cNvPr>
          <p:cNvSpPr txBox="1"/>
          <p:nvPr/>
        </p:nvSpPr>
        <p:spPr>
          <a:xfrm>
            <a:off x="-1421" y="3429000"/>
            <a:ext cx="10825018" cy="1815882"/>
          </a:xfrm>
          <a:prstGeom prst="rect">
            <a:avLst/>
          </a:prstGeom>
          <a:noFill/>
        </p:spPr>
        <p:txBody>
          <a:bodyPr wrap="square" rtlCol="0">
            <a:spAutoFit/>
          </a:bodyPr>
          <a:lstStyle/>
          <a:p>
            <a:r>
              <a:rPr lang="en-GB" sz="2800" dirty="0"/>
              <a:t>Since 1 mole of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sym typeface="Wingdings" pitchFamily="2" charset="2"/>
              </a:rPr>
              <a:t>2</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H</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sym typeface="Wingdings" pitchFamily="2" charset="2"/>
              </a:rPr>
              <a:t>2 </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sym typeface="Wingdings" pitchFamily="2" charset="2"/>
              </a:rPr>
              <a:t>from 1 mole of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CaC</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rPr>
              <a:t>2 </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then there must have been 0.0166 mol of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CaC</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 That equates to 64.1 x 0.0166 grams of calcium carbide </a:t>
            </a:r>
            <a:r>
              <a:rPr kumimoji="0" lang="en-GB" sz="2800" b="0" i="0" u="none" strike="noStrike" kern="1200" cap="none" spc="0" normalizeH="0" noProof="0" dirty="0" err="1">
                <a:ln>
                  <a:noFill/>
                </a:ln>
                <a:solidFill>
                  <a:prstClr val="black"/>
                </a:solidFill>
                <a:effectLst/>
                <a:uLnTx/>
                <a:uFillTx/>
                <a:latin typeface="Calibri" panose="020F0502020204030204"/>
                <a:ea typeface="+mn-ea"/>
                <a:cs typeface="+mn-cs"/>
              </a:rPr>
              <a:t>i.e</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 1.064 g. As this is from 1.33 g of impure material, the purity must be (1.064/1.33) x 100 = </a:t>
            </a:r>
            <a:r>
              <a:rPr kumimoji="0" lang="en-GB" sz="2800" b="0" i="0" u="none" strike="noStrike" kern="1200" cap="none" spc="0" normalizeH="0" noProof="0" dirty="0">
                <a:ln>
                  <a:noFill/>
                </a:ln>
                <a:solidFill>
                  <a:srgbClr val="FF0000"/>
                </a:solidFill>
                <a:effectLst/>
                <a:uLnTx/>
                <a:uFillTx/>
                <a:latin typeface="Calibri" panose="020F0502020204030204"/>
                <a:ea typeface="+mn-ea"/>
                <a:cs typeface="+mn-cs"/>
              </a:rPr>
              <a:t>80 %</a:t>
            </a:r>
            <a:r>
              <a:rPr kumimoji="0" lang="en-GB" sz="2800" b="0" i="0" u="none" strike="noStrike" kern="1200" cap="none" spc="0" normalizeH="0" noProof="0" dirty="0">
                <a:ln>
                  <a:noFill/>
                </a:ln>
                <a:solidFill>
                  <a:srgbClr val="FF0000"/>
                </a:solidFill>
                <a:effectLst/>
                <a:uLnTx/>
                <a:uFillTx/>
                <a:latin typeface="Calibri" panose="020F0502020204030204"/>
                <a:ea typeface="+mn-ea"/>
                <a:cs typeface="+mn-cs"/>
                <a:sym typeface="Wingdings" pitchFamily="2" charset="2"/>
              </a:rPr>
              <a:t> </a:t>
            </a:r>
            <a:r>
              <a:rPr lang="en-GB" sz="2800" dirty="0">
                <a:solidFill>
                  <a:srgbClr val="FF0000"/>
                </a:solidFill>
              </a:rPr>
              <a:t> </a:t>
            </a:r>
          </a:p>
        </p:txBody>
      </p:sp>
    </p:spTree>
    <p:extLst>
      <p:ext uri="{BB962C8B-B14F-4D97-AF65-F5344CB8AC3E}">
        <p14:creationId xmlns:p14="http://schemas.microsoft.com/office/powerpoint/2010/main" val="7192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63235" y="-143"/>
            <a:ext cx="11861800" cy="5851525"/>
          </a:xfrm>
        </p:spPr>
        <p:txBody>
          <a:bodyPr vert="horz" lIns="91440" tIns="45720" rIns="91440" bIns="45720" rtlCol="0" anchor="t">
            <a:noAutofit/>
          </a:bodyPr>
          <a:lstStyle/>
          <a:p>
            <a:pPr>
              <a:buNone/>
            </a:pPr>
            <a:r>
              <a:rPr lang="en-GB" sz="4400" b="1" dirty="0">
                <a:solidFill>
                  <a:schemeClr val="accent6"/>
                </a:solidFill>
                <a:latin typeface="Calibri Light"/>
                <a:ea typeface="Calibri Light"/>
                <a:cs typeface="Calibri Light"/>
              </a:rPr>
              <a:t>Example question</a:t>
            </a:r>
          </a:p>
          <a:p>
            <a:pPr>
              <a:buNone/>
            </a:pPr>
            <a:r>
              <a:rPr lang="en-GB" dirty="0"/>
              <a:t>Boron trichloride (BCl</a:t>
            </a:r>
            <a:r>
              <a:rPr lang="en-GB" baseline="-25000" dirty="0"/>
              <a:t>3</a:t>
            </a:r>
            <a:r>
              <a:rPr lang="en-GB" dirty="0"/>
              <a:t>) can be prepared as shown by the following equation.</a:t>
            </a:r>
          </a:p>
          <a:p>
            <a:pPr>
              <a:buNone/>
            </a:pPr>
            <a:endParaRPr lang="en-GB" dirty="0"/>
          </a:p>
          <a:p>
            <a:pPr>
              <a:buNone/>
            </a:pPr>
            <a:r>
              <a:rPr lang="en-GB" dirty="0"/>
              <a:t>B</a:t>
            </a:r>
            <a:r>
              <a:rPr lang="en-GB" baseline="-25000" dirty="0"/>
              <a:t>2</a:t>
            </a:r>
            <a:r>
              <a:rPr lang="en-GB" dirty="0"/>
              <a:t>O</a:t>
            </a:r>
            <a:r>
              <a:rPr lang="en-GB" baseline="-25000" dirty="0"/>
              <a:t>3(s)</a:t>
            </a:r>
            <a:r>
              <a:rPr lang="en-GB" dirty="0"/>
              <a:t> + 3C</a:t>
            </a:r>
            <a:r>
              <a:rPr lang="en-GB" baseline="-25000" dirty="0"/>
              <a:t>(s)</a:t>
            </a:r>
            <a:r>
              <a:rPr lang="en-GB" dirty="0"/>
              <a:t> + 3Cl</a:t>
            </a:r>
            <a:r>
              <a:rPr lang="en-GB" baseline="-25000" dirty="0"/>
              <a:t>2(g)</a:t>
            </a:r>
            <a:r>
              <a:rPr lang="en-GB" dirty="0"/>
              <a:t> </a:t>
            </a:r>
            <a:r>
              <a:rPr lang="en-GB" dirty="0">
                <a:sym typeface="Symbol"/>
              </a:rPr>
              <a:t></a:t>
            </a:r>
            <a:r>
              <a:rPr lang="en-GB" dirty="0"/>
              <a:t> 2BCl</a:t>
            </a:r>
            <a:r>
              <a:rPr lang="en-GB" baseline="-25000" dirty="0"/>
              <a:t>3(g)</a:t>
            </a:r>
            <a:r>
              <a:rPr lang="en-GB" dirty="0"/>
              <a:t> + 3CO</a:t>
            </a:r>
            <a:r>
              <a:rPr lang="en-GB" baseline="-25000" dirty="0"/>
              <a:t>(g)</a:t>
            </a:r>
            <a:endParaRPr lang="en-GB" dirty="0"/>
          </a:p>
          <a:p>
            <a:pPr>
              <a:buNone/>
            </a:pPr>
            <a:endParaRPr lang="en-GB" dirty="0"/>
          </a:p>
          <a:p>
            <a:pPr>
              <a:buNone/>
            </a:pPr>
            <a:r>
              <a:rPr lang="en-GB" dirty="0"/>
              <a:t>A sample of boron oxide (B</a:t>
            </a:r>
            <a:r>
              <a:rPr lang="en-GB" baseline="-25000" dirty="0"/>
              <a:t>2</a:t>
            </a:r>
            <a:r>
              <a:rPr lang="en-GB" dirty="0"/>
              <a:t>O</a:t>
            </a:r>
            <a:r>
              <a:rPr lang="en-GB" baseline="-25000" dirty="0"/>
              <a:t>3</a:t>
            </a:r>
            <a:r>
              <a:rPr lang="en-GB" dirty="0"/>
              <a:t>) was reacted completely with carbon and chlorine.</a:t>
            </a:r>
          </a:p>
          <a:p>
            <a:pPr>
              <a:buNone/>
            </a:pPr>
            <a:r>
              <a:rPr lang="en-GB" dirty="0"/>
              <a:t>The two gases produced occupied a total volume of 5000cm</a:t>
            </a:r>
            <a:r>
              <a:rPr lang="en-GB" baseline="30000" dirty="0"/>
              <a:t>3</a:t>
            </a:r>
            <a:r>
              <a:rPr lang="en-GB" dirty="0"/>
              <a:t> at a pressure of 100 kPa and a temperature of 298 K.</a:t>
            </a:r>
          </a:p>
          <a:p>
            <a:pPr>
              <a:buNone/>
            </a:pPr>
            <a:r>
              <a:rPr lang="en-GB" dirty="0"/>
              <a:t>Calculate the mass of boron oxide that reacted.</a:t>
            </a:r>
          </a:p>
          <a:p>
            <a:pPr>
              <a:buNone/>
            </a:pPr>
            <a:r>
              <a:rPr lang="en-GB" dirty="0"/>
              <a:t>Give your answer to 3 significant figures.</a:t>
            </a:r>
          </a:p>
          <a:p>
            <a:pPr>
              <a:buNone/>
            </a:pPr>
            <a:r>
              <a:rPr lang="en-GB" dirty="0"/>
              <a:t>(The gas constant </a:t>
            </a:r>
            <a:r>
              <a:rPr lang="en-GB" i="1" dirty="0"/>
              <a:t>R </a:t>
            </a:r>
            <a:r>
              <a:rPr lang="en-GB" dirty="0"/>
              <a:t>= 8.31 JK</a:t>
            </a:r>
            <a:r>
              <a:rPr lang="en-GB" baseline="30000" dirty="0"/>
              <a:t>–1</a:t>
            </a:r>
            <a:r>
              <a:rPr lang="en-GB" dirty="0"/>
              <a:t> mol</a:t>
            </a:r>
            <a:r>
              <a:rPr lang="en-GB" baseline="30000" dirty="0"/>
              <a:t>–1</a:t>
            </a:r>
            <a:r>
              <a:rPr lang="en-GB" dirty="0"/>
              <a:t>)</a:t>
            </a:r>
          </a:p>
          <a:p>
            <a:endParaRPr lang="en-GB" dirty="0"/>
          </a:p>
        </p:txBody>
      </p:sp>
    </p:spTree>
    <p:extLst>
      <p:ext uri="{BB962C8B-B14F-4D97-AF65-F5344CB8AC3E}">
        <p14:creationId xmlns:p14="http://schemas.microsoft.com/office/powerpoint/2010/main" val="2242367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339273" y="320821"/>
            <a:ext cx="10972800" cy="602815"/>
          </a:xfrm>
        </p:spPr>
        <p:txBody>
          <a:bodyPr>
            <a:noAutofit/>
          </a:bodyPr>
          <a:lstStyle/>
          <a:p>
            <a:pPr>
              <a:buNone/>
            </a:pPr>
            <a:r>
              <a:rPr lang="en-GB" dirty="0"/>
              <a:t>B</a:t>
            </a:r>
            <a:r>
              <a:rPr lang="en-GB" baseline="-25000" dirty="0"/>
              <a:t>2</a:t>
            </a:r>
            <a:r>
              <a:rPr lang="en-GB" dirty="0"/>
              <a:t>O</a:t>
            </a:r>
            <a:r>
              <a:rPr lang="en-GB" baseline="-25000" dirty="0"/>
              <a:t>3(s)</a:t>
            </a:r>
            <a:r>
              <a:rPr lang="en-GB" dirty="0"/>
              <a:t> + 3C</a:t>
            </a:r>
            <a:r>
              <a:rPr lang="en-GB" baseline="-25000" dirty="0"/>
              <a:t>(s)</a:t>
            </a:r>
            <a:r>
              <a:rPr lang="en-GB" dirty="0"/>
              <a:t> + 3Cl</a:t>
            </a:r>
            <a:r>
              <a:rPr lang="en-GB" baseline="-25000" dirty="0"/>
              <a:t>2(g)</a:t>
            </a:r>
            <a:r>
              <a:rPr lang="en-GB" dirty="0"/>
              <a:t> </a:t>
            </a:r>
            <a:r>
              <a:rPr lang="en-GB" dirty="0">
                <a:sym typeface="Symbol"/>
              </a:rPr>
              <a:t></a:t>
            </a:r>
            <a:r>
              <a:rPr lang="en-GB" dirty="0"/>
              <a:t> 2BCl</a:t>
            </a:r>
            <a:r>
              <a:rPr lang="en-GB" baseline="-25000" dirty="0"/>
              <a:t>3(g)</a:t>
            </a:r>
            <a:r>
              <a:rPr lang="en-GB" dirty="0"/>
              <a:t> + 3CO</a:t>
            </a:r>
            <a:r>
              <a:rPr lang="en-GB" baseline="-25000" dirty="0"/>
              <a:t>(g)</a:t>
            </a:r>
            <a:endParaRPr lang="en-GB" dirty="0"/>
          </a:p>
          <a:p>
            <a:pPr>
              <a:buNone/>
            </a:pPr>
            <a:r>
              <a:rPr lang="en-GB" dirty="0"/>
              <a:t> </a:t>
            </a:r>
          </a:p>
          <a:p>
            <a:endParaRPr lang="en-GB" dirty="0"/>
          </a:p>
        </p:txBody>
      </p:sp>
      <p:sp>
        <p:nvSpPr>
          <p:cNvPr id="3" name="TextBox 2">
            <a:extLst>
              <a:ext uri="{FF2B5EF4-FFF2-40B4-BE49-F238E27FC236}">
                <a16:creationId xmlns:a16="http://schemas.microsoft.com/office/drawing/2014/main" id="{3092D24F-2A3C-7511-CF9E-2182A8D89926}"/>
              </a:ext>
            </a:extLst>
          </p:cNvPr>
          <p:cNvSpPr txBox="1"/>
          <p:nvPr/>
        </p:nvSpPr>
        <p:spPr>
          <a:xfrm>
            <a:off x="932873" y="1524000"/>
            <a:ext cx="10012218" cy="3539430"/>
          </a:xfrm>
          <a:prstGeom prst="rect">
            <a:avLst/>
          </a:prstGeom>
          <a:noFill/>
        </p:spPr>
        <p:txBody>
          <a:bodyPr wrap="square" rtlCol="0">
            <a:spAutoFit/>
          </a:bodyPr>
          <a:lstStyle/>
          <a:p>
            <a:r>
              <a:rPr lang="en-GB" sz="2800" i="1" dirty="0"/>
              <a:t>PV = </a:t>
            </a:r>
            <a:r>
              <a:rPr lang="en-GB" sz="2800" i="1" dirty="0" err="1"/>
              <a:t>nRT</a:t>
            </a:r>
            <a:r>
              <a:rPr lang="en-GB" sz="2800" i="1" dirty="0"/>
              <a:t>, </a:t>
            </a:r>
            <a:r>
              <a:rPr lang="en-GB" sz="2800" dirty="0"/>
              <a:t>so</a:t>
            </a:r>
            <a:r>
              <a:rPr lang="en-GB" sz="2800" i="1" dirty="0"/>
              <a:t> n = PV/RT	</a:t>
            </a:r>
            <a:r>
              <a:rPr lang="en-GB" sz="2800" dirty="0"/>
              <a:t>			</a:t>
            </a:r>
            <a:r>
              <a:rPr lang="en-GB" sz="2800" i="1" dirty="0"/>
              <a:t>P</a:t>
            </a:r>
            <a:r>
              <a:rPr lang="en-GB" sz="2800" dirty="0"/>
              <a:t> = 100000 Pa</a:t>
            </a:r>
          </a:p>
          <a:p>
            <a:r>
              <a:rPr lang="en-GB" sz="2800" dirty="0"/>
              <a:t>							</a:t>
            </a:r>
            <a:r>
              <a:rPr lang="en-GB" sz="2800" i="1" dirty="0"/>
              <a:t>V</a:t>
            </a:r>
            <a:r>
              <a:rPr lang="en-GB" sz="2800" dirty="0"/>
              <a:t> = 5 x 10</a:t>
            </a:r>
            <a:r>
              <a:rPr lang="en-GB" sz="2800" baseline="30000" dirty="0"/>
              <a:t>-3</a:t>
            </a:r>
            <a:r>
              <a:rPr lang="en-GB" sz="2800" dirty="0"/>
              <a:t> m</a:t>
            </a:r>
            <a:r>
              <a:rPr lang="en-GB" sz="2800" baseline="30000" dirty="0"/>
              <a:t>3</a:t>
            </a:r>
          </a:p>
          <a:p>
            <a:r>
              <a:rPr lang="en-GB" sz="2800" baseline="30000" dirty="0"/>
              <a:t>							</a:t>
            </a:r>
            <a:r>
              <a:rPr lang="en-GB" sz="2800" i="1" baseline="30000" dirty="0"/>
              <a:t> </a:t>
            </a:r>
            <a:r>
              <a:rPr lang="en-GB" sz="2800" i="1" dirty="0"/>
              <a:t>T </a:t>
            </a:r>
            <a:r>
              <a:rPr lang="en-GB" sz="2800" dirty="0"/>
              <a:t>= 298 K</a:t>
            </a:r>
          </a:p>
          <a:p>
            <a:r>
              <a:rPr lang="en-GB" sz="2800" dirty="0"/>
              <a:t>							</a:t>
            </a:r>
            <a:r>
              <a:rPr kumimoji="0" lang="en-GB" sz="2800" b="0" i="1" u="none" strike="noStrike" kern="1200" cap="none" spc="0" normalizeH="0" baseline="0" noProof="0" dirty="0">
                <a:ln>
                  <a:noFill/>
                </a:ln>
                <a:solidFill>
                  <a:prstClr val="black"/>
                </a:solidFill>
                <a:effectLst/>
                <a:uLnTx/>
                <a:uFillTx/>
                <a:latin typeface="Calibri" panose="020F0502020204030204"/>
                <a:ea typeface="+mn-ea"/>
                <a:cs typeface="+mn-cs"/>
              </a:rPr>
              <a:t> R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8.31 JK</a:t>
            </a:r>
            <a:r>
              <a:rPr kumimoji="0" lang="en-GB" sz="28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mol</a:t>
            </a:r>
            <a:r>
              <a:rPr kumimoji="0" lang="en-GB" sz="2800" b="0" i="0" u="none" strike="noStrike" kern="1200" cap="none" spc="0" normalizeH="0" baseline="30000" noProof="0" dirty="0">
                <a:ln>
                  <a:noFill/>
                </a:ln>
                <a:solidFill>
                  <a:prstClr val="black"/>
                </a:solidFill>
                <a:effectLst/>
                <a:uLnTx/>
                <a:uFillTx/>
                <a:latin typeface="Calibri" panose="020F0502020204030204"/>
                <a:ea typeface="+mn-ea"/>
                <a:cs typeface="+mn-cs"/>
              </a:rPr>
              <a:t>–1</a:t>
            </a:r>
          </a:p>
          <a:p>
            <a:r>
              <a:rPr lang="en-GB" sz="2800" dirty="0">
                <a:solidFill>
                  <a:prstClr val="black"/>
                </a:solidFill>
                <a:latin typeface="Calibri" panose="020F0502020204030204"/>
              </a:rPr>
              <a:t>n = 0.2019 moles (of gas produced)</a:t>
            </a:r>
          </a:p>
          <a:p>
            <a:r>
              <a:rPr lang="en-GB" sz="2800" dirty="0">
                <a:solidFill>
                  <a:prstClr val="black"/>
                </a:solidFill>
                <a:latin typeface="Calibri" panose="020F0502020204030204"/>
              </a:rPr>
              <a:t>Since 1 mole of boron oxide gives rise to 5 moles of gas produced,</a:t>
            </a:r>
          </a:p>
          <a:p>
            <a:r>
              <a:rPr lang="en-GB" sz="2800" dirty="0">
                <a:solidFill>
                  <a:prstClr val="black"/>
                </a:solidFill>
                <a:latin typeface="Calibri" panose="020F0502020204030204"/>
              </a:rPr>
              <a:t>There must have been 0.040 moles of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rPr>
              <a:t>3(s)</a:t>
            </a:r>
            <a:r>
              <a:rPr lang="en-GB" sz="2800" dirty="0">
                <a:solidFill>
                  <a:prstClr val="black"/>
                </a:solidFill>
                <a:latin typeface="Calibri" panose="020F0502020204030204"/>
              </a:rPr>
              <a:t>. This is equal to a mass of, 0.04038 x 69.6 (the Mr of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GB" sz="2800" b="0" i="0" u="none" strike="noStrike" kern="1200" cap="none" spc="0" normalizeH="0" baseline="-25000" noProof="0" dirty="0">
                <a:ln>
                  <a:noFill/>
                </a:ln>
                <a:solidFill>
                  <a:prstClr val="black"/>
                </a:solidFill>
                <a:effectLst/>
                <a:uLnTx/>
                <a:uFillTx/>
                <a:latin typeface="Calibri" panose="020F0502020204030204"/>
                <a:ea typeface="+mn-ea"/>
                <a:cs typeface="+mn-cs"/>
              </a:rPr>
              <a:t>3(s)</a:t>
            </a:r>
            <a:r>
              <a:rPr lang="en-GB" sz="2800" dirty="0">
                <a:solidFill>
                  <a:prstClr val="black"/>
                </a:solidFill>
                <a:latin typeface="Calibri" panose="020F0502020204030204"/>
              </a:rPr>
              <a:t>) =</a:t>
            </a:r>
            <a:r>
              <a:rPr lang="en-GB" sz="2800" dirty="0">
                <a:solidFill>
                  <a:srgbClr val="FF0000"/>
                </a:solidFill>
                <a:latin typeface="Calibri" panose="020F0502020204030204"/>
              </a:rPr>
              <a:t>2.81 g to 3 </a:t>
            </a:r>
            <a:r>
              <a:rPr lang="en-GB" sz="2800" dirty="0" err="1">
                <a:solidFill>
                  <a:srgbClr val="FF0000"/>
                </a:solidFill>
                <a:latin typeface="Calibri" panose="020F0502020204030204"/>
              </a:rPr>
              <a:t>s.f.</a:t>
            </a:r>
            <a:endParaRPr lang="en-GB" sz="2800" dirty="0">
              <a:solidFill>
                <a:srgbClr val="FF0000"/>
              </a:solidFill>
            </a:endParaRPr>
          </a:p>
        </p:txBody>
      </p:sp>
    </p:spTree>
    <p:extLst>
      <p:ext uri="{BB962C8B-B14F-4D97-AF65-F5344CB8AC3E}">
        <p14:creationId xmlns:p14="http://schemas.microsoft.com/office/powerpoint/2010/main" val="14184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9C02A93C-0080-24EE-6C19-DCA98FE8321E}"/>
              </a:ext>
            </a:extLst>
          </p:cNvPr>
          <p:cNvPicPr>
            <a:picLocks noChangeAspect="1"/>
          </p:cNvPicPr>
          <p:nvPr/>
        </p:nvPicPr>
        <p:blipFill rotWithShape="1">
          <a:blip r:embed="rId2">
            <a:extLst>
              <a:ext uri="{28A0092B-C50C-407E-A947-70E740481C1C}">
                <a14:useLocalDpi xmlns:a14="http://schemas.microsoft.com/office/drawing/2010/main" val="0"/>
              </a:ext>
            </a:extLst>
          </a:blip>
          <a:srcRect l="7074" t="88736"/>
          <a:stretch/>
        </p:blipFill>
        <p:spPr>
          <a:xfrm>
            <a:off x="543447" y="817738"/>
            <a:ext cx="11648553" cy="1655379"/>
          </a:xfrm>
          <a:prstGeom prst="rect">
            <a:avLst/>
          </a:prstGeom>
        </p:spPr>
      </p:pic>
      <p:sp>
        <p:nvSpPr>
          <p:cNvPr id="2" name="TextBox 1">
            <a:extLst>
              <a:ext uri="{FF2B5EF4-FFF2-40B4-BE49-F238E27FC236}">
                <a16:creationId xmlns:a16="http://schemas.microsoft.com/office/drawing/2014/main" id="{024F6917-3960-2ED3-7536-8E68EE934D9C}"/>
              </a:ext>
            </a:extLst>
          </p:cNvPr>
          <p:cNvSpPr txBox="1"/>
          <p:nvPr/>
        </p:nvSpPr>
        <p:spPr>
          <a:xfrm>
            <a:off x="320364" y="2676724"/>
            <a:ext cx="5368777" cy="3416320"/>
          </a:xfrm>
          <a:prstGeom prst="rect">
            <a:avLst/>
          </a:prstGeom>
          <a:noFill/>
        </p:spPr>
        <p:txBody>
          <a:bodyPr wrap="none" rtlCol="0">
            <a:spAutoFit/>
          </a:bodyPr>
          <a:lstStyle/>
          <a:p>
            <a:r>
              <a:rPr lang="en-US" dirty="0"/>
              <a:t>Moles of CO</a:t>
            </a:r>
            <a:r>
              <a:rPr lang="en-US" baseline="-25000" dirty="0"/>
              <a:t>2</a:t>
            </a:r>
            <a:r>
              <a:rPr lang="en-US" dirty="0"/>
              <a:t>, H</a:t>
            </a:r>
            <a:r>
              <a:rPr lang="en-US" baseline="-25000" dirty="0"/>
              <a:t>2</a:t>
            </a:r>
            <a:r>
              <a:rPr lang="en-US" dirty="0"/>
              <a:t>O and any excess O</a:t>
            </a:r>
            <a:r>
              <a:rPr lang="en-US" baseline="-25000" dirty="0"/>
              <a:t>2</a:t>
            </a:r>
            <a:r>
              <a:rPr lang="en-US" dirty="0"/>
              <a:t> at end …. </a:t>
            </a:r>
          </a:p>
          <a:p>
            <a:r>
              <a:rPr lang="en-US" dirty="0"/>
              <a:t>	</a:t>
            </a:r>
            <a:r>
              <a:rPr lang="en-US" i="1" dirty="0"/>
              <a:t>PV =</a:t>
            </a:r>
            <a:r>
              <a:rPr lang="en-US" i="1" dirty="0" err="1"/>
              <a:t>nRT</a:t>
            </a:r>
            <a:r>
              <a:rPr lang="en-US" dirty="0"/>
              <a:t>			</a:t>
            </a:r>
            <a:r>
              <a:rPr lang="en-US" i="1" dirty="0"/>
              <a:t>P</a:t>
            </a:r>
            <a:r>
              <a:rPr lang="en-US" dirty="0"/>
              <a:t> = 400,000 Pa</a:t>
            </a:r>
          </a:p>
          <a:p>
            <a:r>
              <a:rPr lang="en-US" dirty="0"/>
              <a:t>				</a:t>
            </a:r>
            <a:r>
              <a:rPr lang="en-US" i="1" dirty="0"/>
              <a:t>T</a:t>
            </a:r>
            <a:r>
              <a:rPr lang="en-US" dirty="0"/>
              <a:t> = 740 K</a:t>
            </a:r>
          </a:p>
          <a:p>
            <a:r>
              <a:rPr lang="en-US" dirty="0"/>
              <a:t>				</a:t>
            </a:r>
            <a:r>
              <a:rPr lang="en-US" i="1" dirty="0"/>
              <a:t>V</a:t>
            </a:r>
            <a:r>
              <a:rPr lang="en-US" dirty="0"/>
              <a:t> = 2.00 m</a:t>
            </a:r>
            <a:r>
              <a:rPr lang="en-US" baseline="30000" dirty="0"/>
              <a:t>3</a:t>
            </a:r>
          </a:p>
          <a:p>
            <a:r>
              <a:rPr lang="en-US" dirty="0"/>
              <a:t>				</a:t>
            </a:r>
            <a:r>
              <a:rPr lang="en-US" i="1" dirty="0"/>
              <a:t>R</a:t>
            </a:r>
            <a:r>
              <a:rPr lang="en-US" dirty="0"/>
              <a:t> = 8.31 J</a:t>
            </a:r>
            <a:r>
              <a:rPr lang="en-US" baseline="30000" dirty="0"/>
              <a:t>-1</a:t>
            </a:r>
            <a:r>
              <a:rPr lang="en-US" dirty="0"/>
              <a:t>mol</a:t>
            </a:r>
            <a:r>
              <a:rPr lang="en-US" baseline="30000" dirty="0"/>
              <a:t>-1</a:t>
            </a:r>
          </a:p>
          <a:p>
            <a:endParaRPr lang="en-US" dirty="0"/>
          </a:p>
          <a:p>
            <a:endParaRPr lang="en-US" dirty="0"/>
          </a:p>
          <a:p>
            <a:r>
              <a:rPr lang="en-US" dirty="0"/>
              <a:t>	</a:t>
            </a:r>
            <a:r>
              <a:rPr lang="en-US" i="1" dirty="0"/>
              <a:t>n = PV/RT</a:t>
            </a:r>
          </a:p>
          <a:p>
            <a:endParaRPr lang="en-US" dirty="0"/>
          </a:p>
          <a:p>
            <a:r>
              <a:rPr lang="en-US" dirty="0"/>
              <a:t>	</a:t>
            </a:r>
            <a:r>
              <a:rPr lang="en-US" i="1" dirty="0"/>
              <a:t>n</a:t>
            </a:r>
            <a:r>
              <a:rPr lang="en-US" dirty="0"/>
              <a:t> = 130 moles (50 moles CO</a:t>
            </a:r>
            <a:r>
              <a:rPr lang="en-US" baseline="-25000" dirty="0"/>
              <a:t>2</a:t>
            </a:r>
            <a:r>
              <a:rPr lang="en-US" dirty="0"/>
              <a:t> + 60 moles H</a:t>
            </a:r>
            <a:r>
              <a:rPr lang="en-US" baseline="-25000" dirty="0"/>
              <a:t>2</a:t>
            </a:r>
            <a:r>
              <a:rPr lang="en-US" dirty="0"/>
              <a:t>O </a:t>
            </a:r>
          </a:p>
          <a:p>
            <a:r>
              <a:rPr lang="en-US" dirty="0"/>
              <a:t>		AND 20 moles left over O</a:t>
            </a:r>
            <a:r>
              <a:rPr lang="en-US" baseline="-25000" dirty="0"/>
              <a:t>2</a:t>
            </a:r>
            <a:r>
              <a:rPr lang="en-US" dirty="0"/>
              <a:t>)</a:t>
            </a:r>
          </a:p>
          <a:p>
            <a:r>
              <a:rPr lang="en-US" dirty="0"/>
              <a:t>				</a:t>
            </a:r>
          </a:p>
        </p:txBody>
      </p:sp>
      <p:sp>
        <p:nvSpPr>
          <p:cNvPr id="3" name="TextBox 2">
            <a:extLst>
              <a:ext uri="{FF2B5EF4-FFF2-40B4-BE49-F238E27FC236}">
                <a16:creationId xmlns:a16="http://schemas.microsoft.com/office/drawing/2014/main" id="{E6374F7E-82A0-624F-05AF-33441275E66E}"/>
              </a:ext>
            </a:extLst>
          </p:cNvPr>
          <p:cNvSpPr txBox="1"/>
          <p:nvPr/>
        </p:nvSpPr>
        <p:spPr>
          <a:xfrm>
            <a:off x="6594762" y="3003138"/>
            <a:ext cx="5375565" cy="1477328"/>
          </a:xfrm>
          <a:prstGeom prst="rect">
            <a:avLst/>
          </a:prstGeom>
          <a:noFill/>
        </p:spPr>
        <p:txBody>
          <a:bodyPr wrap="square" rtlCol="0">
            <a:spAutoFit/>
          </a:bodyPr>
          <a:lstStyle/>
          <a:p>
            <a:r>
              <a:rPr lang="en-US" dirty="0"/>
              <a:t>Moles pentane = 720/72 = 10</a:t>
            </a:r>
          </a:p>
          <a:p>
            <a:endParaRPr lang="en-US" dirty="0"/>
          </a:p>
          <a:p>
            <a:r>
              <a:rPr lang="en-US" dirty="0"/>
              <a:t>Total moles of oxygen used = 80 from your equation ratios</a:t>
            </a:r>
          </a:p>
          <a:p>
            <a:r>
              <a:rPr lang="en-US" dirty="0"/>
              <a:t>Total moles of oxygen = 80 + 20 = 3200g = </a:t>
            </a:r>
            <a:r>
              <a:rPr lang="en-US" b="1" dirty="0">
                <a:solidFill>
                  <a:srgbClr val="FF0000"/>
                </a:solidFill>
              </a:rPr>
              <a:t>3.20 kg</a:t>
            </a:r>
          </a:p>
        </p:txBody>
      </p:sp>
      <p:sp>
        <p:nvSpPr>
          <p:cNvPr id="5" name="TextBox 4">
            <a:extLst>
              <a:ext uri="{FF2B5EF4-FFF2-40B4-BE49-F238E27FC236}">
                <a16:creationId xmlns:a16="http://schemas.microsoft.com/office/drawing/2014/main" id="{B1005348-2507-CB0B-E116-D241D76C65D7}"/>
              </a:ext>
            </a:extLst>
          </p:cNvPr>
          <p:cNvSpPr txBox="1"/>
          <p:nvPr/>
        </p:nvSpPr>
        <p:spPr>
          <a:xfrm>
            <a:off x="720436" y="103051"/>
            <a:ext cx="6096000" cy="769441"/>
          </a:xfrm>
          <a:prstGeom prst="rect">
            <a:avLst/>
          </a:prstGeom>
          <a:noFill/>
        </p:spPr>
        <p:txBody>
          <a:bodyPr wrap="square" lIns="91440" tIns="45720" rIns="91440" bIns="45720" anchor="t">
            <a:spAutoFit/>
          </a:bodyPr>
          <a:lstStyle/>
          <a:p>
            <a:pPr>
              <a:buNone/>
            </a:pPr>
            <a:r>
              <a:rPr lang="en-GB" sz="4400" b="1" dirty="0">
                <a:solidFill>
                  <a:schemeClr val="accent6"/>
                </a:solidFill>
                <a:latin typeface="Calibri Light"/>
                <a:ea typeface="Calibri Light"/>
                <a:cs typeface="Calibri Light"/>
              </a:rPr>
              <a:t>TRICKIER TASK</a:t>
            </a:r>
          </a:p>
        </p:txBody>
      </p:sp>
    </p:spTree>
    <p:extLst>
      <p:ext uri="{BB962C8B-B14F-4D97-AF65-F5344CB8AC3E}">
        <p14:creationId xmlns:p14="http://schemas.microsoft.com/office/powerpoint/2010/main" val="17298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2143509" cy="1339417"/>
          </a:xfrm>
        </p:spPr>
        <p:txBody>
          <a:bodyPr>
            <a:normAutofit/>
          </a:bodyPr>
          <a:lstStyle/>
          <a:p>
            <a:r>
              <a:rPr lang="en-US" b="1">
                <a:solidFill>
                  <a:schemeClr val="accent6"/>
                </a:solidFill>
              </a:rPr>
              <a:t>3.1.2.4  Empirical and molecular formula</a:t>
            </a:r>
            <a:endParaRPr lang="en-US" b="1">
              <a:solidFill>
                <a:schemeClr val="accent6"/>
              </a:solidFill>
              <a:cs typeface="Calibri Light"/>
            </a:endParaRPr>
          </a:p>
        </p:txBody>
      </p:sp>
      <p:pic>
        <p:nvPicPr>
          <p:cNvPr id="3" name="Picture 2" descr="A white paper with black text&#10;&#10;Description automatically generated">
            <a:extLst>
              <a:ext uri="{FF2B5EF4-FFF2-40B4-BE49-F238E27FC236}">
                <a16:creationId xmlns:a16="http://schemas.microsoft.com/office/drawing/2014/main" id="{144E1620-5F79-7C11-67D4-7901F27F3479}"/>
              </a:ext>
            </a:extLst>
          </p:cNvPr>
          <p:cNvPicPr>
            <a:picLocks noChangeAspect="1"/>
          </p:cNvPicPr>
          <p:nvPr/>
        </p:nvPicPr>
        <p:blipFill>
          <a:blip r:embed="rId2"/>
          <a:stretch>
            <a:fillRect/>
          </a:stretch>
        </p:blipFill>
        <p:spPr>
          <a:xfrm>
            <a:off x="653485" y="1381563"/>
            <a:ext cx="11496807" cy="4100588"/>
          </a:xfrm>
          <a:prstGeom prst="rect">
            <a:avLst/>
          </a:prstGeom>
        </p:spPr>
      </p:pic>
    </p:spTree>
    <p:extLst>
      <p:ext uri="{BB962C8B-B14F-4D97-AF65-F5344CB8AC3E}">
        <p14:creationId xmlns:p14="http://schemas.microsoft.com/office/powerpoint/2010/main" val="1480474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0" y="116633"/>
            <a:ext cx="12191999" cy="6370975"/>
          </a:xfrm>
          <a:prstGeom prst="rect">
            <a:avLst/>
          </a:prstGeom>
          <a:noFill/>
          <a:ln w="9525">
            <a:noFill/>
            <a:miter lim="800000"/>
            <a:headEnd/>
            <a:tailEnd/>
          </a:ln>
        </p:spPr>
        <p:txBody>
          <a:bodyPr wrap="square" lIns="91440" tIns="45720" rIns="91440" bIns="45720" anchor="t">
            <a:spAutoFit/>
          </a:bodyPr>
          <a:lstStyle/>
          <a:p>
            <a:r>
              <a:rPr lang="en-US" sz="4400" b="1" dirty="0">
                <a:solidFill>
                  <a:srgbClr val="70AD47"/>
                </a:solidFill>
                <a:latin typeface="Calibri Light"/>
                <a:ea typeface="Calibri Light"/>
                <a:cs typeface="Calibri Light"/>
              </a:rPr>
              <a:t>Empirical formula</a:t>
            </a:r>
            <a:endParaRPr lang="en-US" sz="4400" dirty="0">
              <a:solidFill>
                <a:srgbClr val="70AD47"/>
              </a:solidFill>
              <a:latin typeface="Calibri Light"/>
              <a:ea typeface="Calibri Light"/>
              <a:cs typeface="Calibri Light"/>
            </a:endParaRPr>
          </a:p>
          <a:p>
            <a:r>
              <a:rPr lang="en-GB" sz="3200" dirty="0">
                <a:latin typeface="+mj-lt"/>
              </a:rPr>
              <a:t>The formula that represents the </a:t>
            </a:r>
            <a:r>
              <a:rPr lang="en-GB" sz="3200" b="1" dirty="0">
                <a:latin typeface="+mj-lt"/>
              </a:rPr>
              <a:t>simplest ratio </a:t>
            </a:r>
            <a:r>
              <a:rPr lang="en-GB" sz="3200" dirty="0">
                <a:latin typeface="+mj-lt"/>
              </a:rPr>
              <a:t>of </a:t>
            </a:r>
            <a:r>
              <a:rPr lang="en-GB" sz="3200" u="sng" dirty="0">
                <a:latin typeface="+mj-lt"/>
              </a:rPr>
              <a:t>atoms of each element </a:t>
            </a:r>
            <a:r>
              <a:rPr lang="en-GB" sz="3200" dirty="0">
                <a:latin typeface="+mj-lt"/>
              </a:rPr>
              <a:t>present in a compound.</a:t>
            </a:r>
            <a:endParaRPr lang="en-GB" dirty="0">
              <a:ea typeface="Calibri"/>
              <a:cs typeface="Calibri"/>
            </a:endParaRPr>
          </a:p>
          <a:p>
            <a:endParaRPr lang="en-GB" sz="2400" dirty="0">
              <a:latin typeface="+mj-lt"/>
            </a:endParaRPr>
          </a:p>
          <a:p>
            <a:r>
              <a:rPr lang="en-GB" sz="2400" dirty="0">
                <a:latin typeface="+mj-lt"/>
              </a:rPr>
              <a:t>Empirical formula of carbon dioxide = CO</a:t>
            </a:r>
            <a:r>
              <a:rPr lang="en-GB" sz="2400" baseline="-25000" dirty="0">
                <a:latin typeface="+mj-lt"/>
              </a:rPr>
              <a:t>2</a:t>
            </a:r>
            <a:r>
              <a:rPr lang="en-GB" sz="2400" dirty="0">
                <a:latin typeface="+mj-lt"/>
              </a:rPr>
              <a:t>       </a:t>
            </a:r>
          </a:p>
          <a:p>
            <a:r>
              <a:rPr lang="en-GB" sz="2400" dirty="0">
                <a:latin typeface="+mj-lt"/>
              </a:rPr>
              <a:t>(ratio of two oxygen atoms per carbon)</a:t>
            </a:r>
          </a:p>
          <a:p>
            <a:endParaRPr lang="en-GB" sz="2400" dirty="0">
              <a:latin typeface="+mj-lt"/>
            </a:endParaRPr>
          </a:p>
          <a:p>
            <a:r>
              <a:rPr lang="en-GB" sz="2400" dirty="0">
                <a:latin typeface="+mj-lt"/>
              </a:rPr>
              <a:t>This ratio stays the same e.g. </a:t>
            </a:r>
          </a:p>
          <a:p>
            <a:endParaRPr lang="en-GB" sz="2400" dirty="0">
              <a:latin typeface="+mj-lt"/>
            </a:endParaRPr>
          </a:p>
          <a:p>
            <a:r>
              <a:rPr lang="en-GB" sz="2400" dirty="0">
                <a:latin typeface="+mj-lt"/>
              </a:rPr>
              <a:t>100 molecules of CO</a:t>
            </a:r>
            <a:r>
              <a:rPr lang="en-GB" sz="2400" baseline="-25000" dirty="0">
                <a:latin typeface="+mj-lt"/>
              </a:rPr>
              <a:t>2</a:t>
            </a:r>
            <a:r>
              <a:rPr lang="en-GB" sz="2400" dirty="0">
                <a:latin typeface="+mj-lt"/>
              </a:rPr>
              <a:t> contain 100 atoms of carbon and 200 atoms of oxygen </a:t>
            </a:r>
          </a:p>
          <a:p>
            <a:endParaRPr lang="en-GB" sz="2400" dirty="0">
              <a:latin typeface="+mj-lt"/>
            </a:endParaRPr>
          </a:p>
          <a:p>
            <a:r>
              <a:rPr lang="en-GB" sz="2400" dirty="0">
                <a:latin typeface="+mj-lt"/>
              </a:rPr>
              <a:t>1 mole of CO</a:t>
            </a:r>
            <a:r>
              <a:rPr lang="en-GB" sz="2400" baseline="-25000" dirty="0">
                <a:latin typeface="+mj-lt"/>
              </a:rPr>
              <a:t>2</a:t>
            </a:r>
            <a:r>
              <a:rPr lang="en-GB" sz="2400" dirty="0">
                <a:latin typeface="+mj-lt"/>
              </a:rPr>
              <a:t> contains one mole of carbon atoms and 2 moles of oxygen atoms</a:t>
            </a:r>
          </a:p>
          <a:p>
            <a:endParaRPr lang="en-GB" sz="2400" dirty="0">
              <a:latin typeface="+mj-lt"/>
            </a:endParaRPr>
          </a:p>
          <a:p>
            <a:r>
              <a:rPr lang="en-GB" sz="2400" dirty="0">
                <a:latin typeface="+mj-lt"/>
              </a:rPr>
              <a:t>6 moles of CO</a:t>
            </a:r>
            <a:r>
              <a:rPr lang="en-GB" sz="2400" baseline="-25000" dirty="0">
                <a:latin typeface="+mj-lt"/>
              </a:rPr>
              <a:t>2</a:t>
            </a:r>
            <a:r>
              <a:rPr lang="en-GB" sz="2400" dirty="0">
                <a:latin typeface="+mj-lt"/>
              </a:rPr>
              <a:t> contains 6 moles of carbon atoms and 12 moles of oxygen atoms. </a:t>
            </a:r>
          </a:p>
          <a:p>
            <a:endParaRPr lang="en-GB" dirty="0">
              <a:latin typeface="Comic Sans MS" pitchFamily="66" charset="0"/>
            </a:endParaRPr>
          </a:p>
          <a:p>
            <a:endParaRPr lang="en-GB" dirty="0">
              <a:latin typeface="Comic Sans MS" pitchFamily="66" charset="0"/>
            </a:endParaRPr>
          </a:p>
        </p:txBody>
      </p:sp>
    </p:spTree>
    <p:extLst>
      <p:ext uri="{BB962C8B-B14F-4D97-AF65-F5344CB8AC3E}">
        <p14:creationId xmlns:p14="http://schemas.microsoft.com/office/powerpoint/2010/main" val="698406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009531"/>
          </a:xfrm>
        </p:spPr>
        <p:txBody>
          <a:bodyPr/>
          <a:lstStyle/>
          <a:p>
            <a:pPr marL="0" indent="0">
              <a:buNone/>
            </a:pPr>
            <a:r>
              <a:rPr lang="en-US" sz="4400" b="1">
                <a:solidFill>
                  <a:srgbClr val="70AD47"/>
                </a:solidFill>
                <a:latin typeface="Calibri Light"/>
                <a:ea typeface="Calibri Light"/>
                <a:cs typeface="Calibri Light"/>
              </a:rPr>
              <a:t>Empirical formula</a:t>
            </a:r>
            <a:r>
              <a:rPr lang="en-GB" b="1" dirty="0">
                <a:latin typeface="+mj-lt"/>
              </a:rPr>
              <a:t> </a:t>
            </a:r>
            <a:endParaRPr lang="en-GB" sz="3600" dirty="0">
              <a:latin typeface="+mj-lt"/>
              <a:ea typeface="Calibri"/>
              <a:cs typeface="Calibri"/>
            </a:endParaRPr>
          </a:p>
          <a:p>
            <a:pPr marL="0" indent="0" algn="ctr">
              <a:buNone/>
            </a:pPr>
            <a:r>
              <a:rPr lang="en-GB" dirty="0">
                <a:latin typeface="+mj-lt"/>
              </a:rPr>
              <a:t> gives the </a:t>
            </a:r>
            <a:r>
              <a:rPr lang="en-GB" b="1" dirty="0">
                <a:latin typeface="+mj-lt"/>
              </a:rPr>
              <a:t>actual</a:t>
            </a:r>
            <a:r>
              <a:rPr lang="en-GB" dirty="0">
                <a:latin typeface="+mj-lt"/>
              </a:rPr>
              <a:t> number of atoms of each element in one molecule of the compound </a:t>
            </a:r>
            <a:endParaRPr lang="en-GB" sz="3600">
              <a:latin typeface="+mj-lt"/>
              <a:ea typeface="Calibri"/>
              <a:cs typeface="Calibri"/>
            </a:endParaRPr>
          </a:p>
          <a:p>
            <a:r>
              <a:rPr lang="en-GB" sz="2400" dirty="0">
                <a:latin typeface="+mj-lt"/>
              </a:rPr>
              <a:t>Sometimes the empirical formula and molecular formula for a compound are the </a:t>
            </a:r>
            <a:r>
              <a:rPr lang="en-GB" sz="2400" b="1" dirty="0">
                <a:latin typeface="+mj-lt"/>
              </a:rPr>
              <a:t>same</a:t>
            </a:r>
            <a:r>
              <a:rPr lang="en-GB" sz="2400" dirty="0">
                <a:latin typeface="+mj-lt"/>
              </a:rPr>
              <a:t> e.g. In the case of CO</a:t>
            </a:r>
            <a:r>
              <a:rPr lang="en-GB" sz="2400" baseline="-25000" dirty="0">
                <a:latin typeface="+mj-lt"/>
              </a:rPr>
              <a:t>2</a:t>
            </a:r>
            <a:r>
              <a:rPr lang="en-GB" sz="2400" dirty="0">
                <a:latin typeface="+mj-lt"/>
              </a:rPr>
              <a:t>.</a:t>
            </a:r>
            <a:endParaRPr lang="en-GB" sz="2400" dirty="0">
              <a:latin typeface="+mj-lt"/>
              <a:ea typeface="Calibri"/>
              <a:cs typeface="Calibri"/>
            </a:endParaRPr>
          </a:p>
          <a:p>
            <a:r>
              <a:rPr lang="en-GB" sz="2400" dirty="0">
                <a:latin typeface="+mj-lt"/>
              </a:rPr>
              <a:t>Sometimes they are </a:t>
            </a:r>
            <a:r>
              <a:rPr lang="en-GB" sz="2400" b="1" dirty="0">
                <a:latin typeface="+mj-lt"/>
              </a:rPr>
              <a:t>different</a:t>
            </a:r>
            <a:r>
              <a:rPr lang="en-GB" sz="2400" dirty="0">
                <a:latin typeface="+mj-lt"/>
              </a:rPr>
              <a:t>, meaning that there are </a:t>
            </a:r>
            <a:r>
              <a:rPr lang="en-GB" sz="2400" i="1" dirty="0">
                <a:latin typeface="+mj-lt"/>
              </a:rPr>
              <a:t>several units of the empirical formula in the molecular formula  </a:t>
            </a:r>
            <a:r>
              <a:rPr lang="en-GB" sz="2400" dirty="0">
                <a:latin typeface="+mj-lt"/>
              </a:rPr>
              <a:t>e.g.</a:t>
            </a:r>
            <a:endParaRPr lang="en-GB" sz="2400" dirty="0">
              <a:latin typeface="+mj-lt"/>
              <a:ea typeface="Calibri"/>
              <a:cs typeface="Calibri"/>
            </a:endParaRPr>
          </a:p>
          <a:p>
            <a:r>
              <a:rPr lang="en-GB" sz="2400" dirty="0">
                <a:latin typeface="+mj-lt"/>
              </a:rPr>
              <a:t>Molecular formula of ethane = C</a:t>
            </a:r>
            <a:r>
              <a:rPr lang="en-GB" sz="2400" baseline="-25000" dirty="0">
                <a:latin typeface="+mj-lt"/>
              </a:rPr>
              <a:t>2</a:t>
            </a:r>
            <a:r>
              <a:rPr lang="en-GB" sz="2400" dirty="0">
                <a:latin typeface="+mj-lt"/>
              </a:rPr>
              <a:t>H</a:t>
            </a:r>
            <a:r>
              <a:rPr lang="en-GB" sz="2400" baseline="-25000" dirty="0">
                <a:latin typeface="+mj-lt"/>
              </a:rPr>
              <a:t>6 </a:t>
            </a:r>
            <a:r>
              <a:rPr lang="en-GB" sz="2400" dirty="0">
                <a:latin typeface="+mj-lt"/>
              </a:rPr>
              <a:t>  (molecule contains two carbon atoms and six carbon atoms). </a:t>
            </a:r>
            <a:endParaRPr lang="en-GB" sz="2400" dirty="0">
              <a:latin typeface="+mj-lt"/>
              <a:ea typeface="Calibri"/>
              <a:cs typeface="Calibri"/>
            </a:endParaRPr>
          </a:p>
          <a:p>
            <a:r>
              <a:rPr lang="en-GB" sz="2400" dirty="0">
                <a:latin typeface="+mj-lt"/>
              </a:rPr>
              <a:t>Empirical formula of ethane = CH</a:t>
            </a:r>
            <a:r>
              <a:rPr lang="en-GB" sz="2400" baseline="-25000" dirty="0">
                <a:latin typeface="+mj-lt"/>
              </a:rPr>
              <a:t>3</a:t>
            </a:r>
            <a:r>
              <a:rPr lang="en-GB" sz="2400" dirty="0">
                <a:latin typeface="+mj-lt"/>
              </a:rPr>
              <a:t>     (ratio of one carbon to three hydrogen atoms)</a:t>
            </a:r>
          </a:p>
          <a:p>
            <a:r>
              <a:rPr lang="en-GB" sz="2400" dirty="0">
                <a:latin typeface="+mj-lt"/>
              </a:rPr>
              <a:t>There are two units of the empirical formula in the molecular formula. </a:t>
            </a:r>
          </a:p>
          <a:p>
            <a:endParaRPr lang="en-GB" sz="2400" baseline="-25000" dirty="0"/>
          </a:p>
          <a:p>
            <a:pPr marL="0" indent="0">
              <a:buNone/>
            </a:pPr>
            <a:endParaRPr lang="en-GB" sz="2400" dirty="0"/>
          </a:p>
        </p:txBody>
      </p:sp>
    </p:spTree>
    <p:extLst>
      <p:ext uri="{BB962C8B-B14F-4D97-AF65-F5344CB8AC3E}">
        <p14:creationId xmlns:p14="http://schemas.microsoft.com/office/powerpoint/2010/main" val="1428467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3"/>
            <a:ext cx="12191999" cy="6617196"/>
          </a:xfrm>
          <a:prstGeom prst="rect">
            <a:avLst/>
          </a:prstGeom>
          <a:noFill/>
        </p:spPr>
        <p:txBody>
          <a:bodyPr wrap="square" lIns="91440" tIns="45720" rIns="91440" bIns="45720" anchor="t">
            <a:spAutoFit/>
          </a:bodyPr>
          <a:lstStyle/>
          <a:p>
            <a:pPr fontAlgn="auto">
              <a:spcBef>
                <a:spcPts val="0"/>
              </a:spcBef>
              <a:spcAft>
                <a:spcPts val="0"/>
              </a:spcAft>
              <a:defRPr/>
            </a:pPr>
            <a:r>
              <a:rPr lang="en-GB" sz="4400" b="1" dirty="0">
                <a:solidFill>
                  <a:srgbClr val="70AD47"/>
                </a:solidFill>
                <a:latin typeface="Calibri Light"/>
                <a:ea typeface="Calibri Light"/>
                <a:cs typeface="Calibri Light"/>
              </a:rPr>
              <a:t>Calculating empirical and molecular formula</a:t>
            </a:r>
            <a:endParaRPr lang="en-GB" sz="4400" dirty="0">
              <a:solidFill>
                <a:srgbClr val="70AD47"/>
              </a:solidFill>
              <a:latin typeface="Calibri"/>
              <a:ea typeface="Calibri"/>
              <a:cs typeface="Calibri"/>
            </a:endParaRPr>
          </a:p>
          <a:p>
            <a:pPr fontAlgn="auto">
              <a:spcBef>
                <a:spcPts val="0"/>
              </a:spcBef>
              <a:spcAft>
                <a:spcPts val="0"/>
              </a:spcAft>
              <a:defRPr/>
            </a:pPr>
            <a:endParaRPr lang="en-GB" sz="2800" dirty="0">
              <a:latin typeface="+mj-lt"/>
            </a:endParaRPr>
          </a:p>
          <a:p>
            <a:pPr marL="342900" indent="-342900" fontAlgn="auto">
              <a:spcBef>
                <a:spcPts val="0"/>
              </a:spcBef>
              <a:spcAft>
                <a:spcPts val="0"/>
              </a:spcAft>
              <a:buFontTx/>
              <a:buAutoNum type="arabicPeriod"/>
              <a:defRPr/>
            </a:pPr>
            <a:r>
              <a:rPr lang="en-GB" sz="2400" dirty="0">
                <a:latin typeface="+mj-lt"/>
              </a:rPr>
              <a:t>Find the masses of each of the elements present in a compound by experiment. If given as a % then % = g for example make 23% C = 23g C </a:t>
            </a:r>
          </a:p>
          <a:p>
            <a:pPr marL="342900" indent="-342900" fontAlgn="auto">
              <a:spcBef>
                <a:spcPts val="0"/>
              </a:spcBef>
              <a:spcAft>
                <a:spcPts val="0"/>
              </a:spcAft>
              <a:buFontTx/>
              <a:buAutoNum type="arabicPeriod" startAt="2"/>
              <a:defRPr/>
            </a:pPr>
            <a:r>
              <a:rPr lang="en-GB" sz="2400" dirty="0">
                <a:latin typeface="+mj-lt"/>
              </a:rPr>
              <a:t>Work out the number of moles of atoms of each element by using:</a:t>
            </a:r>
          </a:p>
          <a:p>
            <a:pPr marL="342900" indent="-342900" algn="ctr" fontAlgn="auto">
              <a:spcBef>
                <a:spcPts val="0"/>
              </a:spcBef>
              <a:spcAft>
                <a:spcPts val="0"/>
              </a:spcAft>
              <a:defRPr/>
            </a:pPr>
            <a:r>
              <a:rPr lang="en-GB" sz="2400" dirty="0">
                <a:latin typeface="+mj-lt"/>
              </a:rPr>
              <a:t>Number of moles = mass/</a:t>
            </a:r>
            <a:r>
              <a:rPr lang="en-GB" sz="2400" dirty="0" err="1">
                <a:latin typeface="+mj-lt"/>
              </a:rPr>
              <a:t>Ar</a:t>
            </a:r>
            <a:endParaRPr lang="en-GB" sz="2400" dirty="0" err="1">
              <a:latin typeface="+mj-lt"/>
              <a:cs typeface="Calibri"/>
            </a:endParaRPr>
          </a:p>
          <a:p>
            <a:pPr marL="342900" indent="-342900" fontAlgn="auto">
              <a:spcBef>
                <a:spcPts val="0"/>
              </a:spcBef>
              <a:spcAft>
                <a:spcPts val="0"/>
              </a:spcAft>
              <a:defRPr/>
            </a:pPr>
            <a:r>
              <a:rPr lang="en-GB" sz="2400" dirty="0">
                <a:latin typeface="+mj-lt"/>
              </a:rPr>
              <a:t>3. Find the simplest ratio of moles of each element and convert into a whole number ratio by dividing through by the smallest number of moles </a:t>
            </a:r>
          </a:p>
          <a:p>
            <a:pPr marL="342900" indent="-342900" fontAlgn="auto">
              <a:spcBef>
                <a:spcPts val="0"/>
              </a:spcBef>
              <a:spcAft>
                <a:spcPts val="0"/>
              </a:spcAft>
              <a:defRPr/>
            </a:pPr>
            <a:endParaRPr lang="en-GB" sz="2400" dirty="0">
              <a:latin typeface="+mj-lt"/>
            </a:endParaRPr>
          </a:p>
          <a:p>
            <a:pPr marL="342900" indent="-342900" fontAlgn="auto">
              <a:spcBef>
                <a:spcPts val="0"/>
              </a:spcBef>
              <a:spcAft>
                <a:spcPts val="0"/>
              </a:spcAft>
              <a:defRPr/>
            </a:pPr>
            <a:r>
              <a:rPr lang="en-GB" sz="2400" dirty="0">
                <a:latin typeface="+mj-lt"/>
              </a:rPr>
              <a:t>4. You may need to scale up to get the smallest whole number ratio</a:t>
            </a:r>
          </a:p>
          <a:p>
            <a:pPr marL="342900" indent="-342900" fontAlgn="auto">
              <a:spcBef>
                <a:spcPts val="0"/>
              </a:spcBef>
              <a:spcAft>
                <a:spcPts val="0"/>
              </a:spcAft>
              <a:defRPr/>
            </a:pPr>
            <a:r>
              <a:rPr lang="en-GB" sz="2400" dirty="0">
                <a:latin typeface="+mj-lt"/>
              </a:rPr>
              <a:t>5. Mr of MF      =   no. of units of EF in molecule</a:t>
            </a:r>
          </a:p>
          <a:p>
            <a:pPr marL="342900" indent="-342900" fontAlgn="auto">
              <a:spcBef>
                <a:spcPts val="0"/>
              </a:spcBef>
              <a:spcAft>
                <a:spcPts val="0"/>
              </a:spcAft>
              <a:defRPr/>
            </a:pPr>
            <a:endParaRPr lang="en-GB" sz="2400" dirty="0">
              <a:latin typeface="+mj-lt"/>
            </a:endParaRPr>
          </a:p>
          <a:p>
            <a:pPr marL="342900" indent="-342900">
              <a:defRPr/>
            </a:pPr>
            <a:endParaRPr lang="en-GB" sz="2400" dirty="0">
              <a:latin typeface="+mj-lt"/>
            </a:endParaRPr>
          </a:p>
          <a:p>
            <a:pPr marL="342900" indent="-342900">
              <a:spcBef>
                <a:spcPts val="0"/>
              </a:spcBef>
              <a:spcAft>
                <a:spcPts val="0"/>
              </a:spcAft>
              <a:defRPr/>
            </a:pPr>
            <a:r>
              <a:rPr lang="en-GB" sz="2400" dirty="0">
                <a:latin typeface="+mj-lt"/>
              </a:rPr>
              <a:t>Now multiply EF by this number to find MF</a:t>
            </a:r>
            <a:endParaRPr lang="en-GB" dirty="0"/>
          </a:p>
          <a:p>
            <a:pPr marL="342900" indent="-342900" fontAlgn="auto">
              <a:spcBef>
                <a:spcPts val="0"/>
              </a:spcBef>
              <a:spcAft>
                <a:spcPts val="0"/>
              </a:spcAft>
              <a:defRPr/>
            </a:pPr>
            <a:endParaRPr lang="en-GB" sz="2000" dirty="0">
              <a:latin typeface="Comic Sans MS" pitchFamily="66" charset="0"/>
            </a:endParaRPr>
          </a:p>
          <a:p>
            <a:pPr marL="342900" indent="-342900" fontAlgn="auto">
              <a:spcBef>
                <a:spcPts val="0"/>
              </a:spcBef>
              <a:spcAft>
                <a:spcPts val="0"/>
              </a:spcAft>
              <a:defRPr/>
            </a:pPr>
            <a:endParaRPr lang="en-GB" sz="2000" dirty="0">
              <a:latin typeface="Comic Sans MS" pitchFamily="66" charset="0"/>
            </a:endParaRPr>
          </a:p>
          <a:p>
            <a:pPr marL="342900" indent="-342900" fontAlgn="auto">
              <a:spcBef>
                <a:spcPts val="0"/>
              </a:spcBef>
              <a:spcAft>
                <a:spcPts val="0"/>
              </a:spcAft>
              <a:defRPr/>
            </a:pPr>
            <a:endParaRPr lang="en-GB" sz="2400" dirty="0">
              <a:latin typeface="Comic Sans MS" pitchFamily="66" charset="0"/>
            </a:endParaRPr>
          </a:p>
        </p:txBody>
      </p:sp>
      <p:cxnSp>
        <p:nvCxnSpPr>
          <p:cNvPr id="3" name="Straight Connector 2"/>
          <p:cNvCxnSpPr/>
          <p:nvPr/>
        </p:nvCxnSpPr>
        <p:spPr>
          <a:xfrm>
            <a:off x="249637" y="4669192"/>
            <a:ext cx="18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8235" y="4669192"/>
            <a:ext cx="2088232" cy="461665"/>
          </a:xfrm>
          <a:prstGeom prst="rect">
            <a:avLst/>
          </a:prstGeom>
          <a:noFill/>
        </p:spPr>
        <p:txBody>
          <a:bodyPr wrap="square" rtlCol="0">
            <a:spAutoFit/>
          </a:bodyPr>
          <a:lstStyle/>
          <a:p>
            <a:r>
              <a:rPr lang="en-GB" sz="2400" dirty="0">
                <a:latin typeface="+mj-lt"/>
              </a:rPr>
              <a:t>Mr of EF</a:t>
            </a:r>
          </a:p>
        </p:txBody>
      </p:sp>
    </p:spTree>
    <p:extLst>
      <p:ext uri="{BB962C8B-B14F-4D97-AF65-F5344CB8AC3E}">
        <p14:creationId xmlns:p14="http://schemas.microsoft.com/office/powerpoint/2010/main" val="2600278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842" y="126857"/>
            <a:ext cx="11871569" cy="5851525"/>
          </a:xfrm>
        </p:spPr>
        <p:txBody>
          <a:bodyPr vert="horz" lIns="91440" tIns="45720" rIns="91440" bIns="45720" rtlCol="0" anchor="t">
            <a:noAutofit/>
          </a:bodyPr>
          <a:lstStyle/>
          <a:p>
            <a:pPr>
              <a:buNone/>
            </a:pPr>
            <a:r>
              <a:rPr lang="en-GB" sz="4400" b="1" dirty="0">
                <a:solidFill>
                  <a:schemeClr val="accent6"/>
                </a:solidFill>
                <a:latin typeface="Calibri Light"/>
                <a:ea typeface="Calibri Light"/>
                <a:cs typeface="Calibri Light"/>
              </a:rPr>
              <a:t>Example question</a:t>
            </a:r>
          </a:p>
          <a:p>
            <a:endParaRPr lang="en-GB" sz="4400" u="sng" dirty="0"/>
          </a:p>
        </p:txBody>
      </p:sp>
      <p:pic>
        <p:nvPicPr>
          <p:cNvPr id="6" name="Picture 5">
            <a:extLst>
              <a:ext uri="{FF2B5EF4-FFF2-40B4-BE49-F238E27FC236}">
                <a16:creationId xmlns:a16="http://schemas.microsoft.com/office/drawing/2014/main" id="{7E88E427-7B21-9970-96A5-EB17C645837C}"/>
              </a:ext>
            </a:extLst>
          </p:cNvPr>
          <p:cNvPicPr>
            <a:picLocks noChangeAspect="1"/>
          </p:cNvPicPr>
          <p:nvPr/>
        </p:nvPicPr>
        <p:blipFill>
          <a:blip r:embed="rId2"/>
          <a:stretch>
            <a:fillRect/>
          </a:stretch>
        </p:blipFill>
        <p:spPr>
          <a:xfrm>
            <a:off x="4328466" y="608106"/>
            <a:ext cx="7544880" cy="6247480"/>
          </a:xfrm>
          <a:prstGeom prst="rect">
            <a:avLst/>
          </a:prstGeom>
        </p:spPr>
      </p:pic>
    </p:spTree>
    <p:extLst>
      <p:ext uri="{BB962C8B-B14F-4D97-AF65-F5344CB8AC3E}">
        <p14:creationId xmlns:p14="http://schemas.microsoft.com/office/powerpoint/2010/main" val="2826212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895927" y="126857"/>
            <a:ext cx="10972800" cy="5851525"/>
          </a:xfrm>
        </p:spPr>
        <p:txBody>
          <a:bodyPr vert="horz" lIns="91440" tIns="45720" rIns="91440" bIns="45720" rtlCol="0" anchor="t">
            <a:noAutofit/>
          </a:bodyPr>
          <a:lstStyle/>
          <a:p>
            <a:pPr>
              <a:buNone/>
            </a:pPr>
            <a:r>
              <a:rPr lang="en-GB" sz="4400" b="1" dirty="0">
                <a:solidFill>
                  <a:schemeClr val="accent6"/>
                </a:solidFill>
                <a:latin typeface="Calibri Light"/>
                <a:ea typeface="Calibri Light"/>
                <a:cs typeface="Calibri Light"/>
              </a:rPr>
              <a:t>Answer</a:t>
            </a:r>
          </a:p>
          <a:p>
            <a:endParaRPr lang="en-GB" dirty="0"/>
          </a:p>
        </p:txBody>
      </p:sp>
      <p:pic>
        <p:nvPicPr>
          <p:cNvPr id="4" name="Picture 3">
            <a:extLst>
              <a:ext uri="{FF2B5EF4-FFF2-40B4-BE49-F238E27FC236}">
                <a16:creationId xmlns:a16="http://schemas.microsoft.com/office/drawing/2014/main" id="{F01A8DA1-C226-206B-7DF3-B27FF6AFBB43}"/>
              </a:ext>
            </a:extLst>
          </p:cNvPr>
          <p:cNvPicPr>
            <a:picLocks noChangeAspect="1"/>
          </p:cNvPicPr>
          <p:nvPr/>
        </p:nvPicPr>
        <p:blipFill>
          <a:blip r:embed="rId2"/>
          <a:stretch>
            <a:fillRect/>
          </a:stretch>
        </p:blipFill>
        <p:spPr>
          <a:xfrm>
            <a:off x="751814" y="1076038"/>
            <a:ext cx="10496933" cy="4114798"/>
          </a:xfrm>
          <a:prstGeom prst="rect">
            <a:avLst/>
          </a:prstGeom>
        </p:spPr>
      </p:pic>
    </p:spTree>
    <p:extLst>
      <p:ext uri="{BB962C8B-B14F-4D97-AF65-F5344CB8AC3E}">
        <p14:creationId xmlns:p14="http://schemas.microsoft.com/office/powerpoint/2010/main" val="1345565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2143509" cy="1339417"/>
          </a:xfrm>
        </p:spPr>
        <p:txBody>
          <a:bodyPr>
            <a:normAutofit/>
          </a:bodyPr>
          <a:lstStyle/>
          <a:p>
            <a:r>
              <a:rPr lang="en-US" b="1" dirty="0">
                <a:solidFill>
                  <a:schemeClr val="accent6"/>
                </a:solidFill>
              </a:rPr>
              <a:t>3.1.2.1  </a:t>
            </a:r>
            <a:r>
              <a:rPr lang="en-US" b="1" dirty="0">
                <a:solidFill>
                  <a:schemeClr val="accent6"/>
                </a:solidFill>
                <a:ea typeface="+mj-lt"/>
                <a:cs typeface="+mj-lt"/>
              </a:rPr>
              <a:t>Relative atomic mass and relative molecular mass</a:t>
            </a:r>
            <a:endParaRPr lang="en-US" b="1" dirty="0">
              <a:solidFill>
                <a:schemeClr val="accent6"/>
              </a:solidFill>
              <a:cs typeface="Calibri Light"/>
            </a:endParaRPr>
          </a:p>
        </p:txBody>
      </p:sp>
      <p:sp>
        <p:nvSpPr>
          <p:cNvPr id="3" name="TextBox 2">
            <a:extLst>
              <a:ext uri="{FF2B5EF4-FFF2-40B4-BE49-F238E27FC236}">
                <a16:creationId xmlns:a16="http://schemas.microsoft.com/office/drawing/2014/main" id="{FA3788C9-9362-1137-3859-083411130582}"/>
              </a:ext>
            </a:extLst>
          </p:cNvPr>
          <p:cNvSpPr txBox="1"/>
          <p:nvPr/>
        </p:nvSpPr>
        <p:spPr>
          <a:xfrm>
            <a:off x="1660277" y="2158760"/>
            <a:ext cx="980514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Relative atomic mass and relative molecular mass in terms of </a:t>
            </a:r>
            <a:r>
              <a:rPr lang="en-US" sz="2400" baseline="30000" dirty="0">
                <a:ea typeface="Calibri"/>
                <a:cs typeface="Calibri"/>
              </a:rPr>
              <a:t>12</a:t>
            </a:r>
            <a:r>
              <a:rPr lang="en-US" sz="2400" dirty="0">
                <a:ea typeface="Calibri"/>
                <a:cs typeface="Calibri"/>
              </a:rPr>
              <a:t>C.</a:t>
            </a:r>
          </a:p>
          <a:p>
            <a:endParaRPr lang="en-US" sz="2400" dirty="0">
              <a:ea typeface="Calibri"/>
              <a:cs typeface="Calibri"/>
            </a:endParaRPr>
          </a:p>
          <a:p>
            <a:r>
              <a:rPr lang="en-US" sz="2400">
                <a:ea typeface="Calibri"/>
                <a:cs typeface="Calibri"/>
              </a:rPr>
              <a:t>The term relative formula mass will be used for ionic compounds.</a:t>
            </a:r>
            <a:endParaRPr lang="en-US" sz="2400" dirty="0">
              <a:ea typeface="Calibri"/>
              <a:cs typeface="Calibri"/>
            </a:endParaRPr>
          </a:p>
          <a:p>
            <a:endParaRPr lang="en-US" sz="2400" dirty="0">
              <a:ea typeface="Calibri"/>
              <a:cs typeface="Calibri"/>
            </a:endParaRPr>
          </a:p>
          <a:p>
            <a:r>
              <a:rPr lang="en-US" sz="2400" b="1" dirty="0">
                <a:ea typeface="Calibri"/>
                <a:cs typeface="Calibri"/>
              </a:rPr>
              <a:t>Students should be able to:</a:t>
            </a:r>
          </a:p>
          <a:p>
            <a:pPr marL="342900" indent="-342900">
              <a:buFont typeface="Arial"/>
              <a:buChar char="•"/>
            </a:pPr>
            <a:r>
              <a:rPr lang="en-US" sz="2400" dirty="0">
                <a:ea typeface="Calibri"/>
                <a:cs typeface="Calibri"/>
              </a:rPr>
              <a:t>Define relative atomic mass (</a:t>
            </a:r>
            <a:r>
              <a:rPr lang="en-US" sz="2400" i="1" err="1">
                <a:ea typeface="Calibri"/>
                <a:cs typeface="Calibri"/>
              </a:rPr>
              <a:t>A</a:t>
            </a:r>
            <a:r>
              <a:rPr lang="en-US" sz="2400" i="1" baseline="-25000" err="1">
                <a:ea typeface="Calibri"/>
                <a:cs typeface="Calibri"/>
              </a:rPr>
              <a:t>r</a:t>
            </a:r>
            <a:r>
              <a:rPr lang="en-US" sz="2400" dirty="0">
                <a:ea typeface="Calibri"/>
                <a:cs typeface="Calibri"/>
              </a:rPr>
              <a:t>)</a:t>
            </a:r>
          </a:p>
          <a:p>
            <a:pPr marL="342900" indent="-342900">
              <a:buFont typeface="Arial"/>
              <a:buChar char="•"/>
            </a:pPr>
            <a:r>
              <a:rPr lang="en-US" sz="2400" dirty="0">
                <a:ea typeface="Calibri"/>
                <a:cs typeface="Calibri"/>
              </a:rPr>
              <a:t>Define relative molecular mass (</a:t>
            </a:r>
            <a:r>
              <a:rPr lang="en-US" sz="2400" i="1" err="1">
                <a:ea typeface="Calibri"/>
                <a:cs typeface="Calibri"/>
              </a:rPr>
              <a:t>M</a:t>
            </a:r>
            <a:r>
              <a:rPr lang="en-US" sz="2400" i="1" baseline="-25000" err="1">
                <a:ea typeface="Calibri"/>
                <a:cs typeface="Calibri"/>
              </a:rPr>
              <a:t>r</a:t>
            </a:r>
            <a:r>
              <a:rPr lang="en-US" sz="2400" dirty="0">
                <a:ea typeface="Calibri"/>
                <a:cs typeface="Calibri"/>
              </a:rPr>
              <a:t>)</a:t>
            </a:r>
          </a:p>
          <a:p>
            <a:endParaRPr lang="en-US" sz="2400" dirty="0">
              <a:ea typeface="Calibri"/>
              <a:cs typeface="Calibri"/>
            </a:endParaRPr>
          </a:p>
          <a:p>
            <a:endParaRPr lang="en-US" sz="2400" dirty="0">
              <a:ea typeface="Calibri"/>
              <a:cs typeface="Calibri"/>
            </a:endParaRPr>
          </a:p>
        </p:txBody>
      </p:sp>
    </p:spTree>
    <p:extLst>
      <p:ext uri="{BB962C8B-B14F-4D97-AF65-F5344CB8AC3E}">
        <p14:creationId xmlns:p14="http://schemas.microsoft.com/office/powerpoint/2010/main" val="3756593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2205" y="-4220"/>
            <a:ext cx="11041667" cy="6494085"/>
          </a:xfrm>
          <a:prstGeom prst="rect">
            <a:avLst/>
          </a:prstGeom>
          <a:noFill/>
        </p:spPr>
        <p:txBody>
          <a:bodyPr wrap="square" lIns="91440" tIns="45720" rIns="91440" bIns="45720" rtlCol="0" anchor="t">
            <a:spAutoFit/>
          </a:bodyPr>
          <a:lstStyle/>
          <a:p>
            <a:r>
              <a:rPr lang="en-US" sz="4400" b="1" dirty="0">
                <a:solidFill>
                  <a:srgbClr val="70AD47"/>
                </a:solidFill>
                <a:latin typeface="Calibri Light"/>
                <a:ea typeface="Calibri Light"/>
                <a:cs typeface="Calibri Light"/>
              </a:rPr>
              <a:t>Combustion Analysis</a:t>
            </a:r>
            <a:endParaRPr lang="en-US">
              <a:latin typeface="Calibri Light"/>
              <a:ea typeface="Calibri Light"/>
              <a:cs typeface="Calibri Light"/>
            </a:endParaRPr>
          </a:p>
          <a:p>
            <a:pPr algn="ctr"/>
            <a:endParaRPr lang="en-US" sz="2800" b="1" u="sng">
              <a:latin typeface="+mj-lt"/>
            </a:endParaRPr>
          </a:p>
          <a:p>
            <a:pPr algn="ctr"/>
            <a:r>
              <a:rPr lang="en-US" sz="2800" b="1" dirty="0">
                <a:latin typeface="+mj-lt"/>
              </a:rPr>
              <a:t>X + O</a:t>
            </a:r>
            <a:r>
              <a:rPr lang="en-US" sz="2800" b="1" baseline="-25000" dirty="0">
                <a:latin typeface="+mj-lt"/>
              </a:rPr>
              <a:t>2</a:t>
            </a:r>
            <a:r>
              <a:rPr lang="en-US" sz="2800" b="1" dirty="0">
                <a:latin typeface="+mj-lt"/>
              </a:rPr>
              <a:t> </a:t>
            </a:r>
            <a:r>
              <a:rPr lang="en-US" sz="2800" b="1" dirty="0">
                <a:latin typeface="+mj-lt"/>
                <a:sym typeface="Wingdings"/>
              </a:rPr>
              <a:t> a.CO</a:t>
            </a:r>
            <a:r>
              <a:rPr lang="en-US" sz="2800" b="1" baseline="-25000" dirty="0">
                <a:latin typeface="+mj-lt"/>
                <a:sym typeface="Wingdings"/>
              </a:rPr>
              <a:t>2</a:t>
            </a:r>
            <a:r>
              <a:rPr lang="en-US" sz="2800" b="1" dirty="0">
                <a:latin typeface="+mj-lt"/>
                <a:sym typeface="Wingdings"/>
              </a:rPr>
              <a:t> + b.H</a:t>
            </a:r>
            <a:r>
              <a:rPr lang="en-US" sz="2800" b="1" baseline="-25000" dirty="0">
                <a:latin typeface="+mj-lt"/>
                <a:sym typeface="Wingdings"/>
              </a:rPr>
              <a:t>2</a:t>
            </a:r>
            <a:r>
              <a:rPr lang="en-US" sz="2800" b="1" dirty="0">
                <a:latin typeface="+mj-lt"/>
                <a:sym typeface="Wingdings"/>
              </a:rPr>
              <a:t>O</a:t>
            </a:r>
            <a:endParaRPr lang="en-US" sz="2800" b="1" dirty="0">
              <a:latin typeface="+mj-lt"/>
            </a:endParaRPr>
          </a:p>
          <a:p>
            <a:pPr algn="ctr"/>
            <a:endParaRPr lang="en-US" sz="2800" b="1" u="sng">
              <a:latin typeface="+mj-lt"/>
            </a:endParaRPr>
          </a:p>
          <a:p>
            <a:r>
              <a:rPr lang="en-US" sz="2400" dirty="0">
                <a:latin typeface="+mj-lt"/>
              </a:rPr>
              <a:t>How to approach these types of questions…</a:t>
            </a:r>
            <a:endParaRPr lang="en-US" sz="2400" dirty="0">
              <a:latin typeface="+mj-lt"/>
              <a:cs typeface="Calibri"/>
            </a:endParaRPr>
          </a:p>
          <a:p>
            <a:endParaRPr lang="en-US" sz="2400">
              <a:latin typeface="+mj-lt"/>
            </a:endParaRPr>
          </a:p>
          <a:p>
            <a:r>
              <a:rPr lang="en-US" sz="2400" dirty="0">
                <a:latin typeface="+mj-lt"/>
              </a:rPr>
              <a:t>Step 1: Write a balanced symbol equation using the above.</a:t>
            </a:r>
            <a:endParaRPr lang="en-US" sz="2400" dirty="0">
              <a:latin typeface="+mj-lt"/>
              <a:cs typeface="Calibri"/>
            </a:endParaRPr>
          </a:p>
          <a:p>
            <a:r>
              <a:rPr lang="en-US" sz="2400" dirty="0">
                <a:latin typeface="+mj-lt"/>
              </a:rPr>
              <a:t>Step 2: Write down any masses you have been given</a:t>
            </a:r>
            <a:endParaRPr lang="en-US" sz="2400" dirty="0">
              <a:latin typeface="+mj-lt"/>
              <a:cs typeface="Calibri"/>
            </a:endParaRPr>
          </a:p>
          <a:p>
            <a:r>
              <a:rPr lang="en-US" sz="2400" dirty="0">
                <a:latin typeface="+mj-lt"/>
              </a:rPr>
              <a:t>Step 3: Calculate the number of moles and EF, then use the </a:t>
            </a:r>
            <a:r>
              <a:rPr lang="en-US" sz="2400" dirty="0" err="1">
                <a:latin typeface="+mj-lt"/>
              </a:rPr>
              <a:t>Mr</a:t>
            </a:r>
            <a:r>
              <a:rPr lang="en-US" sz="2400" dirty="0">
                <a:latin typeface="+mj-lt"/>
              </a:rPr>
              <a:t> to calculate the MF.</a:t>
            </a:r>
            <a:endParaRPr lang="en-US" sz="2400" dirty="0">
              <a:latin typeface="+mj-lt"/>
              <a:cs typeface="Calibri"/>
            </a:endParaRPr>
          </a:p>
          <a:p>
            <a:endParaRPr lang="en-US" sz="2400">
              <a:latin typeface="+mj-lt"/>
            </a:endParaRPr>
          </a:p>
          <a:p>
            <a:r>
              <a:rPr lang="en-US" sz="2400" dirty="0">
                <a:latin typeface="+mj-lt"/>
              </a:rPr>
              <a:t>If you do not know the mass of X, don’t panic.</a:t>
            </a:r>
            <a:endParaRPr lang="en-US" sz="2400" dirty="0">
              <a:latin typeface="+mj-lt"/>
              <a:cs typeface="Calibri"/>
            </a:endParaRPr>
          </a:p>
          <a:p>
            <a:endParaRPr lang="en-US" sz="2400">
              <a:latin typeface="+mj-lt"/>
            </a:endParaRPr>
          </a:p>
          <a:p>
            <a:r>
              <a:rPr lang="en-US" sz="2400" dirty="0">
                <a:latin typeface="+mj-lt"/>
              </a:rPr>
              <a:t>Do as above, but instead of Step 3, calculate how many moles of C and H there are, giving an empirical formula for just C and H. You then need to list possibilities for multiples of the empirical formula plus oxygen (O=16.0) that match the Mr.</a:t>
            </a:r>
            <a:endParaRPr lang="en-US" sz="2400" dirty="0">
              <a:latin typeface="+mj-lt"/>
              <a:cs typeface="Calibri"/>
            </a:endParaRPr>
          </a:p>
          <a:p>
            <a:endParaRPr lang="en-US" sz="2400">
              <a:latin typeface="+mj-lt"/>
            </a:endParaRPr>
          </a:p>
        </p:txBody>
      </p:sp>
    </p:spTree>
    <p:extLst>
      <p:ext uri="{BB962C8B-B14F-4D97-AF65-F5344CB8AC3E}">
        <p14:creationId xmlns:p14="http://schemas.microsoft.com/office/powerpoint/2010/main" val="2237869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927" y="126857"/>
            <a:ext cx="11861800" cy="5851525"/>
          </a:xfrm>
        </p:spPr>
        <p:txBody>
          <a:bodyPr vert="horz" lIns="91440" tIns="45720" rIns="91440" bIns="45720" rtlCol="0" anchor="t">
            <a:noAutofit/>
          </a:bodyPr>
          <a:lstStyle/>
          <a:p>
            <a:pPr>
              <a:buNone/>
            </a:pPr>
            <a:r>
              <a:rPr lang="en-GB" sz="4400" b="1" dirty="0">
                <a:solidFill>
                  <a:schemeClr val="accent6"/>
                </a:solidFill>
                <a:latin typeface="Calibri Light"/>
                <a:ea typeface="Calibri Light"/>
                <a:cs typeface="Calibri Light"/>
              </a:rPr>
              <a:t>Example question</a:t>
            </a:r>
            <a:endParaRPr lang="en-GB" sz="4400" dirty="0">
              <a:solidFill>
                <a:schemeClr val="accent6"/>
              </a:solidFill>
              <a:latin typeface="Calibri Light"/>
              <a:ea typeface="Calibri Light"/>
              <a:cs typeface="Calibri Light"/>
            </a:endParaRPr>
          </a:p>
        </p:txBody>
      </p:sp>
      <p:pic>
        <p:nvPicPr>
          <p:cNvPr id="5" name="Picture 4">
            <a:extLst>
              <a:ext uri="{FF2B5EF4-FFF2-40B4-BE49-F238E27FC236}">
                <a16:creationId xmlns:a16="http://schemas.microsoft.com/office/drawing/2014/main" id="{00A0CD0C-FA36-DF9A-4B64-DBD73F45286D}"/>
              </a:ext>
            </a:extLst>
          </p:cNvPr>
          <p:cNvPicPr>
            <a:picLocks noChangeAspect="1"/>
          </p:cNvPicPr>
          <p:nvPr/>
        </p:nvPicPr>
        <p:blipFill rotWithShape="1">
          <a:blip r:embed="rId2"/>
          <a:srcRect b="77564"/>
          <a:stretch/>
        </p:blipFill>
        <p:spPr>
          <a:xfrm>
            <a:off x="1663411" y="1400535"/>
            <a:ext cx="8172934" cy="2372451"/>
          </a:xfrm>
          <a:prstGeom prst="rect">
            <a:avLst/>
          </a:prstGeom>
        </p:spPr>
      </p:pic>
      <p:pic>
        <p:nvPicPr>
          <p:cNvPr id="7" name="Picture 6">
            <a:extLst>
              <a:ext uri="{FF2B5EF4-FFF2-40B4-BE49-F238E27FC236}">
                <a16:creationId xmlns:a16="http://schemas.microsoft.com/office/drawing/2014/main" id="{62D854A2-6A69-9BC5-E1D2-1302D72A2530}"/>
              </a:ext>
            </a:extLst>
          </p:cNvPr>
          <p:cNvPicPr>
            <a:picLocks noChangeAspect="1"/>
          </p:cNvPicPr>
          <p:nvPr/>
        </p:nvPicPr>
        <p:blipFill>
          <a:blip r:embed="rId3"/>
          <a:stretch>
            <a:fillRect/>
          </a:stretch>
        </p:blipFill>
        <p:spPr>
          <a:xfrm>
            <a:off x="3158836" y="3838392"/>
            <a:ext cx="5744377" cy="2610214"/>
          </a:xfrm>
          <a:prstGeom prst="rect">
            <a:avLst/>
          </a:prstGeom>
        </p:spPr>
      </p:pic>
    </p:spTree>
    <p:extLst>
      <p:ext uri="{BB962C8B-B14F-4D97-AF65-F5344CB8AC3E}">
        <p14:creationId xmlns:p14="http://schemas.microsoft.com/office/powerpoint/2010/main" val="332150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2143509" cy="1339417"/>
          </a:xfrm>
        </p:spPr>
        <p:txBody>
          <a:bodyPr>
            <a:normAutofit/>
          </a:bodyPr>
          <a:lstStyle/>
          <a:p>
            <a:r>
              <a:rPr lang="en-US" b="1">
                <a:solidFill>
                  <a:schemeClr val="accent6"/>
                </a:solidFill>
              </a:rPr>
              <a:t>3.1.2.5  Balanced equations and associated calculations</a:t>
            </a:r>
            <a:endParaRPr lang="en-US" b="1">
              <a:solidFill>
                <a:schemeClr val="accent6"/>
              </a:solidFill>
              <a:cs typeface="Calibri Light"/>
            </a:endParaRPr>
          </a:p>
        </p:txBody>
      </p:sp>
      <p:grpSp>
        <p:nvGrpSpPr>
          <p:cNvPr id="5" name="Group 4">
            <a:extLst>
              <a:ext uri="{FF2B5EF4-FFF2-40B4-BE49-F238E27FC236}">
                <a16:creationId xmlns:a16="http://schemas.microsoft.com/office/drawing/2014/main" id="{7BC0FBDE-D439-1FB6-00DF-3BF999F1A5A2}"/>
              </a:ext>
            </a:extLst>
          </p:cNvPr>
          <p:cNvGrpSpPr/>
          <p:nvPr/>
        </p:nvGrpSpPr>
        <p:grpSpPr>
          <a:xfrm>
            <a:off x="346363" y="1671205"/>
            <a:ext cx="7536872" cy="4203122"/>
            <a:chOff x="1274618" y="1712769"/>
            <a:chExt cx="8936181" cy="4978976"/>
          </a:xfrm>
        </p:grpSpPr>
        <p:pic>
          <p:nvPicPr>
            <p:cNvPr id="3" name="Picture 2" descr="A screenshot of a computer&#10;&#10;Description automatically generated">
              <a:extLst>
                <a:ext uri="{FF2B5EF4-FFF2-40B4-BE49-F238E27FC236}">
                  <a16:creationId xmlns:a16="http://schemas.microsoft.com/office/drawing/2014/main" id="{7342CA22-113B-6564-F28C-FDE376941569}"/>
                </a:ext>
              </a:extLst>
            </p:cNvPr>
            <p:cNvPicPr>
              <a:picLocks noChangeAspect="1"/>
            </p:cNvPicPr>
            <p:nvPr/>
          </p:nvPicPr>
          <p:blipFill rotWithShape="1">
            <a:blip r:embed="rId2"/>
            <a:srcRect l="36180" t="30100" r="15683" b="26119"/>
            <a:stretch/>
          </p:blipFill>
          <p:spPr>
            <a:xfrm>
              <a:off x="1274618" y="1712769"/>
              <a:ext cx="8693473" cy="4930701"/>
            </a:xfrm>
            <a:prstGeom prst="rect">
              <a:avLst/>
            </a:prstGeom>
          </p:spPr>
        </p:pic>
        <p:sp>
          <p:nvSpPr>
            <p:cNvPr id="4" name="Rectangle 3">
              <a:extLst>
                <a:ext uri="{FF2B5EF4-FFF2-40B4-BE49-F238E27FC236}">
                  <a16:creationId xmlns:a16="http://schemas.microsoft.com/office/drawing/2014/main" id="{E590939F-194E-89BE-9AFA-490B59FAF3FB}"/>
                </a:ext>
              </a:extLst>
            </p:cNvPr>
            <p:cNvSpPr/>
            <p:nvPr/>
          </p:nvSpPr>
          <p:spPr>
            <a:xfrm>
              <a:off x="6373090" y="5929745"/>
              <a:ext cx="3837709"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descr="A screenshot of a computer&#10;&#10;Description automatically generated">
            <a:extLst>
              <a:ext uri="{FF2B5EF4-FFF2-40B4-BE49-F238E27FC236}">
                <a16:creationId xmlns:a16="http://schemas.microsoft.com/office/drawing/2014/main" id="{43335A43-0F82-2E99-50F2-111A6D42A8C5}"/>
              </a:ext>
            </a:extLst>
          </p:cNvPr>
          <p:cNvPicPr>
            <a:picLocks noChangeAspect="1"/>
          </p:cNvPicPr>
          <p:nvPr/>
        </p:nvPicPr>
        <p:blipFill rotWithShape="1">
          <a:blip r:embed="rId3"/>
          <a:srcRect l="64889" t="25179" r="16222" b="22500"/>
          <a:stretch/>
        </p:blipFill>
        <p:spPr>
          <a:xfrm>
            <a:off x="7883237" y="1671206"/>
            <a:ext cx="2831575" cy="4882242"/>
          </a:xfrm>
          <a:prstGeom prst="rect">
            <a:avLst/>
          </a:prstGeom>
        </p:spPr>
      </p:pic>
    </p:spTree>
    <p:extLst>
      <p:ext uri="{BB962C8B-B14F-4D97-AF65-F5344CB8AC3E}">
        <p14:creationId xmlns:p14="http://schemas.microsoft.com/office/powerpoint/2010/main" val="2159055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 y="0"/>
            <a:ext cx="11206728" cy="562074"/>
          </a:xfrm>
        </p:spPr>
        <p:txBody>
          <a:bodyPr/>
          <a:lstStyle/>
          <a:p>
            <a:pPr algn="l"/>
            <a:r>
              <a:rPr lang="en-US" b="1" dirty="0">
                <a:solidFill>
                  <a:srgbClr val="70AD47"/>
                </a:solidFill>
                <a:latin typeface="Calibri Light"/>
                <a:ea typeface="Calibri Light"/>
                <a:cs typeface="Calibri Light"/>
              </a:rPr>
              <a:t>Writing balanced symbol equations</a:t>
            </a:r>
          </a:p>
        </p:txBody>
      </p:sp>
      <p:sp>
        <p:nvSpPr>
          <p:cNvPr id="3" name="TextBox 2">
            <a:extLst>
              <a:ext uri="{FF2B5EF4-FFF2-40B4-BE49-F238E27FC236}">
                <a16:creationId xmlns:a16="http://schemas.microsoft.com/office/drawing/2014/main" id="{5DD0967F-FAA2-7483-BD66-FA0CA04F9760}"/>
              </a:ext>
            </a:extLst>
          </p:cNvPr>
          <p:cNvSpPr txBox="1"/>
          <p:nvPr/>
        </p:nvSpPr>
        <p:spPr>
          <a:xfrm>
            <a:off x="0" y="829399"/>
            <a:ext cx="12192000" cy="6247864"/>
          </a:xfrm>
          <a:prstGeom prst="rect">
            <a:avLst/>
          </a:prstGeom>
          <a:noFill/>
        </p:spPr>
        <p:txBody>
          <a:bodyPr wrap="square" rtlCol="0">
            <a:spAutoFit/>
          </a:bodyPr>
          <a:lstStyle/>
          <a:p>
            <a:r>
              <a:rPr lang="en-GB" sz="2000" dirty="0"/>
              <a:t>Ensure that the number of all different atoms on each side of the equation are equal e.g. if there are 3 sulphur atoms on the left (reactant) side, then there MUST be 3 sulphur atoms on the left (product) side too.</a:t>
            </a:r>
          </a:p>
          <a:p>
            <a:endParaRPr lang="en-GB" sz="2000" dirty="0"/>
          </a:p>
          <a:p>
            <a:r>
              <a:rPr lang="en-GB" sz="2000" dirty="0"/>
              <a:t>Example. Balance the thermal decomposition of Lead (II) nitrate crystals to give solid Lead (II) oxide, Nitrogen dioxide gas and Oxygen. (State symbols are USUALLY only required for Ionic equations (see later) but it is good practice to add them if you can.</a:t>
            </a:r>
          </a:p>
          <a:p>
            <a:endParaRPr lang="en-GB" sz="2000" dirty="0"/>
          </a:p>
          <a:p>
            <a:pPr marL="457200" indent="-457200">
              <a:buAutoNum type="arabicPeriod"/>
            </a:pPr>
            <a:r>
              <a:rPr lang="en-GB" sz="2000" dirty="0"/>
              <a:t>Write out the unbalanced equation Pb(NO</a:t>
            </a:r>
            <a:r>
              <a:rPr lang="en-GB" sz="2000" baseline="-25000" dirty="0"/>
              <a:t>3</a:t>
            </a:r>
            <a:r>
              <a:rPr lang="en-GB" sz="2000" dirty="0"/>
              <a:t>)</a:t>
            </a:r>
            <a:r>
              <a:rPr lang="en-GB" sz="2000" baseline="-25000" dirty="0"/>
              <a:t>2(s)</a:t>
            </a:r>
            <a:r>
              <a:rPr lang="en-GB" sz="2000" dirty="0"/>
              <a:t> </a:t>
            </a:r>
            <a:r>
              <a:rPr lang="en-GB" sz="2000" dirty="0">
                <a:sym typeface="Wingdings" panose="05000000000000000000" pitchFamily="2" charset="2"/>
              </a:rPr>
              <a:t> </a:t>
            </a:r>
            <a:r>
              <a:rPr lang="en-GB" sz="2000" dirty="0" err="1">
                <a:sym typeface="Wingdings" panose="05000000000000000000" pitchFamily="2" charset="2"/>
              </a:rPr>
              <a:t>PbO</a:t>
            </a:r>
            <a:r>
              <a:rPr lang="en-GB" sz="2000" baseline="-25000" dirty="0"/>
              <a:t>(s)</a:t>
            </a:r>
            <a:r>
              <a:rPr lang="en-GB" sz="2000" dirty="0"/>
              <a:t> </a:t>
            </a:r>
            <a:r>
              <a:rPr lang="en-GB" sz="2000" dirty="0">
                <a:sym typeface="Wingdings" panose="05000000000000000000" pitchFamily="2" charset="2"/>
              </a:rPr>
              <a:t> + NO</a:t>
            </a:r>
            <a:r>
              <a:rPr lang="en-GB" sz="2000" baseline="-25000" dirty="0">
                <a:sym typeface="Wingdings" panose="05000000000000000000" pitchFamily="2" charset="2"/>
              </a:rPr>
              <a:t>2</a:t>
            </a:r>
            <a:r>
              <a:rPr lang="en-GB" sz="2000" baseline="-25000" dirty="0"/>
              <a:t>(g)</a:t>
            </a:r>
            <a:r>
              <a:rPr lang="en-GB" sz="2000" dirty="0"/>
              <a:t> </a:t>
            </a:r>
            <a:r>
              <a:rPr lang="en-GB" sz="2000" dirty="0">
                <a:sym typeface="Wingdings" panose="05000000000000000000" pitchFamily="2" charset="2"/>
              </a:rPr>
              <a:t> + O</a:t>
            </a:r>
            <a:r>
              <a:rPr lang="en-GB" sz="2000" baseline="-25000" dirty="0">
                <a:sym typeface="Wingdings" panose="05000000000000000000" pitchFamily="2" charset="2"/>
              </a:rPr>
              <a:t>2</a:t>
            </a:r>
            <a:r>
              <a:rPr lang="en-GB" sz="2000" baseline="-25000" dirty="0"/>
              <a:t>(g)</a:t>
            </a:r>
            <a:r>
              <a:rPr lang="en-GB" sz="2000" dirty="0"/>
              <a:t> </a:t>
            </a:r>
          </a:p>
          <a:p>
            <a:pPr marL="457200" indent="-457200">
              <a:buAutoNum type="arabicPeriod"/>
            </a:pPr>
            <a:r>
              <a:rPr lang="en-GB" sz="2000" dirty="0">
                <a:sym typeface="Wingdings" panose="05000000000000000000" pitchFamily="2" charset="2"/>
              </a:rPr>
              <a:t>Taking each atom in turn, compare the numbers on each side – </a:t>
            </a:r>
          </a:p>
          <a:p>
            <a:pPr marL="342900" indent="-342900">
              <a:buFont typeface="Arial" panose="020B0604020202020204" pitchFamily="34" charset="0"/>
              <a:buChar char="•"/>
            </a:pPr>
            <a:r>
              <a:rPr lang="en-GB" sz="2000" dirty="0">
                <a:sym typeface="Wingdings" panose="05000000000000000000" pitchFamily="2" charset="2"/>
              </a:rPr>
              <a:t>Pb has 1 on both sides – leave for the time being</a:t>
            </a:r>
          </a:p>
          <a:p>
            <a:pPr marL="342900" indent="-342900">
              <a:buFont typeface="Arial" panose="020B0604020202020204" pitchFamily="34" charset="0"/>
              <a:buChar char="•"/>
            </a:pPr>
            <a:r>
              <a:rPr lang="en-GB" sz="2000" dirty="0">
                <a:sym typeface="Wingdings" panose="05000000000000000000" pitchFamily="2" charset="2"/>
              </a:rPr>
              <a:t>There are 2 Ns on the left but only 1 on the right – Add a 2 in front of NO</a:t>
            </a:r>
            <a:r>
              <a:rPr lang="en-GB" sz="2000" baseline="-25000" dirty="0">
                <a:sym typeface="Wingdings" panose="05000000000000000000" pitchFamily="2" charset="2"/>
              </a:rPr>
              <a:t>2</a:t>
            </a:r>
          </a:p>
          <a:p>
            <a:r>
              <a:rPr lang="en-GB" sz="2000" dirty="0">
                <a:sym typeface="Wingdings" panose="05000000000000000000" pitchFamily="2" charset="2"/>
              </a:rPr>
              <a:t>			</a:t>
            </a:r>
            <a:r>
              <a:rPr lang="en-GB" sz="2000" dirty="0"/>
              <a:t>Pb(NO</a:t>
            </a:r>
            <a:r>
              <a:rPr lang="en-GB" sz="2000" baseline="-25000" dirty="0"/>
              <a:t>3</a:t>
            </a:r>
            <a:r>
              <a:rPr lang="en-GB" sz="2000" dirty="0"/>
              <a:t>)</a:t>
            </a:r>
            <a:r>
              <a:rPr lang="en-GB" sz="2000" baseline="-25000" dirty="0"/>
              <a:t>2(s)</a:t>
            </a:r>
            <a:r>
              <a:rPr lang="en-GB" sz="2000" dirty="0"/>
              <a:t> </a:t>
            </a:r>
            <a:r>
              <a:rPr lang="en-GB" sz="2000" dirty="0">
                <a:sym typeface="Wingdings" panose="05000000000000000000" pitchFamily="2" charset="2"/>
              </a:rPr>
              <a:t> </a:t>
            </a:r>
            <a:r>
              <a:rPr lang="en-GB" sz="2000" dirty="0" err="1">
                <a:sym typeface="Wingdings" panose="05000000000000000000" pitchFamily="2" charset="2"/>
              </a:rPr>
              <a:t>PbO</a:t>
            </a:r>
            <a:r>
              <a:rPr lang="en-GB" sz="2000" baseline="-25000" dirty="0"/>
              <a:t>(s)</a:t>
            </a:r>
            <a:r>
              <a:rPr lang="en-GB" sz="2000" dirty="0"/>
              <a:t> </a:t>
            </a:r>
            <a:r>
              <a:rPr lang="en-GB" sz="2000" dirty="0">
                <a:sym typeface="Wingdings" panose="05000000000000000000" pitchFamily="2" charset="2"/>
              </a:rPr>
              <a:t> + 2NO</a:t>
            </a:r>
            <a:r>
              <a:rPr lang="en-GB" sz="2000" baseline="-25000" dirty="0">
                <a:sym typeface="Wingdings" panose="05000000000000000000" pitchFamily="2" charset="2"/>
              </a:rPr>
              <a:t>2</a:t>
            </a:r>
            <a:r>
              <a:rPr lang="en-GB" sz="2000" baseline="-25000" dirty="0"/>
              <a:t>(g)</a:t>
            </a:r>
            <a:r>
              <a:rPr lang="en-GB" sz="2000" dirty="0"/>
              <a:t> </a:t>
            </a:r>
            <a:r>
              <a:rPr lang="en-GB" sz="2000" dirty="0">
                <a:sym typeface="Wingdings" panose="05000000000000000000" pitchFamily="2" charset="2"/>
              </a:rPr>
              <a:t> + O</a:t>
            </a:r>
            <a:r>
              <a:rPr lang="en-GB" sz="2000" baseline="-25000" dirty="0">
                <a:sym typeface="Wingdings" panose="05000000000000000000" pitchFamily="2" charset="2"/>
              </a:rPr>
              <a:t>2</a:t>
            </a:r>
            <a:r>
              <a:rPr lang="en-GB" sz="2000" baseline="-25000" dirty="0"/>
              <a:t>(g)</a:t>
            </a:r>
            <a:r>
              <a:rPr lang="en-GB" sz="2000" dirty="0"/>
              <a:t> </a:t>
            </a:r>
          </a:p>
          <a:p>
            <a:pPr marL="342900" indent="-342900">
              <a:buFont typeface="Arial" panose="020B0604020202020204" pitchFamily="34" charset="0"/>
              <a:buChar char="•"/>
            </a:pPr>
            <a:r>
              <a:rPr lang="en-GB" sz="2000" dirty="0"/>
              <a:t>There are now 6 Oxygens on the left but 7 on the right – Since any number can go in front of the </a:t>
            </a:r>
            <a:r>
              <a:rPr lang="en-GB" sz="2000" dirty="0">
                <a:sym typeface="Wingdings" panose="05000000000000000000" pitchFamily="2" charset="2"/>
              </a:rPr>
              <a:t>O</a:t>
            </a:r>
            <a:r>
              <a:rPr lang="en-GB" sz="2000" baseline="-25000" dirty="0">
                <a:sym typeface="Wingdings" panose="05000000000000000000" pitchFamily="2" charset="2"/>
              </a:rPr>
              <a:t>2</a:t>
            </a:r>
            <a:r>
              <a:rPr lang="en-GB" sz="2000" dirty="0">
                <a:sym typeface="Wingdings" panose="05000000000000000000" pitchFamily="2" charset="2"/>
              </a:rPr>
              <a:t> we can change this to ½ O</a:t>
            </a:r>
            <a:r>
              <a:rPr lang="en-GB" sz="2000" baseline="-25000" dirty="0">
                <a:sym typeface="Wingdings" panose="05000000000000000000" pitchFamily="2" charset="2"/>
              </a:rPr>
              <a:t>2</a:t>
            </a:r>
          </a:p>
          <a:p>
            <a:endParaRPr lang="en-GB" sz="2000" dirty="0"/>
          </a:p>
          <a:p>
            <a:r>
              <a:rPr lang="en-GB" sz="2000" dirty="0">
                <a:sym typeface="Wingdings" panose="05000000000000000000" pitchFamily="2" charset="2"/>
              </a:rPr>
              <a:t>		The balanced equation is now, 	</a:t>
            </a:r>
            <a:r>
              <a:rPr lang="en-GB" sz="2000" dirty="0">
                <a:solidFill>
                  <a:srgbClr val="FF0000"/>
                </a:solidFill>
              </a:rPr>
              <a:t>Pb(NO</a:t>
            </a:r>
            <a:r>
              <a:rPr lang="en-GB" sz="2000" baseline="-25000" dirty="0">
                <a:solidFill>
                  <a:srgbClr val="FF0000"/>
                </a:solidFill>
              </a:rPr>
              <a:t>3</a:t>
            </a:r>
            <a:r>
              <a:rPr lang="en-GB" sz="2000" dirty="0">
                <a:solidFill>
                  <a:srgbClr val="FF0000"/>
                </a:solidFill>
              </a:rPr>
              <a:t>)</a:t>
            </a:r>
            <a:r>
              <a:rPr lang="en-GB" sz="2000" baseline="-25000" dirty="0">
                <a:solidFill>
                  <a:srgbClr val="FF0000"/>
                </a:solidFill>
              </a:rPr>
              <a:t>2(s)</a:t>
            </a:r>
            <a:r>
              <a:rPr lang="en-GB" sz="2000" dirty="0">
                <a:solidFill>
                  <a:srgbClr val="FF0000"/>
                </a:solidFill>
              </a:rPr>
              <a:t> </a:t>
            </a:r>
            <a:r>
              <a:rPr lang="en-GB" sz="2000" dirty="0">
                <a:solidFill>
                  <a:srgbClr val="FF0000"/>
                </a:solidFill>
                <a:sym typeface="Wingdings" panose="05000000000000000000" pitchFamily="2" charset="2"/>
              </a:rPr>
              <a:t> </a:t>
            </a:r>
            <a:r>
              <a:rPr lang="en-GB" sz="2000" dirty="0" err="1">
                <a:solidFill>
                  <a:srgbClr val="FF0000"/>
                </a:solidFill>
                <a:sym typeface="Wingdings" panose="05000000000000000000" pitchFamily="2" charset="2"/>
              </a:rPr>
              <a:t>PbO</a:t>
            </a:r>
            <a:r>
              <a:rPr lang="en-GB" sz="2000" baseline="-25000" dirty="0">
                <a:solidFill>
                  <a:srgbClr val="FF0000"/>
                </a:solidFill>
              </a:rPr>
              <a:t>(s)</a:t>
            </a:r>
            <a:r>
              <a:rPr lang="en-GB" sz="2000" dirty="0">
                <a:solidFill>
                  <a:srgbClr val="FF0000"/>
                </a:solidFill>
              </a:rPr>
              <a:t> </a:t>
            </a:r>
            <a:r>
              <a:rPr lang="en-GB" sz="2000" dirty="0">
                <a:solidFill>
                  <a:srgbClr val="FF0000"/>
                </a:solidFill>
                <a:sym typeface="Wingdings" panose="05000000000000000000" pitchFamily="2" charset="2"/>
              </a:rPr>
              <a:t> + 2NO</a:t>
            </a:r>
            <a:r>
              <a:rPr lang="en-GB" sz="2000" baseline="-25000" dirty="0">
                <a:solidFill>
                  <a:srgbClr val="FF0000"/>
                </a:solidFill>
                <a:sym typeface="Wingdings" panose="05000000000000000000" pitchFamily="2" charset="2"/>
              </a:rPr>
              <a:t>2</a:t>
            </a:r>
            <a:r>
              <a:rPr lang="en-GB" sz="2000" baseline="-25000" dirty="0">
                <a:solidFill>
                  <a:srgbClr val="FF0000"/>
                </a:solidFill>
              </a:rPr>
              <a:t>(g)</a:t>
            </a:r>
            <a:r>
              <a:rPr lang="en-GB" sz="2000" dirty="0">
                <a:solidFill>
                  <a:srgbClr val="FF0000"/>
                </a:solidFill>
              </a:rPr>
              <a:t> </a:t>
            </a:r>
            <a:r>
              <a:rPr lang="en-GB" sz="2000" dirty="0">
                <a:solidFill>
                  <a:srgbClr val="FF0000"/>
                </a:solidFill>
                <a:sym typeface="Wingdings" panose="05000000000000000000" pitchFamily="2" charset="2"/>
              </a:rPr>
              <a:t> + ½ O</a:t>
            </a:r>
            <a:r>
              <a:rPr lang="en-GB" sz="2000" baseline="-25000" dirty="0">
                <a:solidFill>
                  <a:srgbClr val="FF0000"/>
                </a:solidFill>
                <a:sym typeface="Wingdings" panose="05000000000000000000" pitchFamily="2" charset="2"/>
              </a:rPr>
              <a:t>2</a:t>
            </a:r>
            <a:r>
              <a:rPr lang="en-GB" sz="2000" baseline="-25000" dirty="0">
                <a:solidFill>
                  <a:srgbClr val="FF0000"/>
                </a:solidFill>
              </a:rPr>
              <a:t>(g)</a:t>
            </a:r>
            <a:r>
              <a:rPr lang="en-GB" sz="2000" dirty="0">
                <a:solidFill>
                  <a:srgbClr val="FF0000"/>
                </a:solidFill>
              </a:rPr>
              <a:t> </a:t>
            </a:r>
          </a:p>
          <a:p>
            <a:endParaRPr lang="en-GB" sz="2000" dirty="0">
              <a:sym typeface="Wingdings" panose="05000000000000000000" pitchFamily="2" charset="2"/>
            </a:endParaRPr>
          </a:p>
          <a:p>
            <a:r>
              <a:rPr lang="en-GB" sz="2000" dirty="0">
                <a:sym typeface="Wingdings" panose="05000000000000000000" pitchFamily="2" charset="2"/>
              </a:rPr>
              <a:t>	NB If you prefer integer values, simply multiply everything by x2. </a:t>
            </a:r>
          </a:p>
          <a:p>
            <a:r>
              <a:rPr lang="en-GB" sz="2000" dirty="0">
                <a:sym typeface="Wingdings" panose="05000000000000000000" pitchFamily="2" charset="2"/>
              </a:rPr>
              <a:t>						2</a:t>
            </a:r>
            <a:r>
              <a:rPr lang="en-GB" sz="2000" dirty="0"/>
              <a:t>Pb(NO</a:t>
            </a:r>
            <a:r>
              <a:rPr lang="en-GB" sz="2000" baseline="-25000" dirty="0"/>
              <a:t>3</a:t>
            </a:r>
            <a:r>
              <a:rPr lang="en-GB" sz="2000" dirty="0"/>
              <a:t>)</a:t>
            </a:r>
            <a:r>
              <a:rPr lang="en-GB" sz="2000" baseline="-25000" dirty="0"/>
              <a:t>2(s)</a:t>
            </a:r>
            <a:r>
              <a:rPr lang="en-GB" sz="2000" dirty="0"/>
              <a:t> </a:t>
            </a:r>
            <a:r>
              <a:rPr lang="en-GB" sz="2000" dirty="0">
                <a:sym typeface="Wingdings" panose="05000000000000000000" pitchFamily="2" charset="2"/>
              </a:rPr>
              <a:t> 2PbO</a:t>
            </a:r>
            <a:r>
              <a:rPr lang="en-GB" sz="2000" baseline="-25000" dirty="0"/>
              <a:t>(s)</a:t>
            </a:r>
            <a:r>
              <a:rPr lang="en-GB" sz="2000" dirty="0"/>
              <a:t> </a:t>
            </a:r>
            <a:r>
              <a:rPr lang="en-GB" sz="2000" dirty="0">
                <a:sym typeface="Wingdings" panose="05000000000000000000" pitchFamily="2" charset="2"/>
              </a:rPr>
              <a:t> + 4NO</a:t>
            </a:r>
            <a:r>
              <a:rPr lang="en-GB" sz="2000" baseline="-25000" dirty="0">
                <a:sym typeface="Wingdings" panose="05000000000000000000" pitchFamily="2" charset="2"/>
              </a:rPr>
              <a:t>2</a:t>
            </a:r>
            <a:r>
              <a:rPr lang="en-GB" sz="2000" baseline="-25000" dirty="0"/>
              <a:t>(g)</a:t>
            </a:r>
            <a:r>
              <a:rPr lang="en-GB" sz="2000" dirty="0"/>
              <a:t> </a:t>
            </a:r>
            <a:r>
              <a:rPr lang="en-GB" sz="2000" dirty="0">
                <a:sym typeface="Wingdings" panose="05000000000000000000" pitchFamily="2" charset="2"/>
              </a:rPr>
              <a:t> +  O</a:t>
            </a:r>
            <a:r>
              <a:rPr lang="en-GB" sz="2000" baseline="-25000" dirty="0">
                <a:sym typeface="Wingdings" panose="05000000000000000000" pitchFamily="2" charset="2"/>
              </a:rPr>
              <a:t>2</a:t>
            </a:r>
            <a:r>
              <a:rPr lang="en-GB" sz="2000" baseline="-25000" dirty="0"/>
              <a:t>(g)</a:t>
            </a:r>
            <a:r>
              <a:rPr lang="en-GB" sz="2000" dirty="0"/>
              <a:t> </a:t>
            </a:r>
          </a:p>
          <a:p>
            <a:endParaRPr lang="en-GB" sz="2000" dirty="0">
              <a:sym typeface="Wingdings" panose="05000000000000000000" pitchFamily="2" charset="2"/>
            </a:endParaRPr>
          </a:p>
        </p:txBody>
      </p:sp>
    </p:spTree>
    <p:extLst>
      <p:ext uri="{BB962C8B-B14F-4D97-AF65-F5344CB8AC3E}">
        <p14:creationId xmlns:p14="http://schemas.microsoft.com/office/powerpoint/2010/main" val="3276053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1" y="6042"/>
            <a:ext cx="10415420" cy="61092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0" strike="noStrike" kern="1200" cap="none" spc="0" normalizeH="0" baseline="0" noProof="0" dirty="0">
                <a:ln>
                  <a:noFill/>
                </a:ln>
                <a:solidFill>
                  <a:srgbClr val="70AD47"/>
                </a:solidFill>
                <a:effectLst/>
                <a:uLnTx/>
                <a:uFillTx/>
                <a:latin typeface="Calibri Light"/>
                <a:ea typeface="Calibri Light"/>
                <a:cs typeface="Calibri Light"/>
              </a:rPr>
              <a:t>TASK – Balance the following equations</a:t>
            </a:r>
            <a:endParaRPr lang="en-US" b="1" dirty="0">
              <a:solidFill>
                <a:srgbClr val="92D050"/>
              </a:solidFill>
              <a:latin typeface="Calibri Light"/>
              <a:ea typeface="Calibri Light"/>
              <a:cs typeface="Calibri Light"/>
            </a:endParaRPr>
          </a:p>
        </p:txBody>
      </p:sp>
      <p:sp>
        <p:nvSpPr>
          <p:cNvPr id="3" name="Content Placeholder 2"/>
          <p:cNvSpPr>
            <a:spLocks noGrp="1"/>
          </p:cNvSpPr>
          <p:nvPr>
            <p:ph idx="1"/>
          </p:nvPr>
        </p:nvSpPr>
        <p:spPr>
          <a:xfrm>
            <a:off x="1631504" y="836712"/>
            <a:ext cx="8856984" cy="5904656"/>
          </a:xfrm>
        </p:spPr>
        <p:txBody>
          <a:bodyPr/>
          <a:lstStyle/>
          <a:p>
            <a:pPr marL="0" indent="0">
              <a:buNone/>
            </a:pPr>
            <a:r>
              <a:rPr lang="en-GB" sz="2000" dirty="0">
                <a:latin typeface="+mj-lt"/>
              </a:rPr>
              <a:t>Calcium reacting with steam to form calcium oxide and hydrogen</a:t>
            </a:r>
          </a:p>
          <a:p>
            <a:pPr marL="0" indent="0">
              <a:buNone/>
            </a:pPr>
            <a:endParaRPr lang="en-GB" sz="2000" dirty="0">
              <a:latin typeface="+mj-lt"/>
            </a:endParaRPr>
          </a:p>
          <a:p>
            <a:pPr marL="0" indent="0">
              <a:buNone/>
            </a:pPr>
            <a:r>
              <a:rPr lang="en-GB" sz="2000" dirty="0">
                <a:latin typeface="+mj-lt"/>
              </a:rPr>
              <a:t>Hydrogen reacting with oxygen to form water</a:t>
            </a:r>
          </a:p>
          <a:p>
            <a:pPr marL="0" indent="0">
              <a:buNone/>
            </a:pPr>
            <a:endParaRPr lang="en-GB" sz="2000" dirty="0">
              <a:latin typeface="+mj-lt"/>
            </a:endParaRPr>
          </a:p>
          <a:p>
            <a:pPr marL="0" indent="0">
              <a:buNone/>
            </a:pPr>
            <a:r>
              <a:rPr lang="en-GB" sz="2000" dirty="0">
                <a:latin typeface="+mj-lt"/>
              </a:rPr>
              <a:t>Nitrogen reacting with hydrogen to form ammonia.</a:t>
            </a:r>
          </a:p>
          <a:p>
            <a:pPr marL="0" indent="0">
              <a:buNone/>
            </a:pPr>
            <a:endParaRPr lang="en-GB" sz="2000" dirty="0">
              <a:latin typeface="+mj-lt"/>
            </a:endParaRPr>
          </a:p>
          <a:p>
            <a:pPr marL="0" indent="0">
              <a:buNone/>
            </a:pPr>
            <a:r>
              <a:rPr lang="en-GB" sz="2000" dirty="0">
                <a:latin typeface="+mj-lt"/>
              </a:rPr>
              <a:t>Calcium carbonate reacting with hydrochloric acid to form calcium chloride, water and carbon dioxide.</a:t>
            </a:r>
          </a:p>
          <a:p>
            <a:pPr marL="0" indent="0">
              <a:buNone/>
            </a:pPr>
            <a:endParaRPr lang="en-GB" sz="2000" dirty="0">
              <a:latin typeface="+mj-lt"/>
            </a:endParaRPr>
          </a:p>
          <a:p>
            <a:pPr marL="0" indent="0">
              <a:buNone/>
            </a:pPr>
            <a:r>
              <a:rPr lang="en-GB" sz="2000" dirty="0">
                <a:latin typeface="+mj-lt"/>
              </a:rPr>
              <a:t>Pentane burning in oxygen to form carbon dioxide and water</a:t>
            </a:r>
          </a:p>
          <a:p>
            <a:pPr marL="0" indent="0">
              <a:buNone/>
            </a:pPr>
            <a:endParaRPr lang="en-GB" sz="2000" dirty="0">
              <a:latin typeface="+mj-lt"/>
            </a:endParaRPr>
          </a:p>
          <a:p>
            <a:pPr marL="0" indent="0">
              <a:buNone/>
            </a:pPr>
            <a:r>
              <a:rPr lang="en-GB" sz="2000" dirty="0">
                <a:latin typeface="+mj-lt"/>
              </a:rPr>
              <a:t>Aluminium reacting with sulphuric acid to form aluminium sulphate and hydrogen</a:t>
            </a:r>
          </a:p>
          <a:p>
            <a:pPr marL="0" indent="0">
              <a:buNone/>
            </a:pPr>
            <a:endParaRPr lang="en-GB" sz="2000" dirty="0">
              <a:latin typeface="+mj-lt"/>
            </a:endParaRPr>
          </a:p>
          <a:p>
            <a:pPr marL="0" indent="0">
              <a:buNone/>
            </a:pPr>
            <a:r>
              <a:rPr lang="en-GB" sz="2000" dirty="0">
                <a:latin typeface="+mj-lt"/>
              </a:rPr>
              <a:t>Iron III oxide reacting with carbon monoxide to form carbon dioxide and iron.</a:t>
            </a:r>
          </a:p>
          <a:p>
            <a:pPr marL="0" indent="0">
              <a:buNone/>
            </a:pPr>
            <a:endParaRPr lang="en-GB" sz="2400" dirty="0">
              <a:latin typeface="+mj-lt"/>
            </a:endParaRPr>
          </a:p>
        </p:txBody>
      </p:sp>
      <p:sp>
        <p:nvSpPr>
          <p:cNvPr id="4" name="TextBox 3"/>
          <p:cNvSpPr txBox="1"/>
          <p:nvPr/>
        </p:nvSpPr>
        <p:spPr>
          <a:xfrm>
            <a:off x="2495600" y="1268761"/>
            <a:ext cx="3816424" cy="646331"/>
          </a:xfrm>
          <a:prstGeom prst="rect">
            <a:avLst/>
          </a:prstGeom>
          <a:noFill/>
        </p:spPr>
        <p:txBody>
          <a:bodyPr wrap="square" rtlCol="0">
            <a:spAutoFit/>
          </a:bodyPr>
          <a:lstStyle/>
          <a:p>
            <a:r>
              <a:rPr lang="en-GB" b="1" dirty="0">
                <a:solidFill>
                  <a:srgbClr val="FF0000"/>
                </a:solidFill>
              </a:rPr>
              <a:t>Ca</a:t>
            </a:r>
            <a:r>
              <a:rPr lang="en-GB" b="1" baseline="-25000" dirty="0">
                <a:solidFill>
                  <a:srgbClr val="FF0000"/>
                </a:solidFill>
              </a:rPr>
              <a:t>(s) </a:t>
            </a:r>
            <a:r>
              <a:rPr lang="en-GB" b="1" dirty="0">
                <a:solidFill>
                  <a:srgbClr val="FF0000"/>
                </a:solidFill>
              </a:rPr>
              <a:t>+ H</a:t>
            </a:r>
            <a:r>
              <a:rPr lang="en-GB" b="1" baseline="-25000" dirty="0">
                <a:solidFill>
                  <a:srgbClr val="FF0000"/>
                </a:solidFill>
              </a:rPr>
              <a:t>2</a:t>
            </a:r>
            <a:r>
              <a:rPr lang="en-GB" b="1" dirty="0">
                <a:solidFill>
                  <a:srgbClr val="FF0000"/>
                </a:solidFill>
              </a:rPr>
              <a:t>O</a:t>
            </a:r>
            <a:r>
              <a:rPr lang="en-GB" b="1" baseline="-25000" dirty="0">
                <a:solidFill>
                  <a:srgbClr val="FF0000"/>
                </a:solidFill>
              </a:rPr>
              <a:t>(g) </a:t>
            </a:r>
            <a:r>
              <a:rPr lang="en-GB" b="1" dirty="0">
                <a:solidFill>
                  <a:srgbClr val="FF0000"/>
                </a:solidFill>
                <a:sym typeface="Wingdings"/>
              </a:rPr>
              <a:t> </a:t>
            </a:r>
            <a:r>
              <a:rPr lang="en-GB" b="1" dirty="0" err="1">
                <a:solidFill>
                  <a:srgbClr val="FF0000"/>
                </a:solidFill>
                <a:sym typeface="Wingdings"/>
              </a:rPr>
              <a:t>CaO</a:t>
            </a:r>
            <a:r>
              <a:rPr lang="en-GB" b="1" baseline="-25000" dirty="0">
                <a:solidFill>
                  <a:srgbClr val="FF0000"/>
                </a:solidFill>
                <a:sym typeface="Wingdings"/>
              </a:rPr>
              <a:t>(s) </a:t>
            </a:r>
            <a:r>
              <a:rPr lang="en-GB" b="1" dirty="0">
                <a:solidFill>
                  <a:srgbClr val="FF0000"/>
                </a:solidFill>
                <a:sym typeface="Wingdings"/>
              </a:rPr>
              <a:t>+ H</a:t>
            </a:r>
            <a:r>
              <a:rPr lang="en-GB" b="1" baseline="-25000" dirty="0">
                <a:solidFill>
                  <a:srgbClr val="FF0000"/>
                </a:solidFill>
                <a:sym typeface="Wingdings"/>
              </a:rPr>
              <a:t>2(g) </a:t>
            </a:r>
            <a:endParaRPr lang="en-GB" b="1" baseline="-25000" dirty="0">
              <a:solidFill>
                <a:srgbClr val="FF0000"/>
              </a:solidFill>
            </a:endParaRPr>
          </a:p>
          <a:p>
            <a:endParaRPr lang="en-US" dirty="0"/>
          </a:p>
        </p:txBody>
      </p:sp>
      <p:sp>
        <p:nvSpPr>
          <p:cNvPr id="5" name="TextBox 4"/>
          <p:cNvSpPr txBox="1"/>
          <p:nvPr/>
        </p:nvSpPr>
        <p:spPr>
          <a:xfrm>
            <a:off x="2423592" y="1916833"/>
            <a:ext cx="3816424" cy="646331"/>
          </a:xfrm>
          <a:prstGeom prst="rect">
            <a:avLst/>
          </a:prstGeom>
          <a:noFill/>
        </p:spPr>
        <p:txBody>
          <a:bodyPr wrap="square" rtlCol="0">
            <a:spAutoFit/>
          </a:bodyPr>
          <a:lstStyle/>
          <a:p>
            <a:r>
              <a:rPr lang="en-GB" b="1">
                <a:solidFill>
                  <a:srgbClr val="FF0000"/>
                </a:solidFill>
              </a:rPr>
              <a:t>2H</a:t>
            </a:r>
            <a:r>
              <a:rPr lang="en-GB" b="1" baseline="-25000">
                <a:solidFill>
                  <a:srgbClr val="FF0000"/>
                </a:solidFill>
              </a:rPr>
              <a:t>2(g) </a:t>
            </a:r>
            <a:r>
              <a:rPr lang="en-GB" b="1">
                <a:solidFill>
                  <a:srgbClr val="FF0000"/>
                </a:solidFill>
              </a:rPr>
              <a:t>+ O</a:t>
            </a:r>
            <a:r>
              <a:rPr lang="en-GB" b="1" baseline="-25000">
                <a:solidFill>
                  <a:srgbClr val="FF0000"/>
                </a:solidFill>
              </a:rPr>
              <a:t>2(g) </a:t>
            </a:r>
            <a:r>
              <a:rPr lang="en-GB" b="1">
                <a:solidFill>
                  <a:srgbClr val="FF0000"/>
                </a:solidFill>
                <a:sym typeface="Wingdings"/>
              </a:rPr>
              <a:t> 2H</a:t>
            </a:r>
            <a:r>
              <a:rPr lang="en-GB" b="1" baseline="-25000">
                <a:solidFill>
                  <a:srgbClr val="FF0000"/>
                </a:solidFill>
                <a:sym typeface="Wingdings"/>
              </a:rPr>
              <a:t>2</a:t>
            </a:r>
            <a:r>
              <a:rPr lang="en-GB" b="1">
                <a:solidFill>
                  <a:srgbClr val="FF0000"/>
                </a:solidFill>
                <a:sym typeface="Wingdings"/>
              </a:rPr>
              <a:t>O</a:t>
            </a:r>
            <a:r>
              <a:rPr lang="en-GB" b="1" baseline="-25000">
                <a:solidFill>
                  <a:srgbClr val="FF0000"/>
                </a:solidFill>
                <a:sym typeface="Wingdings"/>
              </a:rPr>
              <a:t>(l) </a:t>
            </a:r>
            <a:endParaRPr lang="en-GB" b="1" baseline="-25000">
              <a:solidFill>
                <a:srgbClr val="FF0000"/>
              </a:solidFill>
            </a:endParaRPr>
          </a:p>
          <a:p>
            <a:endParaRPr lang="en-US"/>
          </a:p>
        </p:txBody>
      </p:sp>
      <p:sp>
        <p:nvSpPr>
          <p:cNvPr id="6" name="TextBox 5"/>
          <p:cNvSpPr txBox="1"/>
          <p:nvPr/>
        </p:nvSpPr>
        <p:spPr>
          <a:xfrm>
            <a:off x="2495600" y="2636913"/>
            <a:ext cx="3816424" cy="646331"/>
          </a:xfrm>
          <a:prstGeom prst="rect">
            <a:avLst/>
          </a:prstGeom>
          <a:noFill/>
        </p:spPr>
        <p:txBody>
          <a:bodyPr wrap="square" rtlCol="0">
            <a:spAutoFit/>
          </a:bodyPr>
          <a:lstStyle/>
          <a:p>
            <a:r>
              <a:rPr lang="en-GB" b="1">
                <a:solidFill>
                  <a:srgbClr val="FF0000"/>
                </a:solidFill>
              </a:rPr>
              <a:t>N</a:t>
            </a:r>
            <a:r>
              <a:rPr lang="en-GB" b="1" baseline="-25000">
                <a:solidFill>
                  <a:srgbClr val="FF0000"/>
                </a:solidFill>
              </a:rPr>
              <a:t>2(g) </a:t>
            </a:r>
            <a:r>
              <a:rPr lang="en-GB" b="1">
                <a:solidFill>
                  <a:srgbClr val="FF0000"/>
                </a:solidFill>
              </a:rPr>
              <a:t>+ 3H</a:t>
            </a:r>
            <a:r>
              <a:rPr lang="en-GB" b="1" baseline="-25000">
                <a:solidFill>
                  <a:srgbClr val="FF0000"/>
                </a:solidFill>
              </a:rPr>
              <a:t>2(g) </a:t>
            </a:r>
            <a:r>
              <a:rPr lang="en-GB" b="1">
                <a:solidFill>
                  <a:srgbClr val="FF0000"/>
                </a:solidFill>
                <a:sym typeface="Wingdings"/>
              </a:rPr>
              <a:t> 2NH</a:t>
            </a:r>
            <a:r>
              <a:rPr lang="en-GB" b="1" baseline="-25000">
                <a:solidFill>
                  <a:srgbClr val="FF0000"/>
                </a:solidFill>
                <a:sym typeface="Wingdings"/>
              </a:rPr>
              <a:t>3(l) </a:t>
            </a:r>
            <a:endParaRPr lang="en-GB" b="1" baseline="-25000">
              <a:solidFill>
                <a:srgbClr val="FF0000"/>
              </a:solidFill>
            </a:endParaRPr>
          </a:p>
          <a:p>
            <a:endParaRPr lang="en-US"/>
          </a:p>
        </p:txBody>
      </p:sp>
      <p:sp>
        <p:nvSpPr>
          <p:cNvPr id="7" name="TextBox 6"/>
          <p:cNvSpPr txBox="1"/>
          <p:nvPr/>
        </p:nvSpPr>
        <p:spPr>
          <a:xfrm>
            <a:off x="2423592" y="3645025"/>
            <a:ext cx="7632848" cy="646331"/>
          </a:xfrm>
          <a:prstGeom prst="rect">
            <a:avLst/>
          </a:prstGeom>
          <a:noFill/>
        </p:spPr>
        <p:txBody>
          <a:bodyPr wrap="square" rtlCol="0">
            <a:spAutoFit/>
          </a:bodyPr>
          <a:lstStyle/>
          <a:p>
            <a:r>
              <a:rPr lang="en-GB" b="1">
                <a:solidFill>
                  <a:srgbClr val="FF0000"/>
                </a:solidFill>
              </a:rPr>
              <a:t>CaCO</a:t>
            </a:r>
            <a:r>
              <a:rPr lang="en-GB" b="1" baseline="-25000">
                <a:solidFill>
                  <a:srgbClr val="FF0000"/>
                </a:solidFill>
              </a:rPr>
              <a:t>3(s) </a:t>
            </a:r>
            <a:r>
              <a:rPr lang="en-GB" b="1">
                <a:solidFill>
                  <a:srgbClr val="FF0000"/>
                </a:solidFill>
              </a:rPr>
              <a:t>+ 2HCl</a:t>
            </a:r>
            <a:r>
              <a:rPr lang="en-GB" b="1" baseline="-25000">
                <a:solidFill>
                  <a:srgbClr val="FF0000"/>
                </a:solidFill>
              </a:rPr>
              <a:t>(</a:t>
            </a:r>
            <a:r>
              <a:rPr lang="en-GB" b="1" baseline="-25000" err="1">
                <a:solidFill>
                  <a:srgbClr val="FF0000"/>
                </a:solidFill>
              </a:rPr>
              <a:t>aq</a:t>
            </a:r>
            <a:r>
              <a:rPr lang="en-GB" b="1" baseline="-25000">
                <a:solidFill>
                  <a:srgbClr val="FF0000"/>
                </a:solidFill>
              </a:rPr>
              <a:t>) </a:t>
            </a:r>
            <a:r>
              <a:rPr lang="en-GB" b="1">
                <a:solidFill>
                  <a:srgbClr val="FF0000"/>
                </a:solidFill>
                <a:sym typeface="Wingdings"/>
              </a:rPr>
              <a:t> CaCl</a:t>
            </a:r>
            <a:r>
              <a:rPr lang="en-GB" b="1" baseline="-25000">
                <a:solidFill>
                  <a:srgbClr val="FF0000"/>
                </a:solidFill>
                <a:sym typeface="Wingdings"/>
              </a:rPr>
              <a:t>2(</a:t>
            </a:r>
            <a:r>
              <a:rPr lang="en-GB" b="1" baseline="-25000" err="1">
                <a:solidFill>
                  <a:srgbClr val="FF0000"/>
                </a:solidFill>
                <a:sym typeface="Wingdings"/>
              </a:rPr>
              <a:t>aq</a:t>
            </a:r>
            <a:r>
              <a:rPr lang="en-GB" b="1" baseline="-25000">
                <a:solidFill>
                  <a:srgbClr val="FF0000"/>
                </a:solidFill>
                <a:sym typeface="Wingdings"/>
              </a:rPr>
              <a:t>)</a:t>
            </a:r>
            <a:r>
              <a:rPr lang="en-GB" b="1">
                <a:solidFill>
                  <a:srgbClr val="FF0000"/>
                </a:solidFill>
                <a:sym typeface="Wingdings"/>
              </a:rPr>
              <a:t> + H</a:t>
            </a:r>
            <a:r>
              <a:rPr lang="en-GB" b="1" baseline="-25000">
                <a:solidFill>
                  <a:srgbClr val="FF0000"/>
                </a:solidFill>
                <a:sym typeface="Wingdings"/>
              </a:rPr>
              <a:t>2</a:t>
            </a:r>
            <a:r>
              <a:rPr lang="en-GB" b="1">
                <a:solidFill>
                  <a:srgbClr val="FF0000"/>
                </a:solidFill>
                <a:sym typeface="Wingdings"/>
              </a:rPr>
              <a:t>O</a:t>
            </a:r>
            <a:r>
              <a:rPr lang="en-GB" b="1" baseline="-25000">
                <a:solidFill>
                  <a:srgbClr val="FF0000"/>
                </a:solidFill>
                <a:sym typeface="Wingdings"/>
              </a:rPr>
              <a:t>(l) </a:t>
            </a:r>
            <a:r>
              <a:rPr lang="en-GB" b="1">
                <a:solidFill>
                  <a:srgbClr val="FF0000"/>
                </a:solidFill>
                <a:sym typeface="Wingdings"/>
              </a:rPr>
              <a:t>+ CO</a:t>
            </a:r>
            <a:r>
              <a:rPr lang="en-GB" b="1" baseline="-25000">
                <a:solidFill>
                  <a:srgbClr val="FF0000"/>
                </a:solidFill>
                <a:sym typeface="Wingdings"/>
              </a:rPr>
              <a:t>2(g) </a:t>
            </a:r>
            <a:endParaRPr lang="en-GB" b="1" baseline="-25000">
              <a:solidFill>
                <a:srgbClr val="FF0000"/>
              </a:solidFill>
            </a:endParaRPr>
          </a:p>
          <a:p>
            <a:endParaRPr lang="en-US"/>
          </a:p>
        </p:txBody>
      </p:sp>
      <p:sp>
        <p:nvSpPr>
          <p:cNvPr id="8" name="TextBox 7"/>
          <p:cNvSpPr txBox="1"/>
          <p:nvPr/>
        </p:nvSpPr>
        <p:spPr>
          <a:xfrm>
            <a:off x="2351584" y="4437113"/>
            <a:ext cx="7632848" cy="646331"/>
          </a:xfrm>
          <a:prstGeom prst="rect">
            <a:avLst/>
          </a:prstGeom>
          <a:noFill/>
        </p:spPr>
        <p:txBody>
          <a:bodyPr wrap="square" rtlCol="0">
            <a:spAutoFit/>
          </a:bodyPr>
          <a:lstStyle/>
          <a:p>
            <a:r>
              <a:rPr lang="en-GB" b="1">
                <a:solidFill>
                  <a:srgbClr val="FF0000"/>
                </a:solidFill>
              </a:rPr>
              <a:t>C</a:t>
            </a:r>
            <a:r>
              <a:rPr lang="en-GB" b="1" baseline="-25000">
                <a:solidFill>
                  <a:srgbClr val="FF0000"/>
                </a:solidFill>
              </a:rPr>
              <a:t>5</a:t>
            </a:r>
            <a:r>
              <a:rPr lang="en-GB" b="1">
                <a:solidFill>
                  <a:srgbClr val="FF0000"/>
                </a:solidFill>
              </a:rPr>
              <a:t>H</a:t>
            </a:r>
            <a:r>
              <a:rPr lang="en-GB" b="1" baseline="-25000">
                <a:solidFill>
                  <a:srgbClr val="FF0000"/>
                </a:solidFill>
              </a:rPr>
              <a:t>12(l) </a:t>
            </a:r>
            <a:r>
              <a:rPr lang="en-GB" b="1">
                <a:solidFill>
                  <a:srgbClr val="FF0000"/>
                </a:solidFill>
              </a:rPr>
              <a:t>+ 8O</a:t>
            </a:r>
            <a:r>
              <a:rPr lang="en-GB" b="1" baseline="-25000">
                <a:solidFill>
                  <a:srgbClr val="FF0000"/>
                </a:solidFill>
              </a:rPr>
              <a:t>2(g) </a:t>
            </a:r>
            <a:r>
              <a:rPr lang="en-GB" b="1">
                <a:solidFill>
                  <a:srgbClr val="FF0000"/>
                </a:solidFill>
                <a:sym typeface="Wingdings"/>
              </a:rPr>
              <a:t> 5CO</a:t>
            </a:r>
            <a:r>
              <a:rPr lang="en-GB" b="1" baseline="-25000">
                <a:solidFill>
                  <a:srgbClr val="FF0000"/>
                </a:solidFill>
                <a:sym typeface="Wingdings"/>
              </a:rPr>
              <a:t>2(g)</a:t>
            </a:r>
            <a:r>
              <a:rPr lang="en-GB" b="1">
                <a:solidFill>
                  <a:srgbClr val="FF0000"/>
                </a:solidFill>
                <a:sym typeface="Wingdings"/>
              </a:rPr>
              <a:t> + 6H</a:t>
            </a:r>
            <a:r>
              <a:rPr lang="en-GB" b="1" baseline="-25000">
                <a:solidFill>
                  <a:srgbClr val="FF0000"/>
                </a:solidFill>
                <a:sym typeface="Wingdings"/>
              </a:rPr>
              <a:t>2</a:t>
            </a:r>
            <a:r>
              <a:rPr lang="en-GB" b="1">
                <a:solidFill>
                  <a:srgbClr val="FF0000"/>
                </a:solidFill>
                <a:sym typeface="Wingdings"/>
              </a:rPr>
              <a:t>O</a:t>
            </a:r>
            <a:r>
              <a:rPr lang="en-GB" b="1" baseline="-25000">
                <a:solidFill>
                  <a:srgbClr val="FF0000"/>
                </a:solidFill>
                <a:sym typeface="Wingdings"/>
              </a:rPr>
              <a:t>(g) </a:t>
            </a:r>
            <a:endParaRPr lang="en-GB" b="1" baseline="-25000">
              <a:solidFill>
                <a:srgbClr val="FF0000"/>
              </a:solidFill>
            </a:endParaRPr>
          </a:p>
          <a:p>
            <a:endParaRPr lang="en-US"/>
          </a:p>
        </p:txBody>
      </p:sp>
      <p:sp>
        <p:nvSpPr>
          <p:cNvPr id="9" name="TextBox 8"/>
          <p:cNvSpPr txBox="1"/>
          <p:nvPr/>
        </p:nvSpPr>
        <p:spPr>
          <a:xfrm>
            <a:off x="2423592" y="5192327"/>
            <a:ext cx="7632848" cy="646331"/>
          </a:xfrm>
          <a:prstGeom prst="rect">
            <a:avLst/>
          </a:prstGeom>
          <a:noFill/>
        </p:spPr>
        <p:txBody>
          <a:bodyPr wrap="square" lIns="91440" tIns="45720" rIns="91440" bIns="45720" rtlCol="0" anchor="t">
            <a:spAutoFit/>
          </a:bodyPr>
          <a:lstStyle/>
          <a:p>
            <a:r>
              <a:rPr lang="en-GB" b="1" dirty="0">
                <a:solidFill>
                  <a:srgbClr val="FF0000"/>
                </a:solidFill>
              </a:rPr>
              <a:t>2Al</a:t>
            </a:r>
            <a:r>
              <a:rPr lang="en-GB" b="1" baseline="-25000" dirty="0">
                <a:solidFill>
                  <a:srgbClr val="FF0000"/>
                </a:solidFill>
              </a:rPr>
              <a:t>(s) </a:t>
            </a:r>
            <a:r>
              <a:rPr lang="en-GB" b="1" dirty="0">
                <a:solidFill>
                  <a:srgbClr val="FF0000"/>
                </a:solidFill>
              </a:rPr>
              <a:t>+ 3H</a:t>
            </a:r>
            <a:r>
              <a:rPr lang="en-GB" b="1" baseline="-25000" dirty="0">
                <a:solidFill>
                  <a:srgbClr val="FF0000"/>
                </a:solidFill>
              </a:rPr>
              <a:t>2</a:t>
            </a:r>
            <a:r>
              <a:rPr lang="en-GB" b="1" dirty="0">
                <a:solidFill>
                  <a:srgbClr val="FF0000"/>
                </a:solidFill>
              </a:rPr>
              <a:t>SO</a:t>
            </a:r>
            <a:r>
              <a:rPr lang="en-GB" b="1" baseline="-25000" dirty="0">
                <a:solidFill>
                  <a:srgbClr val="FF0000"/>
                </a:solidFill>
              </a:rPr>
              <a:t>4(aq) </a:t>
            </a:r>
            <a:r>
              <a:rPr lang="en-GB" b="1" dirty="0">
                <a:solidFill>
                  <a:srgbClr val="FF0000"/>
                </a:solidFill>
                <a:sym typeface="Wingdings"/>
              </a:rPr>
              <a:t> Al</a:t>
            </a:r>
            <a:r>
              <a:rPr lang="en-GB" b="1" baseline="-25000" dirty="0">
                <a:solidFill>
                  <a:srgbClr val="FF0000"/>
                </a:solidFill>
                <a:sym typeface="Wingdings"/>
              </a:rPr>
              <a:t>2</a:t>
            </a:r>
            <a:r>
              <a:rPr lang="en-GB" b="1" dirty="0">
                <a:solidFill>
                  <a:srgbClr val="FF0000"/>
                </a:solidFill>
                <a:sym typeface="Wingdings"/>
              </a:rPr>
              <a:t>(SO</a:t>
            </a:r>
            <a:r>
              <a:rPr lang="en-GB" b="1" baseline="-25000" dirty="0">
                <a:solidFill>
                  <a:srgbClr val="FF0000"/>
                </a:solidFill>
                <a:sym typeface="Wingdings"/>
              </a:rPr>
              <a:t>4</a:t>
            </a:r>
            <a:r>
              <a:rPr lang="en-GB" b="1" dirty="0">
                <a:solidFill>
                  <a:srgbClr val="FF0000"/>
                </a:solidFill>
                <a:sym typeface="Wingdings"/>
              </a:rPr>
              <a:t>)</a:t>
            </a:r>
            <a:r>
              <a:rPr lang="en-GB" b="1" baseline="-25000" dirty="0">
                <a:solidFill>
                  <a:srgbClr val="FF0000"/>
                </a:solidFill>
                <a:sym typeface="Wingdings"/>
              </a:rPr>
              <a:t>3(aq)</a:t>
            </a:r>
            <a:r>
              <a:rPr lang="en-GB" b="1" dirty="0">
                <a:solidFill>
                  <a:srgbClr val="FF0000"/>
                </a:solidFill>
                <a:sym typeface="Wingdings"/>
              </a:rPr>
              <a:t> + 3H</a:t>
            </a:r>
            <a:r>
              <a:rPr lang="en-GB" b="1" baseline="-25000" dirty="0">
                <a:solidFill>
                  <a:srgbClr val="FF0000"/>
                </a:solidFill>
                <a:sym typeface="Wingdings"/>
              </a:rPr>
              <a:t>2(g) </a:t>
            </a:r>
            <a:endParaRPr lang="en-GB" b="1" baseline="-25000" dirty="0">
              <a:solidFill>
                <a:srgbClr val="FF0000"/>
              </a:solidFill>
            </a:endParaRPr>
          </a:p>
          <a:p>
            <a:endParaRPr lang="en-US" dirty="0"/>
          </a:p>
        </p:txBody>
      </p:sp>
      <p:sp>
        <p:nvSpPr>
          <p:cNvPr id="10" name="TextBox 9"/>
          <p:cNvSpPr txBox="1"/>
          <p:nvPr/>
        </p:nvSpPr>
        <p:spPr>
          <a:xfrm>
            <a:off x="2423592" y="5875287"/>
            <a:ext cx="7632848" cy="646331"/>
          </a:xfrm>
          <a:prstGeom prst="rect">
            <a:avLst/>
          </a:prstGeom>
          <a:noFill/>
        </p:spPr>
        <p:txBody>
          <a:bodyPr wrap="square" rtlCol="0">
            <a:spAutoFit/>
          </a:bodyPr>
          <a:lstStyle/>
          <a:p>
            <a:r>
              <a:rPr lang="en-GB" b="1" dirty="0">
                <a:solidFill>
                  <a:srgbClr val="FF0000"/>
                </a:solidFill>
              </a:rPr>
              <a:t>Fe</a:t>
            </a:r>
            <a:r>
              <a:rPr lang="en-GB" b="1" baseline="-25000" dirty="0">
                <a:solidFill>
                  <a:srgbClr val="FF0000"/>
                </a:solidFill>
              </a:rPr>
              <a:t>2</a:t>
            </a:r>
            <a:r>
              <a:rPr lang="en-GB" b="1" dirty="0">
                <a:solidFill>
                  <a:srgbClr val="FF0000"/>
                </a:solidFill>
              </a:rPr>
              <a:t>O</a:t>
            </a:r>
            <a:r>
              <a:rPr lang="en-GB" b="1" baseline="-25000" dirty="0">
                <a:solidFill>
                  <a:srgbClr val="FF0000"/>
                </a:solidFill>
              </a:rPr>
              <a:t>3(s) </a:t>
            </a:r>
            <a:r>
              <a:rPr lang="en-GB" b="1" dirty="0">
                <a:solidFill>
                  <a:srgbClr val="FF0000"/>
                </a:solidFill>
              </a:rPr>
              <a:t>+ 3CO</a:t>
            </a:r>
            <a:r>
              <a:rPr lang="en-GB" b="1" baseline="-25000" dirty="0">
                <a:solidFill>
                  <a:srgbClr val="FF0000"/>
                </a:solidFill>
              </a:rPr>
              <a:t>(g) </a:t>
            </a:r>
            <a:r>
              <a:rPr lang="en-GB" b="1" dirty="0">
                <a:solidFill>
                  <a:srgbClr val="FF0000"/>
                </a:solidFill>
                <a:sym typeface="Wingdings"/>
              </a:rPr>
              <a:t> 3CO</a:t>
            </a:r>
            <a:r>
              <a:rPr lang="en-GB" b="1" baseline="-25000" dirty="0">
                <a:solidFill>
                  <a:srgbClr val="FF0000"/>
                </a:solidFill>
                <a:sym typeface="Wingdings"/>
              </a:rPr>
              <a:t>2(g)</a:t>
            </a:r>
            <a:r>
              <a:rPr lang="en-GB" b="1" dirty="0">
                <a:solidFill>
                  <a:srgbClr val="FF0000"/>
                </a:solidFill>
                <a:sym typeface="Wingdings"/>
              </a:rPr>
              <a:t> + 2Fe</a:t>
            </a:r>
            <a:r>
              <a:rPr lang="en-GB" b="1" baseline="-25000" dirty="0">
                <a:solidFill>
                  <a:srgbClr val="FF0000"/>
                </a:solidFill>
                <a:sym typeface="Wingdings"/>
              </a:rPr>
              <a:t>(s) </a:t>
            </a:r>
            <a:endParaRPr lang="en-GB" b="1" baseline="-25000" dirty="0">
              <a:solidFill>
                <a:srgbClr val="FF0000"/>
              </a:solidFill>
            </a:endParaRPr>
          </a:p>
          <a:p>
            <a:endParaRPr lang="en-US" dirty="0"/>
          </a:p>
        </p:txBody>
      </p:sp>
    </p:spTree>
    <p:extLst>
      <p:ext uri="{BB962C8B-B14F-4D97-AF65-F5344CB8AC3E}">
        <p14:creationId xmlns:p14="http://schemas.microsoft.com/office/powerpoint/2010/main" val="296274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800" y="96278"/>
            <a:ext cx="11628582" cy="6617196"/>
          </a:xfrm>
          <a:prstGeom prst="rect">
            <a:avLst/>
          </a:prstGeom>
          <a:noFill/>
        </p:spPr>
        <p:txBody>
          <a:bodyPr wrap="square" lIns="91440" tIns="45720" rIns="91440" bIns="45720" rtlCol="0" anchor="t">
            <a:spAutoFit/>
          </a:bodyPr>
          <a:lstStyle/>
          <a:p>
            <a:r>
              <a:rPr lang="en-GB" sz="4400" b="1" dirty="0">
                <a:solidFill>
                  <a:srgbClr val="70AD47"/>
                </a:solidFill>
                <a:latin typeface="Calibri Light"/>
                <a:ea typeface="Calibri Light"/>
                <a:cs typeface="Calibri Light"/>
              </a:rPr>
              <a:t>Writing ionic equations</a:t>
            </a:r>
            <a:endParaRPr lang="en-US">
              <a:latin typeface="Calibri Light"/>
              <a:ea typeface="Calibri Light"/>
              <a:cs typeface="Calibri Light"/>
            </a:endParaRPr>
          </a:p>
          <a:p>
            <a:pPr marL="457200" indent="-457200">
              <a:buFont typeface="+mj-lt"/>
              <a:buAutoNum type="arabicPeriod"/>
            </a:pPr>
            <a:r>
              <a:rPr lang="en-GB" sz="2000" dirty="0">
                <a:latin typeface="+mj-lt"/>
              </a:rPr>
              <a:t>Work out chemical formulae for each compound</a:t>
            </a:r>
          </a:p>
          <a:p>
            <a:pPr marL="457200" indent="-457200">
              <a:buFont typeface="+mj-lt"/>
              <a:buAutoNum type="arabicPeriod"/>
            </a:pPr>
            <a:r>
              <a:rPr lang="en-GB" sz="2000" dirty="0">
                <a:latin typeface="+mj-lt"/>
              </a:rPr>
              <a:t>Write a balanced equation</a:t>
            </a:r>
          </a:p>
          <a:p>
            <a:pPr marL="457200" indent="-457200">
              <a:buFont typeface="+mj-lt"/>
              <a:buAutoNum type="arabicPeriod"/>
            </a:pPr>
            <a:r>
              <a:rPr lang="en-GB" sz="2000" dirty="0">
                <a:latin typeface="+mj-lt"/>
              </a:rPr>
              <a:t>Include state symbols</a:t>
            </a:r>
          </a:p>
          <a:p>
            <a:pPr marL="457200" indent="-457200">
              <a:buFont typeface="+mj-lt"/>
              <a:buAutoNum type="arabicPeriod"/>
            </a:pPr>
            <a:r>
              <a:rPr lang="en-GB" sz="2000" dirty="0">
                <a:latin typeface="+mj-lt"/>
              </a:rPr>
              <a:t>Separate any aqueous ions. Leave out any covalent or metallic substances.</a:t>
            </a:r>
          </a:p>
          <a:p>
            <a:pPr marL="457200" indent="-457200">
              <a:buFont typeface="+mj-lt"/>
              <a:buAutoNum type="arabicPeriod"/>
            </a:pPr>
            <a:r>
              <a:rPr lang="en-GB" sz="2000" dirty="0">
                <a:latin typeface="+mj-lt"/>
              </a:rPr>
              <a:t>Cancel out spectator ions</a:t>
            </a:r>
          </a:p>
          <a:p>
            <a:pPr marL="457200" indent="-457200">
              <a:buFont typeface="+mj-lt"/>
              <a:buAutoNum type="arabicPeriod"/>
            </a:pPr>
            <a:r>
              <a:rPr lang="en-GB" sz="2000" dirty="0">
                <a:latin typeface="+mj-lt"/>
              </a:rPr>
              <a:t>Write overall equation (ensure state symbols are included)</a:t>
            </a:r>
          </a:p>
          <a:p>
            <a:pPr marL="457200" indent="-457200">
              <a:buFont typeface="+mj-lt"/>
              <a:buAutoNum type="arabicPeriod"/>
            </a:pPr>
            <a:r>
              <a:rPr lang="en-GB" sz="2000" dirty="0">
                <a:latin typeface="+mj-lt"/>
              </a:rPr>
              <a:t>Check charges – the total charges on each side must be the same.</a:t>
            </a:r>
          </a:p>
          <a:p>
            <a:endParaRPr lang="en-GB" sz="2000" dirty="0">
              <a:latin typeface="+mj-lt"/>
            </a:endParaRPr>
          </a:p>
          <a:p>
            <a:r>
              <a:rPr lang="en-GB" sz="2000" dirty="0">
                <a:latin typeface="+mj-lt"/>
              </a:rPr>
              <a:t>Example Ionic equation for the reaction between barium chloride and magnesium sulphate to form magnesium chloride and barium sulphate precipitate,</a:t>
            </a:r>
          </a:p>
          <a:p>
            <a:r>
              <a:rPr lang="en-GB" sz="2000" dirty="0">
                <a:latin typeface="+mj-lt"/>
              </a:rPr>
              <a:t>Barium chloride = BaCl</a:t>
            </a:r>
            <a:r>
              <a:rPr lang="en-GB" sz="2000" baseline="-25000" dirty="0">
                <a:latin typeface="+mj-lt"/>
              </a:rPr>
              <a:t>2(aq)</a:t>
            </a:r>
            <a:r>
              <a:rPr lang="en-GB" sz="2000" dirty="0">
                <a:latin typeface="+mj-lt"/>
              </a:rPr>
              <a:t>, Magnesium sulphate = MgSO</a:t>
            </a:r>
            <a:r>
              <a:rPr lang="en-GB" sz="2000" baseline="-25000" dirty="0">
                <a:latin typeface="+mj-lt"/>
              </a:rPr>
              <a:t>4(aq)</a:t>
            </a:r>
            <a:r>
              <a:rPr lang="en-GB" sz="2000" dirty="0">
                <a:latin typeface="+mj-lt"/>
              </a:rPr>
              <a:t>, Magnesium chloride = MgCl</a:t>
            </a:r>
            <a:r>
              <a:rPr lang="en-GB" sz="2000" baseline="-25000" dirty="0">
                <a:latin typeface="+mj-lt"/>
              </a:rPr>
              <a:t>2(aq)</a:t>
            </a:r>
            <a:r>
              <a:rPr lang="en-GB" sz="2000" dirty="0">
                <a:latin typeface="+mj-lt"/>
              </a:rPr>
              <a:t>, </a:t>
            </a:r>
          </a:p>
          <a:p>
            <a:r>
              <a:rPr lang="en-GB" sz="2000" dirty="0">
                <a:latin typeface="+mj-lt"/>
              </a:rPr>
              <a:t>Barium sulphate = BaSO</a:t>
            </a:r>
            <a:r>
              <a:rPr lang="en-GB" sz="2000" baseline="-25000" dirty="0">
                <a:latin typeface="+mj-lt"/>
              </a:rPr>
              <a:t>4(s)</a:t>
            </a:r>
            <a:endParaRPr lang="en-GB" sz="2000" dirty="0">
              <a:latin typeface="+mj-lt"/>
            </a:endParaRPr>
          </a:p>
          <a:p>
            <a:r>
              <a:rPr lang="en-GB" sz="2000" dirty="0">
                <a:latin typeface="+mj-lt"/>
              </a:rPr>
              <a:t>				BaCl</a:t>
            </a:r>
            <a:r>
              <a:rPr lang="en-GB" sz="2000" baseline="-25000" dirty="0">
                <a:latin typeface="+mj-lt"/>
              </a:rPr>
              <a:t>2(aq)</a:t>
            </a:r>
            <a:r>
              <a:rPr lang="en-GB" sz="2000" dirty="0">
                <a:latin typeface="+mj-lt"/>
              </a:rPr>
              <a:t> + MgSO</a:t>
            </a:r>
            <a:r>
              <a:rPr lang="en-GB" sz="2000" baseline="-25000" dirty="0">
                <a:latin typeface="+mj-lt"/>
              </a:rPr>
              <a:t>4(aq)</a:t>
            </a:r>
            <a:r>
              <a:rPr lang="en-GB" sz="2000" dirty="0">
                <a:latin typeface="+mj-lt"/>
              </a:rPr>
              <a:t> 		</a:t>
            </a:r>
            <a:r>
              <a:rPr lang="en-GB" sz="2000" dirty="0">
                <a:latin typeface="+mj-lt"/>
                <a:sym typeface="Wingdings" panose="05000000000000000000" pitchFamily="2" charset="2"/>
              </a:rPr>
              <a:t> </a:t>
            </a:r>
            <a:r>
              <a:rPr lang="en-GB" sz="2000" dirty="0">
                <a:latin typeface="+mj-lt"/>
              </a:rPr>
              <a:t>MgCl</a:t>
            </a:r>
            <a:r>
              <a:rPr lang="en-GB" sz="2000" baseline="-25000" dirty="0">
                <a:latin typeface="+mj-lt"/>
              </a:rPr>
              <a:t>2(aq)</a:t>
            </a:r>
            <a:r>
              <a:rPr lang="en-GB" sz="2000" dirty="0">
                <a:latin typeface="+mj-lt"/>
              </a:rPr>
              <a:t> + BaSO</a:t>
            </a:r>
            <a:r>
              <a:rPr lang="en-GB" sz="2000" baseline="-25000" dirty="0">
                <a:latin typeface="+mj-lt"/>
              </a:rPr>
              <a:t>4(s)</a:t>
            </a:r>
            <a:endParaRPr lang="en-GB" sz="2000" dirty="0">
              <a:latin typeface="+mj-lt"/>
            </a:endParaRPr>
          </a:p>
          <a:p>
            <a:r>
              <a:rPr lang="en-GB" sz="2000" dirty="0">
                <a:latin typeface="+mj-lt"/>
              </a:rPr>
              <a:t>Separate aqueous ions            	Ba</a:t>
            </a:r>
            <a:r>
              <a:rPr lang="en-GB" sz="2000" baseline="30000" dirty="0">
                <a:latin typeface="+mj-lt"/>
              </a:rPr>
              <a:t>2+</a:t>
            </a:r>
            <a:r>
              <a:rPr lang="en-GB" sz="2000" baseline="-25000" dirty="0">
                <a:latin typeface="+mj-lt"/>
              </a:rPr>
              <a:t>(aq</a:t>
            </a:r>
            <a:r>
              <a:rPr lang="en-GB" sz="2000" dirty="0">
                <a:latin typeface="+mj-lt"/>
              </a:rPr>
              <a:t> + 2Cl</a:t>
            </a:r>
            <a:r>
              <a:rPr lang="en-GB" sz="2000" baseline="30000" dirty="0">
                <a:latin typeface="+mj-lt"/>
              </a:rPr>
              <a:t>-</a:t>
            </a:r>
            <a:r>
              <a:rPr lang="en-GB" sz="2000" baseline="-25000" dirty="0">
                <a:latin typeface="+mj-lt"/>
              </a:rPr>
              <a:t>(aq)</a:t>
            </a:r>
            <a:r>
              <a:rPr lang="en-GB" sz="2000" dirty="0">
                <a:latin typeface="+mj-lt"/>
              </a:rPr>
              <a:t> + Mg</a:t>
            </a:r>
            <a:r>
              <a:rPr lang="en-GB" sz="2000" baseline="30000" dirty="0">
                <a:latin typeface="+mj-lt"/>
              </a:rPr>
              <a:t>2+</a:t>
            </a:r>
            <a:r>
              <a:rPr lang="en-GB" sz="2000" baseline="-25000" dirty="0">
                <a:latin typeface="+mj-lt"/>
              </a:rPr>
              <a:t>(aq)</a:t>
            </a:r>
            <a:r>
              <a:rPr lang="en-GB" sz="2000" dirty="0">
                <a:latin typeface="+mj-lt"/>
              </a:rPr>
              <a:t> + SO</a:t>
            </a:r>
            <a:r>
              <a:rPr lang="en-GB" sz="2000" baseline="-25000" dirty="0">
                <a:latin typeface="+mj-lt"/>
              </a:rPr>
              <a:t>4</a:t>
            </a:r>
            <a:r>
              <a:rPr lang="en-GB" sz="2000" baseline="30000" dirty="0">
                <a:latin typeface="+mj-lt"/>
              </a:rPr>
              <a:t>2-</a:t>
            </a:r>
            <a:r>
              <a:rPr lang="en-GB" sz="2000" baseline="-25000" dirty="0">
                <a:latin typeface="+mj-lt"/>
              </a:rPr>
              <a:t>(aq)</a:t>
            </a:r>
            <a:r>
              <a:rPr lang="en-GB" sz="2000" dirty="0">
                <a:latin typeface="+mj-lt"/>
              </a:rPr>
              <a:t>  </a:t>
            </a:r>
            <a:r>
              <a:rPr lang="en-GB" sz="2000" dirty="0">
                <a:latin typeface="+mj-lt"/>
                <a:sym typeface="Wingdings" panose="05000000000000000000" pitchFamily="2" charset="2"/>
              </a:rPr>
              <a:t> </a:t>
            </a:r>
            <a:r>
              <a:rPr lang="en-GB" sz="2000" dirty="0">
                <a:latin typeface="+mj-lt"/>
              </a:rPr>
              <a:t>Mg</a:t>
            </a:r>
            <a:r>
              <a:rPr lang="en-GB" sz="2000" baseline="30000" dirty="0">
                <a:latin typeface="+mj-lt"/>
              </a:rPr>
              <a:t>2+</a:t>
            </a:r>
            <a:r>
              <a:rPr lang="en-GB" sz="2000" baseline="-25000" dirty="0">
                <a:latin typeface="+mj-lt"/>
              </a:rPr>
              <a:t>(aq)</a:t>
            </a:r>
            <a:r>
              <a:rPr lang="en-GB" sz="2000" dirty="0">
                <a:latin typeface="+mj-lt"/>
              </a:rPr>
              <a:t> + 2Cl</a:t>
            </a:r>
            <a:r>
              <a:rPr lang="en-GB" sz="2000" baseline="30000" dirty="0">
                <a:latin typeface="+mj-lt"/>
              </a:rPr>
              <a:t>-</a:t>
            </a:r>
            <a:r>
              <a:rPr lang="en-GB" sz="2000" baseline="-25000" dirty="0">
                <a:latin typeface="+mj-lt"/>
              </a:rPr>
              <a:t>(aq)</a:t>
            </a:r>
            <a:r>
              <a:rPr lang="en-GB" sz="2000" dirty="0">
                <a:latin typeface="+mj-lt"/>
              </a:rPr>
              <a:t> + BaSO</a:t>
            </a:r>
            <a:r>
              <a:rPr lang="en-GB" sz="2000" baseline="-25000" dirty="0">
                <a:latin typeface="+mj-lt"/>
              </a:rPr>
              <a:t>4(s)</a:t>
            </a:r>
            <a:endParaRPr lang="en-GB" sz="2000" dirty="0">
              <a:latin typeface="+mj-lt"/>
            </a:endParaRPr>
          </a:p>
          <a:p>
            <a:r>
              <a:rPr lang="en-GB" sz="2000" dirty="0">
                <a:latin typeface="+mj-lt"/>
              </a:rPr>
              <a:t>Cancel ions on both sides		Ba</a:t>
            </a:r>
            <a:r>
              <a:rPr lang="en-GB" sz="2000" baseline="30000" dirty="0">
                <a:latin typeface="+mj-lt"/>
              </a:rPr>
              <a:t>2+</a:t>
            </a:r>
            <a:r>
              <a:rPr lang="en-GB" sz="2000" baseline="-25000" dirty="0">
                <a:latin typeface="+mj-lt"/>
              </a:rPr>
              <a:t>(aq</a:t>
            </a:r>
            <a:r>
              <a:rPr lang="en-GB" sz="2000" dirty="0">
                <a:latin typeface="+mj-lt"/>
              </a:rPr>
              <a:t> + </a:t>
            </a:r>
            <a:r>
              <a:rPr lang="en-GB" sz="2000" strike="sngStrike" dirty="0">
                <a:latin typeface="+mj-lt"/>
              </a:rPr>
              <a:t>2Cl</a:t>
            </a:r>
            <a:r>
              <a:rPr lang="en-GB" sz="2000" strike="sngStrike" baseline="30000" dirty="0">
                <a:latin typeface="+mj-lt"/>
              </a:rPr>
              <a:t>-</a:t>
            </a:r>
            <a:r>
              <a:rPr lang="en-GB" sz="2000" strike="sngStrike" baseline="-25000" dirty="0">
                <a:latin typeface="+mj-lt"/>
              </a:rPr>
              <a:t>(aq) </a:t>
            </a:r>
            <a:r>
              <a:rPr lang="en-GB" sz="2000" dirty="0">
                <a:latin typeface="+mj-lt"/>
              </a:rPr>
              <a:t>+ </a:t>
            </a:r>
            <a:r>
              <a:rPr lang="en-GB" sz="2000" strike="sngStrike" dirty="0">
                <a:latin typeface="+mj-lt"/>
              </a:rPr>
              <a:t>Mg</a:t>
            </a:r>
            <a:r>
              <a:rPr lang="en-GB" sz="2000" strike="sngStrike" baseline="30000" dirty="0">
                <a:latin typeface="+mj-lt"/>
              </a:rPr>
              <a:t>2+</a:t>
            </a:r>
            <a:r>
              <a:rPr lang="en-GB" sz="2000" strike="sngStrike" baseline="-25000" dirty="0">
                <a:latin typeface="+mj-lt"/>
              </a:rPr>
              <a:t>(aq) </a:t>
            </a:r>
            <a:r>
              <a:rPr lang="en-GB" sz="2000" dirty="0">
                <a:latin typeface="+mj-lt"/>
              </a:rPr>
              <a:t>+ SO</a:t>
            </a:r>
            <a:r>
              <a:rPr lang="en-GB" sz="2000" baseline="-25000" dirty="0">
                <a:latin typeface="+mj-lt"/>
              </a:rPr>
              <a:t>4</a:t>
            </a:r>
            <a:r>
              <a:rPr lang="en-GB" sz="2000" baseline="30000" dirty="0">
                <a:latin typeface="+mj-lt"/>
              </a:rPr>
              <a:t>2-</a:t>
            </a:r>
            <a:r>
              <a:rPr lang="en-GB" sz="2000" baseline="-25000" dirty="0">
                <a:latin typeface="+mj-lt"/>
              </a:rPr>
              <a:t>(aq)</a:t>
            </a:r>
            <a:r>
              <a:rPr lang="en-GB" sz="2000" dirty="0">
                <a:latin typeface="+mj-lt"/>
              </a:rPr>
              <a:t>  </a:t>
            </a:r>
            <a:r>
              <a:rPr lang="en-GB" sz="2000" dirty="0">
                <a:latin typeface="+mj-lt"/>
                <a:sym typeface="Wingdings" panose="05000000000000000000" pitchFamily="2" charset="2"/>
              </a:rPr>
              <a:t> </a:t>
            </a:r>
            <a:r>
              <a:rPr lang="en-GB" sz="2000" strike="sngStrike" dirty="0">
                <a:latin typeface="+mj-lt"/>
              </a:rPr>
              <a:t>Mg</a:t>
            </a:r>
            <a:r>
              <a:rPr lang="en-GB" sz="2000" strike="sngStrike" baseline="30000" dirty="0">
                <a:latin typeface="+mj-lt"/>
              </a:rPr>
              <a:t>2+</a:t>
            </a:r>
            <a:r>
              <a:rPr lang="en-GB" sz="2000" strike="sngStrike" baseline="-25000" dirty="0">
                <a:latin typeface="+mj-lt"/>
              </a:rPr>
              <a:t>(aq) </a:t>
            </a:r>
            <a:r>
              <a:rPr lang="en-GB" sz="2000" dirty="0">
                <a:latin typeface="+mj-lt"/>
              </a:rPr>
              <a:t>+ </a:t>
            </a:r>
            <a:r>
              <a:rPr lang="en-GB" sz="2000" strike="sngStrike" dirty="0">
                <a:latin typeface="+mj-lt"/>
              </a:rPr>
              <a:t>2Cl</a:t>
            </a:r>
            <a:r>
              <a:rPr lang="en-GB" sz="2000" strike="sngStrike" baseline="30000" dirty="0">
                <a:latin typeface="+mj-lt"/>
              </a:rPr>
              <a:t>-</a:t>
            </a:r>
            <a:r>
              <a:rPr lang="en-GB" sz="2000" strike="sngStrike" baseline="-25000" dirty="0">
                <a:latin typeface="+mj-lt"/>
              </a:rPr>
              <a:t>(aq) </a:t>
            </a:r>
            <a:r>
              <a:rPr lang="en-GB" sz="2000" dirty="0">
                <a:latin typeface="+mj-lt"/>
              </a:rPr>
              <a:t>+ BaSO</a:t>
            </a:r>
            <a:r>
              <a:rPr lang="en-GB" sz="2000" baseline="-25000" dirty="0">
                <a:latin typeface="+mj-lt"/>
              </a:rPr>
              <a:t>4(s)</a:t>
            </a:r>
            <a:endParaRPr lang="en-GB" sz="2000" dirty="0">
              <a:latin typeface="+mj-lt"/>
            </a:endParaRPr>
          </a:p>
          <a:p>
            <a:r>
              <a:rPr lang="en-GB" sz="2000" dirty="0">
                <a:latin typeface="+mj-lt"/>
              </a:rPr>
              <a:t>(these are the spectator ions)</a:t>
            </a:r>
          </a:p>
          <a:p>
            <a:endParaRPr lang="en-GB" sz="2000" dirty="0">
              <a:latin typeface="+mj-lt"/>
            </a:endParaRPr>
          </a:p>
          <a:p>
            <a:r>
              <a:rPr lang="en-GB" sz="2000" dirty="0">
                <a:latin typeface="+mj-lt"/>
              </a:rPr>
              <a:t>What remains is the ionic equation 		</a:t>
            </a:r>
            <a:r>
              <a:rPr lang="en-GB" sz="2000" dirty="0">
                <a:solidFill>
                  <a:srgbClr val="FF0000"/>
                </a:solidFill>
                <a:latin typeface="+mj-lt"/>
              </a:rPr>
              <a:t>Ba</a:t>
            </a:r>
            <a:r>
              <a:rPr lang="en-GB" sz="2000" baseline="30000" dirty="0">
                <a:solidFill>
                  <a:srgbClr val="FF0000"/>
                </a:solidFill>
                <a:latin typeface="+mj-lt"/>
              </a:rPr>
              <a:t>2+</a:t>
            </a:r>
            <a:r>
              <a:rPr lang="en-GB" sz="2000" baseline="-25000" dirty="0">
                <a:solidFill>
                  <a:srgbClr val="FF0000"/>
                </a:solidFill>
                <a:latin typeface="+mj-lt"/>
              </a:rPr>
              <a:t>(</a:t>
            </a:r>
            <a:r>
              <a:rPr lang="en-GB" sz="2000" baseline="-25000" dirty="0" err="1">
                <a:solidFill>
                  <a:srgbClr val="FF0000"/>
                </a:solidFill>
                <a:latin typeface="+mj-lt"/>
              </a:rPr>
              <a:t>aq</a:t>
            </a:r>
            <a:r>
              <a:rPr lang="en-GB" sz="2000" baseline="-25000" dirty="0">
                <a:solidFill>
                  <a:srgbClr val="FF0000"/>
                </a:solidFill>
                <a:latin typeface="+mj-lt"/>
              </a:rPr>
              <a:t>)</a:t>
            </a:r>
            <a:r>
              <a:rPr lang="en-GB" sz="2000" dirty="0">
                <a:solidFill>
                  <a:srgbClr val="FF0000"/>
                </a:solidFill>
                <a:latin typeface="+mj-lt"/>
              </a:rPr>
              <a:t> +  SO</a:t>
            </a:r>
            <a:r>
              <a:rPr lang="en-GB" sz="2000" baseline="-25000" dirty="0">
                <a:solidFill>
                  <a:srgbClr val="FF0000"/>
                </a:solidFill>
                <a:latin typeface="+mj-lt"/>
              </a:rPr>
              <a:t>4</a:t>
            </a:r>
            <a:r>
              <a:rPr lang="en-GB" sz="2000" baseline="30000" dirty="0">
                <a:solidFill>
                  <a:srgbClr val="FF0000"/>
                </a:solidFill>
                <a:latin typeface="+mj-lt"/>
              </a:rPr>
              <a:t>2-</a:t>
            </a:r>
            <a:r>
              <a:rPr lang="en-GB" sz="2000" baseline="-25000" dirty="0">
                <a:solidFill>
                  <a:srgbClr val="FF0000"/>
                </a:solidFill>
                <a:latin typeface="+mj-lt"/>
              </a:rPr>
              <a:t>(</a:t>
            </a:r>
            <a:r>
              <a:rPr lang="en-GB" sz="2000" baseline="-25000" dirty="0" err="1">
                <a:solidFill>
                  <a:srgbClr val="FF0000"/>
                </a:solidFill>
                <a:latin typeface="+mj-lt"/>
              </a:rPr>
              <a:t>aq</a:t>
            </a:r>
            <a:r>
              <a:rPr lang="en-GB" sz="2000" baseline="-25000" dirty="0">
                <a:solidFill>
                  <a:srgbClr val="FF0000"/>
                </a:solidFill>
                <a:latin typeface="+mj-lt"/>
              </a:rPr>
              <a:t>)</a:t>
            </a:r>
            <a:r>
              <a:rPr lang="en-GB" sz="2000" dirty="0">
                <a:solidFill>
                  <a:srgbClr val="FF0000"/>
                </a:solidFill>
                <a:latin typeface="+mj-lt"/>
              </a:rPr>
              <a:t>  </a:t>
            </a:r>
            <a:r>
              <a:rPr lang="en-GB" sz="2000" dirty="0">
                <a:solidFill>
                  <a:srgbClr val="FF0000"/>
                </a:solidFill>
                <a:latin typeface="+mj-lt"/>
                <a:sym typeface="Wingdings" panose="05000000000000000000" pitchFamily="2" charset="2"/>
              </a:rPr>
              <a:t> </a:t>
            </a:r>
            <a:r>
              <a:rPr lang="en-GB" sz="2000" dirty="0">
                <a:solidFill>
                  <a:srgbClr val="FF0000"/>
                </a:solidFill>
                <a:latin typeface="+mj-lt"/>
              </a:rPr>
              <a:t> BaSO</a:t>
            </a:r>
            <a:r>
              <a:rPr lang="en-GB" sz="2000" baseline="-25000" dirty="0">
                <a:solidFill>
                  <a:srgbClr val="FF0000"/>
                </a:solidFill>
                <a:latin typeface="+mj-lt"/>
              </a:rPr>
              <a:t>4(s)</a:t>
            </a:r>
            <a:endParaRPr lang="en-GB" sz="2000" dirty="0">
              <a:solidFill>
                <a:srgbClr val="FF0000"/>
              </a:solidFill>
              <a:latin typeface="+mj-lt"/>
            </a:endParaRPr>
          </a:p>
          <a:p>
            <a:endParaRPr lang="en-GB" sz="2000" dirty="0">
              <a:latin typeface="+mj-lt"/>
            </a:endParaRPr>
          </a:p>
        </p:txBody>
      </p:sp>
    </p:spTree>
    <p:extLst>
      <p:ext uri="{BB962C8B-B14F-4D97-AF65-F5344CB8AC3E}">
        <p14:creationId xmlns:p14="http://schemas.microsoft.com/office/powerpoint/2010/main" val="3179434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0" y="-3727"/>
            <a:ext cx="12118819" cy="116776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0" strike="noStrike" kern="1200" cap="none" spc="0" normalizeH="0" baseline="0" noProof="0" dirty="0">
                <a:ln>
                  <a:noFill/>
                </a:ln>
                <a:solidFill>
                  <a:srgbClr val="70AD47"/>
                </a:solidFill>
                <a:effectLst/>
                <a:uLnTx/>
                <a:uFillTx/>
                <a:latin typeface="Calibri Light"/>
                <a:ea typeface="Calibri Light"/>
                <a:cs typeface="Calibri Light"/>
              </a:rPr>
              <a:t>TASK – Write out the following IONIC equations</a:t>
            </a:r>
            <a:endParaRPr lang="en-US" b="1" dirty="0">
              <a:solidFill>
                <a:srgbClr val="92D050"/>
              </a:solidFill>
              <a:latin typeface="Calibri Light"/>
              <a:ea typeface="Calibri Light"/>
              <a:cs typeface="Calibri Light"/>
            </a:endParaRPr>
          </a:p>
        </p:txBody>
      </p:sp>
      <p:sp>
        <p:nvSpPr>
          <p:cNvPr id="3" name="Content Placeholder 2"/>
          <p:cNvSpPr>
            <a:spLocks noGrp="1"/>
          </p:cNvSpPr>
          <p:nvPr>
            <p:ph idx="1"/>
          </p:nvPr>
        </p:nvSpPr>
        <p:spPr>
          <a:xfrm>
            <a:off x="1778042" y="1618251"/>
            <a:ext cx="8856984" cy="5904656"/>
          </a:xfrm>
        </p:spPr>
        <p:txBody>
          <a:bodyPr/>
          <a:lstStyle/>
          <a:p>
            <a:pPr marL="0" indent="0">
              <a:buNone/>
            </a:pPr>
            <a:r>
              <a:rPr lang="en-GB" sz="2000" dirty="0">
                <a:latin typeface="+mj-lt"/>
              </a:rPr>
              <a:t>Magnesium reacting with sulphuric acid</a:t>
            </a:r>
          </a:p>
          <a:p>
            <a:pPr marL="0" indent="0">
              <a:buNone/>
            </a:pPr>
            <a:endParaRPr lang="en-GB" sz="2000" dirty="0">
              <a:latin typeface="+mj-lt"/>
            </a:endParaRPr>
          </a:p>
          <a:p>
            <a:pPr marL="0" indent="0">
              <a:buNone/>
            </a:pPr>
            <a:r>
              <a:rPr lang="en-GB" sz="2000" dirty="0">
                <a:latin typeface="+mj-lt"/>
              </a:rPr>
              <a:t>Nitric acid reacting with sodium hydroxide</a:t>
            </a:r>
          </a:p>
          <a:p>
            <a:pPr marL="0" indent="0">
              <a:buNone/>
            </a:pPr>
            <a:endParaRPr lang="en-GB" sz="2000" dirty="0">
              <a:latin typeface="+mj-lt"/>
            </a:endParaRPr>
          </a:p>
          <a:p>
            <a:pPr marL="0" indent="0">
              <a:buNone/>
            </a:pPr>
            <a:r>
              <a:rPr lang="en-GB" sz="2000" dirty="0">
                <a:latin typeface="+mj-lt"/>
              </a:rPr>
              <a:t>Calcium carbonate reacting with hydrochloric acid</a:t>
            </a:r>
          </a:p>
          <a:p>
            <a:pPr marL="0" indent="0">
              <a:buNone/>
            </a:pPr>
            <a:endParaRPr lang="en-GB" sz="2000" dirty="0">
              <a:latin typeface="+mj-lt"/>
            </a:endParaRPr>
          </a:p>
          <a:p>
            <a:pPr marL="0" indent="0">
              <a:buNone/>
            </a:pPr>
            <a:r>
              <a:rPr lang="en-GB" sz="2000" dirty="0">
                <a:latin typeface="+mj-lt"/>
              </a:rPr>
              <a:t>The reaction between iron and copper (II) sulphate solution</a:t>
            </a:r>
            <a:r>
              <a:rPr lang="en-GB" sz="2400" dirty="0">
                <a:latin typeface="+mj-lt"/>
              </a:rPr>
              <a:t> </a:t>
            </a:r>
          </a:p>
        </p:txBody>
      </p:sp>
      <p:sp>
        <p:nvSpPr>
          <p:cNvPr id="4" name="TextBox 3"/>
          <p:cNvSpPr txBox="1"/>
          <p:nvPr/>
        </p:nvSpPr>
        <p:spPr>
          <a:xfrm>
            <a:off x="2495600" y="1933069"/>
            <a:ext cx="3816424" cy="646331"/>
          </a:xfrm>
          <a:prstGeom prst="rect">
            <a:avLst/>
          </a:prstGeom>
          <a:noFill/>
        </p:spPr>
        <p:txBody>
          <a:bodyPr wrap="square" rtlCol="0">
            <a:spAutoFit/>
          </a:bodyPr>
          <a:lstStyle/>
          <a:p>
            <a:r>
              <a:rPr lang="en-GB" b="1" dirty="0">
                <a:solidFill>
                  <a:srgbClr val="FF0000"/>
                </a:solidFill>
              </a:rPr>
              <a:t>Mg</a:t>
            </a:r>
            <a:r>
              <a:rPr lang="en-GB" b="1" baseline="-25000" dirty="0">
                <a:solidFill>
                  <a:srgbClr val="FF0000"/>
                </a:solidFill>
              </a:rPr>
              <a:t>(s) </a:t>
            </a:r>
            <a:r>
              <a:rPr lang="en-GB" b="1" dirty="0">
                <a:solidFill>
                  <a:srgbClr val="FF0000"/>
                </a:solidFill>
              </a:rPr>
              <a:t>+ 2H</a:t>
            </a:r>
            <a:r>
              <a:rPr lang="en-GB" b="1" baseline="30000" dirty="0">
                <a:solidFill>
                  <a:srgbClr val="FF0000"/>
                </a:solidFill>
              </a:rPr>
              <a:t>+</a:t>
            </a:r>
            <a:r>
              <a:rPr lang="en-GB" b="1" baseline="-25000" dirty="0">
                <a:solidFill>
                  <a:srgbClr val="FF0000"/>
                </a:solidFill>
              </a:rPr>
              <a:t> (</a:t>
            </a:r>
            <a:r>
              <a:rPr lang="en-GB" b="1" baseline="-25000" dirty="0" err="1">
                <a:solidFill>
                  <a:srgbClr val="FF0000"/>
                </a:solidFill>
              </a:rPr>
              <a:t>aq</a:t>
            </a:r>
            <a:r>
              <a:rPr lang="en-GB" b="1" baseline="-25000" dirty="0">
                <a:solidFill>
                  <a:srgbClr val="FF0000"/>
                </a:solidFill>
              </a:rPr>
              <a:t>) </a:t>
            </a:r>
            <a:r>
              <a:rPr lang="en-GB" b="1" dirty="0">
                <a:solidFill>
                  <a:srgbClr val="FF0000"/>
                </a:solidFill>
                <a:sym typeface="Wingdings"/>
              </a:rPr>
              <a:t> Mg</a:t>
            </a:r>
            <a:r>
              <a:rPr lang="en-GB" b="1" baseline="30000" dirty="0">
                <a:solidFill>
                  <a:srgbClr val="FF0000"/>
                </a:solidFill>
                <a:sym typeface="Wingdings"/>
              </a:rPr>
              <a:t>2+</a:t>
            </a:r>
            <a:r>
              <a:rPr lang="en-GB" b="1" baseline="-25000" dirty="0">
                <a:solidFill>
                  <a:srgbClr val="FF0000"/>
                </a:solidFill>
                <a:sym typeface="Wingdings"/>
              </a:rPr>
              <a:t>(</a:t>
            </a:r>
            <a:r>
              <a:rPr lang="en-GB" b="1" baseline="-25000" dirty="0" err="1">
                <a:solidFill>
                  <a:srgbClr val="FF0000"/>
                </a:solidFill>
                <a:sym typeface="Wingdings"/>
              </a:rPr>
              <a:t>aq</a:t>
            </a:r>
            <a:r>
              <a:rPr lang="en-GB" b="1" baseline="-25000" dirty="0">
                <a:solidFill>
                  <a:srgbClr val="FF0000"/>
                </a:solidFill>
                <a:sym typeface="Wingdings"/>
              </a:rPr>
              <a:t>) </a:t>
            </a:r>
            <a:r>
              <a:rPr lang="en-GB" b="1" dirty="0">
                <a:solidFill>
                  <a:srgbClr val="FF0000"/>
                </a:solidFill>
                <a:sym typeface="Wingdings"/>
              </a:rPr>
              <a:t>+ H</a:t>
            </a:r>
            <a:r>
              <a:rPr lang="en-GB" b="1" baseline="-25000" dirty="0">
                <a:solidFill>
                  <a:srgbClr val="FF0000"/>
                </a:solidFill>
                <a:sym typeface="Wingdings"/>
              </a:rPr>
              <a:t>2(g) </a:t>
            </a:r>
            <a:endParaRPr lang="en-GB" b="1" baseline="-25000" dirty="0">
              <a:solidFill>
                <a:srgbClr val="FF0000"/>
              </a:solidFill>
            </a:endParaRPr>
          </a:p>
          <a:p>
            <a:endParaRPr lang="en-US" dirty="0"/>
          </a:p>
        </p:txBody>
      </p:sp>
      <p:sp>
        <p:nvSpPr>
          <p:cNvPr id="5" name="TextBox 4"/>
          <p:cNvSpPr txBox="1"/>
          <p:nvPr/>
        </p:nvSpPr>
        <p:spPr>
          <a:xfrm>
            <a:off x="2386647" y="2579400"/>
            <a:ext cx="3816424" cy="646331"/>
          </a:xfrm>
          <a:prstGeom prst="rect">
            <a:avLst/>
          </a:prstGeom>
          <a:noFill/>
        </p:spPr>
        <p:txBody>
          <a:bodyPr wrap="square" rtlCol="0">
            <a:spAutoFit/>
          </a:bodyPr>
          <a:lstStyle/>
          <a:p>
            <a:r>
              <a:rPr lang="en-GB" b="1" dirty="0">
                <a:solidFill>
                  <a:srgbClr val="FF0000"/>
                </a:solidFill>
              </a:rPr>
              <a:t>H</a:t>
            </a:r>
            <a:r>
              <a:rPr lang="en-GB" b="1" baseline="30000" dirty="0">
                <a:solidFill>
                  <a:srgbClr val="FF0000"/>
                </a:solidFill>
              </a:rPr>
              <a:t>+</a:t>
            </a:r>
            <a:r>
              <a:rPr lang="en-GB" b="1" baseline="-25000" dirty="0">
                <a:solidFill>
                  <a:srgbClr val="FF0000"/>
                </a:solidFill>
              </a:rPr>
              <a:t>(</a:t>
            </a:r>
            <a:r>
              <a:rPr lang="en-GB" b="1" baseline="-25000" dirty="0" err="1">
                <a:solidFill>
                  <a:srgbClr val="FF0000"/>
                </a:solidFill>
              </a:rPr>
              <a:t>aq</a:t>
            </a:r>
            <a:r>
              <a:rPr lang="en-GB" b="1" baseline="-25000" dirty="0">
                <a:solidFill>
                  <a:srgbClr val="FF0000"/>
                </a:solidFill>
              </a:rPr>
              <a:t>) </a:t>
            </a:r>
            <a:r>
              <a:rPr lang="en-GB" b="1" dirty="0">
                <a:solidFill>
                  <a:srgbClr val="FF0000"/>
                </a:solidFill>
              </a:rPr>
              <a:t>+ OH</a:t>
            </a:r>
            <a:r>
              <a:rPr lang="en-GB" b="1" baseline="30000" dirty="0">
                <a:solidFill>
                  <a:srgbClr val="FF0000"/>
                </a:solidFill>
              </a:rPr>
              <a:t>-</a:t>
            </a:r>
            <a:r>
              <a:rPr lang="en-GB" b="1" baseline="-25000" dirty="0">
                <a:solidFill>
                  <a:srgbClr val="FF0000"/>
                </a:solidFill>
              </a:rPr>
              <a:t>(</a:t>
            </a:r>
            <a:r>
              <a:rPr lang="en-GB" b="1" baseline="-25000" dirty="0" err="1">
                <a:solidFill>
                  <a:srgbClr val="FF0000"/>
                </a:solidFill>
              </a:rPr>
              <a:t>aq</a:t>
            </a:r>
            <a:r>
              <a:rPr lang="en-GB" b="1" baseline="-25000" dirty="0">
                <a:solidFill>
                  <a:srgbClr val="FF0000"/>
                </a:solidFill>
              </a:rPr>
              <a:t>) </a:t>
            </a:r>
            <a:r>
              <a:rPr lang="en-GB" b="1" dirty="0">
                <a:solidFill>
                  <a:srgbClr val="FF0000"/>
                </a:solidFill>
                <a:sym typeface="Wingdings"/>
              </a:rPr>
              <a:t> H</a:t>
            </a:r>
            <a:r>
              <a:rPr lang="en-GB" b="1" baseline="-25000" dirty="0">
                <a:solidFill>
                  <a:srgbClr val="FF0000"/>
                </a:solidFill>
                <a:sym typeface="Wingdings"/>
              </a:rPr>
              <a:t>2</a:t>
            </a:r>
            <a:r>
              <a:rPr lang="en-GB" b="1" dirty="0">
                <a:solidFill>
                  <a:srgbClr val="FF0000"/>
                </a:solidFill>
                <a:sym typeface="Wingdings"/>
              </a:rPr>
              <a:t>O</a:t>
            </a:r>
            <a:r>
              <a:rPr lang="en-GB" b="1" baseline="-25000" dirty="0">
                <a:solidFill>
                  <a:srgbClr val="FF0000"/>
                </a:solidFill>
                <a:sym typeface="Wingdings"/>
              </a:rPr>
              <a:t>(l) </a:t>
            </a:r>
            <a:endParaRPr lang="en-GB" b="1" baseline="-25000" dirty="0">
              <a:solidFill>
                <a:srgbClr val="FF0000"/>
              </a:solidFill>
            </a:endParaRPr>
          </a:p>
          <a:p>
            <a:endParaRPr lang="en-US" dirty="0"/>
          </a:p>
        </p:txBody>
      </p:sp>
      <p:sp>
        <p:nvSpPr>
          <p:cNvPr id="6" name="TextBox 5"/>
          <p:cNvSpPr txBox="1"/>
          <p:nvPr/>
        </p:nvSpPr>
        <p:spPr>
          <a:xfrm>
            <a:off x="2495600" y="3301221"/>
            <a:ext cx="3816424" cy="646331"/>
          </a:xfrm>
          <a:prstGeom prst="rect">
            <a:avLst/>
          </a:prstGeom>
          <a:noFill/>
        </p:spPr>
        <p:txBody>
          <a:bodyPr wrap="square" lIns="91440" tIns="45720" rIns="91440" bIns="45720" rtlCol="0" anchor="t">
            <a:spAutoFit/>
          </a:bodyPr>
          <a:lstStyle/>
          <a:p>
            <a:r>
              <a:rPr lang="en-GB" b="1" dirty="0">
                <a:solidFill>
                  <a:srgbClr val="FF0000"/>
                </a:solidFill>
              </a:rPr>
              <a:t>CO</a:t>
            </a:r>
            <a:r>
              <a:rPr lang="en-GB" b="1" baseline="-25000" dirty="0">
                <a:solidFill>
                  <a:srgbClr val="FF0000"/>
                </a:solidFill>
              </a:rPr>
              <a:t>3</a:t>
            </a:r>
            <a:r>
              <a:rPr lang="en-GB" b="1" baseline="30000" dirty="0">
                <a:solidFill>
                  <a:srgbClr val="FF0000"/>
                </a:solidFill>
              </a:rPr>
              <a:t>2-</a:t>
            </a:r>
            <a:r>
              <a:rPr lang="en-GB" b="1" baseline="-25000" dirty="0">
                <a:solidFill>
                  <a:srgbClr val="FF0000"/>
                </a:solidFill>
              </a:rPr>
              <a:t>(s) </a:t>
            </a:r>
            <a:r>
              <a:rPr lang="en-GB" b="1" dirty="0">
                <a:solidFill>
                  <a:srgbClr val="FF0000"/>
                </a:solidFill>
              </a:rPr>
              <a:t>+ 2H</a:t>
            </a:r>
            <a:r>
              <a:rPr lang="en-GB" b="1" baseline="30000" dirty="0">
                <a:solidFill>
                  <a:srgbClr val="FF0000"/>
                </a:solidFill>
              </a:rPr>
              <a:t>+</a:t>
            </a:r>
            <a:r>
              <a:rPr lang="en-GB" b="1" baseline="-25000" dirty="0">
                <a:solidFill>
                  <a:srgbClr val="FF0000"/>
                </a:solidFill>
              </a:rPr>
              <a:t>(aq) </a:t>
            </a:r>
            <a:r>
              <a:rPr lang="en-GB" b="1" dirty="0">
                <a:solidFill>
                  <a:srgbClr val="FF0000"/>
                </a:solidFill>
                <a:sym typeface="Wingdings"/>
              </a:rPr>
              <a:t> CO</a:t>
            </a:r>
            <a:r>
              <a:rPr lang="en-GB" b="1" baseline="-25000" dirty="0">
                <a:solidFill>
                  <a:srgbClr val="FF0000"/>
                </a:solidFill>
                <a:sym typeface="Wingdings"/>
              </a:rPr>
              <a:t>2(g)</a:t>
            </a:r>
            <a:r>
              <a:rPr lang="en-GB" b="1" dirty="0">
                <a:solidFill>
                  <a:srgbClr val="FF0000"/>
                </a:solidFill>
                <a:sym typeface="Wingdings"/>
              </a:rPr>
              <a:t> + H</a:t>
            </a:r>
            <a:r>
              <a:rPr lang="en-GB" b="1" baseline="-25000" dirty="0">
                <a:solidFill>
                  <a:srgbClr val="FF0000"/>
                </a:solidFill>
                <a:sym typeface="Wingdings"/>
              </a:rPr>
              <a:t>2</a:t>
            </a:r>
            <a:r>
              <a:rPr lang="en-GB" b="1" dirty="0">
                <a:solidFill>
                  <a:srgbClr val="FF0000"/>
                </a:solidFill>
                <a:sym typeface="Wingdings"/>
              </a:rPr>
              <a:t>O</a:t>
            </a:r>
            <a:r>
              <a:rPr lang="en-GB" b="1" baseline="-25000" dirty="0">
                <a:solidFill>
                  <a:srgbClr val="FF0000"/>
                </a:solidFill>
                <a:sym typeface="Wingdings"/>
              </a:rPr>
              <a:t>(l) </a:t>
            </a:r>
            <a:endParaRPr lang="en-GB" b="1" baseline="-25000" dirty="0">
              <a:solidFill>
                <a:srgbClr val="FF0000"/>
              </a:solidFill>
            </a:endParaRPr>
          </a:p>
          <a:p>
            <a:endParaRPr lang="en-US" dirty="0"/>
          </a:p>
        </p:txBody>
      </p:sp>
      <p:sp>
        <p:nvSpPr>
          <p:cNvPr id="11" name="TextBox 10">
            <a:extLst>
              <a:ext uri="{FF2B5EF4-FFF2-40B4-BE49-F238E27FC236}">
                <a16:creationId xmlns:a16="http://schemas.microsoft.com/office/drawing/2014/main" id="{C2D66946-FCDB-C861-F761-03CEB22E8A75}"/>
              </a:ext>
            </a:extLst>
          </p:cNvPr>
          <p:cNvSpPr txBox="1"/>
          <p:nvPr/>
        </p:nvSpPr>
        <p:spPr>
          <a:xfrm>
            <a:off x="2481747" y="4127873"/>
            <a:ext cx="3816424" cy="646331"/>
          </a:xfrm>
          <a:prstGeom prst="rect">
            <a:avLst/>
          </a:prstGeom>
          <a:noFill/>
        </p:spPr>
        <p:txBody>
          <a:bodyPr wrap="square" rtlCol="0">
            <a:spAutoFit/>
          </a:bodyPr>
          <a:lstStyle/>
          <a:p>
            <a:r>
              <a:rPr lang="en-GB" b="1" dirty="0">
                <a:solidFill>
                  <a:srgbClr val="FF0000"/>
                </a:solidFill>
              </a:rPr>
              <a:t>Fe</a:t>
            </a:r>
            <a:r>
              <a:rPr lang="en-GB" b="1" baseline="-25000" dirty="0">
                <a:solidFill>
                  <a:srgbClr val="FF0000"/>
                </a:solidFill>
              </a:rPr>
              <a:t>(s) </a:t>
            </a:r>
            <a:r>
              <a:rPr lang="en-GB" b="1" dirty="0">
                <a:solidFill>
                  <a:srgbClr val="FF0000"/>
                </a:solidFill>
              </a:rPr>
              <a:t>+ Cu</a:t>
            </a:r>
            <a:r>
              <a:rPr lang="en-GB" b="1" baseline="30000" dirty="0">
                <a:solidFill>
                  <a:srgbClr val="FF0000"/>
                </a:solidFill>
              </a:rPr>
              <a:t>2+</a:t>
            </a:r>
            <a:r>
              <a:rPr lang="en-GB" b="1" baseline="-25000" dirty="0">
                <a:solidFill>
                  <a:srgbClr val="FF0000"/>
                </a:solidFill>
              </a:rPr>
              <a:t>(</a:t>
            </a:r>
            <a:r>
              <a:rPr lang="en-GB" b="1" baseline="-25000" dirty="0" err="1">
                <a:solidFill>
                  <a:srgbClr val="FF0000"/>
                </a:solidFill>
              </a:rPr>
              <a:t>aq</a:t>
            </a:r>
            <a:r>
              <a:rPr lang="en-GB" b="1" baseline="-25000" dirty="0">
                <a:solidFill>
                  <a:srgbClr val="FF0000"/>
                </a:solidFill>
              </a:rPr>
              <a:t>) </a:t>
            </a:r>
            <a:r>
              <a:rPr lang="en-GB" b="1" dirty="0">
                <a:solidFill>
                  <a:srgbClr val="FF0000"/>
                </a:solidFill>
                <a:sym typeface="Wingdings"/>
              </a:rPr>
              <a:t> Cu</a:t>
            </a:r>
            <a:r>
              <a:rPr lang="en-GB" b="1" baseline="-25000" dirty="0">
                <a:solidFill>
                  <a:srgbClr val="FF0000"/>
                </a:solidFill>
                <a:sym typeface="Wingdings"/>
              </a:rPr>
              <a:t>(s)</a:t>
            </a:r>
            <a:r>
              <a:rPr lang="en-GB" b="1" dirty="0">
                <a:solidFill>
                  <a:srgbClr val="FF0000"/>
                </a:solidFill>
                <a:sym typeface="Wingdings"/>
              </a:rPr>
              <a:t> + Fe</a:t>
            </a:r>
            <a:r>
              <a:rPr lang="en-GB" b="1" baseline="30000" dirty="0">
                <a:solidFill>
                  <a:srgbClr val="FF0000"/>
                </a:solidFill>
                <a:sym typeface="Wingdings"/>
              </a:rPr>
              <a:t>2+</a:t>
            </a:r>
            <a:r>
              <a:rPr lang="en-GB" b="1" baseline="-25000" dirty="0">
                <a:solidFill>
                  <a:srgbClr val="FF0000"/>
                </a:solidFill>
                <a:sym typeface="Wingdings"/>
              </a:rPr>
              <a:t>(</a:t>
            </a:r>
            <a:r>
              <a:rPr lang="en-GB" b="1" baseline="-25000" dirty="0" err="1">
                <a:solidFill>
                  <a:srgbClr val="FF0000"/>
                </a:solidFill>
                <a:sym typeface="Wingdings"/>
              </a:rPr>
              <a:t>aq</a:t>
            </a:r>
            <a:r>
              <a:rPr lang="en-GB" b="1" baseline="-25000" dirty="0">
                <a:solidFill>
                  <a:srgbClr val="FF0000"/>
                </a:solidFill>
                <a:sym typeface="Wingdings"/>
              </a:rPr>
              <a:t>) </a:t>
            </a:r>
            <a:endParaRPr lang="en-GB" b="1" baseline="-25000" dirty="0">
              <a:solidFill>
                <a:srgbClr val="FF0000"/>
              </a:solidFill>
            </a:endParaRPr>
          </a:p>
          <a:p>
            <a:endParaRPr lang="en-US" dirty="0"/>
          </a:p>
        </p:txBody>
      </p:sp>
    </p:spTree>
    <p:extLst>
      <p:ext uri="{BB962C8B-B14F-4D97-AF65-F5344CB8AC3E}">
        <p14:creationId xmlns:p14="http://schemas.microsoft.com/office/powerpoint/2010/main" val="218632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 y="83916"/>
            <a:ext cx="8229600" cy="474696"/>
          </a:xfrm>
        </p:spPr>
        <p:txBody>
          <a:bodyPr/>
          <a:lstStyle/>
          <a:p>
            <a:pPr algn="l"/>
            <a:r>
              <a:rPr lang="en-US" b="1" dirty="0">
                <a:solidFill>
                  <a:srgbClr val="70AD47"/>
                </a:solidFill>
                <a:latin typeface="Calibri Light"/>
                <a:ea typeface="Calibri Light"/>
                <a:cs typeface="Calibri Light"/>
              </a:rPr>
              <a:t>Water of </a:t>
            </a:r>
            <a:r>
              <a:rPr lang="en-US" b="1" dirty="0" err="1">
                <a:solidFill>
                  <a:srgbClr val="70AD47"/>
                </a:solidFill>
                <a:latin typeface="Calibri Light"/>
                <a:ea typeface="Calibri Light"/>
                <a:cs typeface="Calibri Light"/>
              </a:rPr>
              <a:t>crystallisation</a:t>
            </a:r>
            <a:endParaRPr lang="en-US" b="1" dirty="0">
              <a:solidFill>
                <a:srgbClr val="70AD47"/>
              </a:solidFill>
              <a:latin typeface="Calibri Light"/>
              <a:ea typeface="Calibri Light"/>
              <a:cs typeface="Calibri Light"/>
            </a:endParaRPr>
          </a:p>
        </p:txBody>
      </p:sp>
      <p:sp>
        <p:nvSpPr>
          <p:cNvPr id="3" name="Content Placeholder 2"/>
          <p:cNvSpPr>
            <a:spLocks noGrp="1"/>
          </p:cNvSpPr>
          <p:nvPr>
            <p:ph idx="1"/>
          </p:nvPr>
        </p:nvSpPr>
        <p:spPr>
          <a:xfrm>
            <a:off x="0" y="876433"/>
            <a:ext cx="12191999" cy="2686633"/>
          </a:xfrm>
        </p:spPr>
        <p:txBody>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Zinc forms many different salts including zinc </a:t>
            </a:r>
            <a:r>
              <a:rPr lang="en-GB" sz="2400" dirty="0" err="1">
                <a:latin typeface="Calibri" panose="020F0502020204030204" pitchFamily="34" charset="0"/>
                <a:ea typeface="Calibri" panose="020F0502020204030204" pitchFamily="34" charset="0"/>
                <a:cs typeface="Calibri" panose="020F0502020204030204" pitchFamily="34" charset="0"/>
              </a:rPr>
              <a:t>sulfate</a:t>
            </a:r>
            <a:r>
              <a:rPr lang="en-GB" sz="2400" dirty="0">
                <a:latin typeface="Calibri" panose="020F0502020204030204" pitchFamily="34" charset="0"/>
                <a:ea typeface="Calibri" panose="020F0502020204030204" pitchFamily="34" charset="0"/>
                <a:cs typeface="Calibri" panose="020F0502020204030204" pitchFamily="34" charset="0"/>
              </a:rPr>
              <a:t>, zinc chloride and zinc fluoride.</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People who have a zinc deficiency can take hydrated zinc </a:t>
            </a:r>
            <a:r>
              <a:rPr lang="en-GB" sz="2400" dirty="0" err="1">
                <a:latin typeface="Calibri" panose="020F0502020204030204" pitchFamily="34" charset="0"/>
                <a:ea typeface="Calibri" panose="020F0502020204030204" pitchFamily="34" charset="0"/>
                <a:cs typeface="Calibri" panose="020F0502020204030204" pitchFamily="34" charset="0"/>
              </a:rPr>
              <a:t>sulfate</a:t>
            </a:r>
            <a:r>
              <a:rPr lang="en-GB" sz="2400" dirty="0">
                <a:latin typeface="Calibri" panose="020F0502020204030204" pitchFamily="34" charset="0"/>
                <a:ea typeface="Calibri" panose="020F0502020204030204" pitchFamily="34" charset="0"/>
                <a:cs typeface="Calibri" panose="020F0502020204030204" pitchFamily="34" charset="0"/>
              </a:rPr>
              <a:t> (ZnSO</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i="1" dirty="0">
                <a:latin typeface="Calibri" panose="020F0502020204030204" pitchFamily="34" charset="0"/>
                <a:ea typeface="Calibri" panose="020F0502020204030204" pitchFamily="34" charset="0"/>
                <a:cs typeface="Calibri" panose="020F0502020204030204" pitchFamily="34" charset="0"/>
              </a:rPr>
              <a:t>x</a:t>
            </a:r>
            <a:r>
              <a:rPr lang="en-GB" sz="2400" dirty="0">
                <a:latin typeface="Calibri" panose="020F0502020204030204" pitchFamily="34" charset="0"/>
                <a:ea typeface="Calibri" panose="020F0502020204030204" pitchFamily="34" charset="0"/>
                <a:cs typeface="Calibri" panose="020F0502020204030204" pitchFamily="34" charset="0"/>
              </a:rPr>
              <a:t>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O) as a dietary supplement, where </a:t>
            </a:r>
            <a:r>
              <a:rPr lang="en-GB" sz="2400" i="1" dirty="0">
                <a:latin typeface="Calibri" panose="020F0502020204030204" pitchFamily="34" charset="0"/>
                <a:ea typeface="Calibri" panose="020F0502020204030204" pitchFamily="34" charset="0"/>
                <a:cs typeface="Calibri" panose="020F0502020204030204" pitchFamily="34" charset="0"/>
              </a:rPr>
              <a:t>x</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err="1">
                <a:latin typeface="Calibri" panose="020F0502020204030204" pitchFamily="34" charset="0"/>
                <a:ea typeface="Calibri" panose="020F0502020204030204" pitchFamily="34" charset="0"/>
                <a:cs typeface="Calibri" panose="020F0502020204030204" pitchFamily="34" charset="0"/>
              </a:rPr>
              <a:t>ios</a:t>
            </a:r>
            <a:r>
              <a:rPr lang="en-GB" sz="2400" dirty="0">
                <a:latin typeface="Calibri" panose="020F0502020204030204" pitchFamily="34" charset="0"/>
                <a:ea typeface="Calibri" panose="020F0502020204030204" pitchFamily="34" charset="0"/>
                <a:cs typeface="Calibri" panose="020F0502020204030204" pitchFamily="34" charset="0"/>
              </a:rPr>
              <a:t> the number of moles of water associated with each mole of ZnSO</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A student heated 4.38 g of hydrated zinc </a:t>
            </a:r>
            <a:r>
              <a:rPr lang="en-GB" sz="2400" dirty="0" err="1">
                <a:latin typeface="Calibri" panose="020F0502020204030204" pitchFamily="34" charset="0"/>
                <a:ea typeface="Calibri" panose="020F0502020204030204" pitchFamily="34" charset="0"/>
                <a:cs typeface="Calibri" panose="020F0502020204030204" pitchFamily="34" charset="0"/>
              </a:rPr>
              <a:t>sulfate</a:t>
            </a:r>
            <a:r>
              <a:rPr lang="en-GB" sz="2400" dirty="0">
                <a:latin typeface="Calibri" panose="020F0502020204030204" pitchFamily="34" charset="0"/>
                <a:ea typeface="Calibri" panose="020F0502020204030204" pitchFamily="34" charset="0"/>
                <a:cs typeface="Calibri" panose="020F0502020204030204" pitchFamily="34" charset="0"/>
              </a:rPr>
              <a:t> to constant mass, and obtained 2.46 g of anhydrous zinc </a:t>
            </a:r>
            <a:r>
              <a:rPr lang="en-GB" sz="2400" dirty="0" err="1">
                <a:latin typeface="Calibri" panose="020F0502020204030204" pitchFamily="34" charset="0"/>
                <a:ea typeface="Calibri" panose="020F0502020204030204" pitchFamily="34" charset="0"/>
                <a:cs typeface="Calibri" panose="020F0502020204030204" pitchFamily="34" charset="0"/>
              </a:rPr>
              <a:t>sulfate</a:t>
            </a:r>
            <a:r>
              <a:rPr lang="en-GB" sz="24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Use these data to calculate the value of the integer </a:t>
            </a:r>
            <a:r>
              <a:rPr lang="en-GB" sz="2400" i="1" dirty="0">
                <a:latin typeface="Calibri" panose="020F0502020204030204" pitchFamily="34" charset="0"/>
                <a:ea typeface="Calibri" panose="020F0502020204030204" pitchFamily="34" charset="0"/>
                <a:cs typeface="Calibri" panose="020F0502020204030204" pitchFamily="34" charset="0"/>
              </a:rPr>
              <a:t>x </a:t>
            </a:r>
            <a:r>
              <a:rPr lang="en-GB" sz="2400" dirty="0">
                <a:latin typeface="Calibri" panose="020F0502020204030204" pitchFamily="34" charset="0"/>
                <a:ea typeface="Calibri" panose="020F0502020204030204" pitchFamily="34" charset="0"/>
                <a:cs typeface="Calibri" panose="020F0502020204030204" pitchFamily="34" charset="0"/>
              </a:rPr>
              <a:t>in ZnSO</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i="1" dirty="0">
                <a:latin typeface="Calibri" panose="020F0502020204030204" pitchFamily="34" charset="0"/>
                <a:ea typeface="Calibri" panose="020F0502020204030204" pitchFamily="34" charset="0"/>
                <a:cs typeface="Calibri" panose="020F0502020204030204" pitchFamily="34" charset="0"/>
              </a:rPr>
              <a:t>x</a:t>
            </a:r>
            <a:r>
              <a:rPr lang="en-GB" sz="2400" dirty="0">
                <a:latin typeface="Calibri" panose="020F0502020204030204" pitchFamily="34" charset="0"/>
                <a:ea typeface="Calibri" panose="020F0502020204030204" pitchFamily="34" charset="0"/>
                <a:cs typeface="Calibri" panose="020F0502020204030204" pitchFamily="34" charset="0"/>
              </a:rPr>
              <a:t>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O</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Mass of water lost = 4.38 – 2.46 = 1.92 g</a:t>
            </a:r>
          </a:p>
          <a:p>
            <a:pPr marL="457200" indent="-457200">
              <a:buFont typeface="+mj-lt"/>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Moles of water = 1.92/18 = </a:t>
            </a:r>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0.107 mol</a:t>
            </a:r>
          </a:p>
          <a:p>
            <a:pPr marL="457200" indent="-457200">
              <a:buFont typeface="+mj-lt"/>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Moles of ZnSO</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 Mass of anhydrous zinc sulphate/ Mr ZnSO</a:t>
            </a:r>
            <a:r>
              <a:rPr lang="en-GB" sz="2400" baseline="-25000" dirty="0">
                <a:latin typeface="Calibri" panose="020F0502020204030204" pitchFamily="34" charset="0"/>
                <a:ea typeface="Calibri" panose="020F0502020204030204" pitchFamily="34" charset="0"/>
                <a:cs typeface="Calibri" panose="020F0502020204030204" pitchFamily="34" charset="0"/>
              </a:rPr>
              <a:t>4 </a:t>
            </a:r>
            <a:r>
              <a:rPr lang="en-GB" sz="2400" dirty="0">
                <a:latin typeface="Calibri" panose="020F0502020204030204" pitchFamily="34" charset="0"/>
                <a:ea typeface="Calibri" panose="020F0502020204030204" pitchFamily="34" charset="0"/>
                <a:cs typeface="Calibri" panose="020F0502020204030204" pitchFamily="34" charset="0"/>
              </a:rPr>
              <a:t> = 2.46/161.5 = </a:t>
            </a:r>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0.0152 mol</a:t>
            </a:r>
          </a:p>
          <a:p>
            <a:pPr marL="457200" indent="-457200">
              <a:buFont typeface="+mj-lt"/>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i="1" dirty="0">
                <a:latin typeface="Calibri" panose="020F0502020204030204" pitchFamily="34" charset="0"/>
                <a:ea typeface="Calibri" panose="020F0502020204030204" pitchFamily="34" charset="0"/>
                <a:cs typeface="Calibri" panose="020F0502020204030204" pitchFamily="34" charset="0"/>
              </a:rPr>
              <a:t>x</a:t>
            </a:r>
            <a:r>
              <a:rPr lang="en-GB" sz="2400" dirty="0">
                <a:latin typeface="Calibri" panose="020F0502020204030204" pitchFamily="34" charset="0"/>
                <a:ea typeface="Calibri" panose="020F0502020204030204" pitchFamily="34" charset="0"/>
                <a:cs typeface="Calibri" panose="020F0502020204030204" pitchFamily="34" charset="0"/>
              </a:rPr>
              <a:t> is the ration of moles 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O : ZnSO</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 0.107/0.0152 =</a:t>
            </a:r>
            <a:r>
              <a:rPr lang="en-GB" sz="2400" b="1" u="sng" dirty="0">
                <a:latin typeface="Calibri" panose="020F0502020204030204" pitchFamily="34" charset="0"/>
                <a:ea typeface="Calibri" panose="020F0502020204030204" pitchFamily="34" charset="0"/>
                <a:cs typeface="Calibri" panose="020F0502020204030204" pitchFamily="34" charset="0"/>
              </a:rPr>
              <a:t> </a:t>
            </a:r>
            <a:r>
              <a:rPr lang="en-GB" sz="2400" b="1" u="sng" dirty="0">
                <a:solidFill>
                  <a:srgbClr val="FF0000"/>
                </a:solidFill>
                <a:latin typeface="Calibri" panose="020F0502020204030204" pitchFamily="34" charset="0"/>
                <a:ea typeface="Calibri" panose="020F0502020204030204" pitchFamily="34" charset="0"/>
                <a:cs typeface="Calibri" panose="020F0502020204030204" pitchFamily="34" charset="0"/>
              </a:rPr>
              <a:t>7</a:t>
            </a:r>
            <a:r>
              <a:rPr lang="en-GB" sz="2400" b="1" u="sng" dirty="0">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Calibri" panose="020F0502020204030204" pitchFamily="34" charset="0"/>
                <a:cs typeface="Calibri" panose="020F0502020204030204" pitchFamily="34" charset="0"/>
              </a:rPr>
              <a:t>(as an integer)</a:t>
            </a:r>
            <a:endParaRPr lang="en-GB" sz="240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8C02C317-720D-91AD-52C7-FB854795E4CB}"/>
              </a:ext>
            </a:extLst>
          </p:cNvPr>
          <p:cNvGrpSpPr/>
          <p:nvPr/>
        </p:nvGrpSpPr>
        <p:grpSpPr>
          <a:xfrm>
            <a:off x="6008665" y="4318029"/>
            <a:ext cx="96120" cy="40320"/>
            <a:chOff x="6008665" y="4318029"/>
            <a:chExt cx="96120" cy="40320"/>
          </a:xfrm>
        </p:grpSpPr>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9A91EA94-F08D-B3E8-FD96-BEB710AEDDED}"/>
                    </a:ext>
                  </a:extLst>
                </p14:cNvPr>
                <p14:cNvContentPartPr/>
                <p14:nvPr/>
              </p14:nvContentPartPr>
              <p14:xfrm>
                <a:off x="6071665" y="4318029"/>
                <a:ext cx="33120" cy="7560"/>
              </p14:xfrm>
            </p:contentPart>
          </mc:Choice>
          <mc:Fallback xmlns="">
            <p:pic>
              <p:nvPicPr>
                <p:cNvPr id="14" name="Ink 13">
                  <a:extLst>
                    <a:ext uri="{FF2B5EF4-FFF2-40B4-BE49-F238E27FC236}">
                      <a16:creationId xmlns:a16="http://schemas.microsoft.com/office/drawing/2014/main" id="{9A91EA94-F08D-B3E8-FD96-BEB710AEDDED}"/>
                    </a:ext>
                  </a:extLst>
                </p:cNvPr>
                <p:cNvPicPr/>
                <p:nvPr/>
              </p:nvPicPr>
              <p:blipFill>
                <a:blip r:embed="rId3"/>
                <a:stretch>
                  <a:fillRect/>
                </a:stretch>
              </p:blipFill>
              <p:spPr>
                <a:xfrm>
                  <a:off x="6063025" y="4309389"/>
                  <a:ext cx="50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CAB2C24B-2D75-78D2-F9B7-7799575ECAB4}"/>
                    </a:ext>
                  </a:extLst>
                </p14:cNvPr>
                <p14:cNvContentPartPr/>
                <p14:nvPr/>
              </p14:nvContentPartPr>
              <p14:xfrm>
                <a:off x="6008665" y="4328469"/>
                <a:ext cx="16560" cy="29880"/>
              </p14:xfrm>
            </p:contentPart>
          </mc:Choice>
          <mc:Fallback xmlns="">
            <p:pic>
              <p:nvPicPr>
                <p:cNvPr id="16" name="Ink 15">
                  <a:extLst>
                    <a:ext uri="{FF2B5EF4-FFF2-40B4-BE49-F238E27FC236}">
                      <a16:creationId xmlns:a16="http://schemas.microsoft.com/office/drawing/2014/main" id="{CAB2C24B-2D75-78D2-F9B7-7799575ECAB4}"/>
                    </a:ext>
                  </a:extLst>
                </p:cNvPr>
                <p:cNvPicPr/>
                <p:nvPr/>
              </p:nvPicPr>
              <p:blipFill>
                <a:blip r:embed="rId5"/>
                <a:stretch>
                  <a:fillRect/>
                </a:stretch>
              </p:blipFill>
              <p:spPr>
                <a:xfrm>
                  <a:off x="6000025" y="4319829"/>
                  <a:ext cx="34200" cy="47520"/>
                </a:xfrm>
                <a:prstGeom prst="rect">
                  <a:avLst/>
                </a:prstGeom>
              </p:spPr>
            </p:pic>
          </mc:Fallback>
        </mc:AlternateContent>
      </p:grpSp>
    </p:spTree>
    <p:extLst>
      <p:ext uri="{BB962C8B-B14F-4D97-AF65-F5344CB8AC3E}">
        <p14:creationId xmlns:p14="http://schemas.microsoft.com/office/powerpoint/2010/main" val="4010524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1392381"/>
          </a:xfrm>
        </p:spPr>
        <p:txBody>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Hydrated calcium nitrate can be represented by the formula Ca(NO</a:t>
            </a:r>
            <a:r>
              <a:rPr lang="en-GB" sz="2400" baseline="-25000" dirty="0">
                <a:latin typeface="Calibri" panose="020F0502020204030204" pitchFamily="34" charset="0"/>
                <a:ea typeface="Calibri" panose="020F0502020204030204" pitchFamily="34" charset="0"/>
                <a:cs typeface="Calibri" panose="020F0502020204030204" pitchFamily="34" charset="0"/>
              </a:rPr>
              <a:t>3</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i="1" dirty="0">
                <a:latin typeface="Calibri" panose="020F0502020204030204" pitchFamily="34" charset="0"/>
                <a:ea typeface="Calibri" panose="020F0502020204030204" pitchFamily="34" charset="0"/>
                <a:cs typeface="Calibri" panose="020F0502020204030204" pitchFamily="34" charset="0"/>
              </a:rPr>
              <a:t>x</a:t>
            </a:r>
            <a:r>
              <a:rPr lang="en-GB" sz="2400" dirty="0">
                <a:latin typeface="Calibri" panose="020F0502020204030204" pitchFamily="34" charset="0"/>
                <a:ea typeface="Calibri" panose="020F0502020204030204" pitchFamily="34" charset="0"/>
                <a:cs typeface="Calibri" panose="020F0502020204030204" pitchFamily="34" charset="0"/>
              </a:rPr>
              <a:t>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O where </a:t>
            </a:r>
            <a:r>
              <a:rPr lang="en-GB" sz="2400" i="1" dirty="0">
                <a:latin typeface="Calibri" panose="020F0502020204030204" pitchFamily="34" charset="0"/>
                <a:ea typeface="Calibri" panose="020F0502020204030204" pitchFamily="34" charset="0"/>
                <a:cs typeface="Calibri" panose="020F0502020204030204" pitchFamily="34" charset="0"/>
              </a:rPr>
              <a:t>x </a:t>
            </a:r>
            <a:r>
              <a:rPr lang="en-GB" sz="2400" dirty="0">
                <a:latin typeface="Calibri" panose="020F0502020204030204" pitchFamily="34" charset="0"/>
                <a:ea typeface="Calibri" panose="020F0502020204030204" pitchFamily="34" charset="0"/>
                <a:cs typeface="Calibri" panose="020F0502020204030204" pitchFamily="34" charset="0"/>
              </a:rPr>
              <a:t>is an integer.</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A 6.04 g sample of Ca(NO</a:t>
            </a:r>
            <a:r>
              <a:rPr lang="en-GB" sz="2400" baseline="-25000" dirty="0">
                <a:latin typeface="Calibri" panose="020F0502020204030204" pitchFamily="34" charset="0"/>
                <a:ea typeface="Calibri" panose="020F0502020204030204" pitchFamily="34" charset="0"/>
                <a:cs typeface="Calibri" panose="020F0502020204030204" pitchFamily="34" charset="0"/>
              </a:rPr>
              <a:t>3</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i="1" dirty="0">
                <a:latin typeface="Calibri" panose="020F0502020204030204" pitchFamily="34" charset="0"/>
                <a:ea typeface="Calibri" panose="020F0502020204030204" pitchFamily="34" charset="0"/>
                <a:cs typeface="Calibri" panose="020F0502020204030204" pitchFamily="34" charset="0"/>
              </a:rPr>
              <a:t>x</a:t>
            </a:r>
            <a:r>
              <a:rPr lang="en-GB" sz="2400" dirty="0">
                <a:latin typeface="Calibri" panose="020F0502020204030204" pitchFamily="34" charset="0"/>
                <a:ea typeface="Calibri" panose="020F0502020204030204" pitchFamily="34" charset="0"/>
                <a:cs typeface="Calibri" panose="020F0502020204030204" pitchFamily="34" charset="0"/>
              </a:rPr>
              <a:t>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O was heated in a crucible to constant mass. The resultant anhydrous solid had a mass of 4.20 g.</a:t>
            </a:r>
            <a:endParaRPr lang="en-GB" dirty="0"/>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9980BD68-2500-469D-622D-2B6CAD92DCA8}"/>
                  </a:ext>
                </a:extLst>
              </p14:cNvPr>
              <p14:cNvContentPartPr/>
              <p14:nvPr/>
            </p14:nvContentPartPr>
            <p14:xfrm>
              <a:off x="11367265" y="3438189"/>
              <a:ext cx="360" cy="360"/>
            </p14:xfrm>
          </p:contentPart>
        </mc:Choice>
        <mc:Fallback xmlns="">
          <p:pic>
            <p:nvPicPr>
              <p:cNvPr id="14" name="Ink 13">
                <a:extLst>
                  <a:ext uri="{FF2B5EF4-FFF2-40B4-BE49-F238E27FC236}">
                    <a16:creationId xmlns:a16="http://schemas.microsoft.com/office/drawing/2014/main" id="{9980BD68-2500-469D-622D-2B6CAD92DCA8}"/>
                  </a:ext>
                </a:extLst>
              </p:cNvPr>
              <p:cNvPicPr/>
              <p:nvPr/>
            </p:nvPicPr>
            <p:blipFill>
              <a:blip r:embed="rId21"/>
              <a:stretch>
                <a:fillRect/>
              </a:stretch>
            </p:blipFill>
            <p:spPr>
              <a:xfrm>
                <a:off x="11358265" y="3429549"/>
                <a:ext cx="18000" cy="18000"/>
              </a:xfrm>
              <a:prstGeom prst="rect">
                <a:avLst/>
              </a:prstGeom>
            </p:spPr>
          </p:pic>
        </mc:Fallback>
      </mc:AlternateContent>
      <p:sp>
        <p:nvSpPr>
          <p:cNvPr id="4" name="Title 1">
            <a:extLst>
              <a:ext uri="{FF2B5EF4-FFF2-40B4-BE49-F238E27FC236}">
                <a16:creationId xmlns:a16="http://schemas.microsoft.com/office/drawing/2014/main" id="{11C1BA7B-96E3-9D0F-7A9C-049624FA8658}"/>
              </a:ext>
            </a:extLst>
          </p:cNvPr>
          <p:cNvSpPr txBox="1">
            <a:spLocks/>
          </p:cNvSpPr>
          <p:nvPr/>
        </p:nvSpPr>
        <p:spPr bwMode="auto">
          <a:xfrm>
            <a:off x="73890" y="6042"/>
            <a:ext cx="10751127" cy="12752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Comic Sans MS" pitchFamily="66" charset="0"/>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228600" indent="-228600" algn="l" fontAlgn="auto">
              <a:lnSpc>
                <a:spcPct val="90000"/>
              </a:lnSpc>
              <a:spcBef>
                <a:spcPts val="1000"/>
              </a:spcBef>
              <a:spcAft>
                <a:spcPts val="0"/>
              </a:spcAft>
              <a:buFont typeface="Arial" panose="020B0604020202020204" pitchFamily="34" charset="0"/>
              <a:buNone/>
              <a:defRPr/>
            </a:pPr>
            <a:r>
              <a:rPr lang="en-GB" b="1" dirty="0">
                <a:solidFill>
                  <a:srgbClr val="70AD47"/>
                </a:solidFill>
                <a:latin typeface="Calibri Light"/>
                <a:ea typeface="Calibri Light"/>
                <a:cs typeface="Calibri Light"/>
              </a:rPr>
              <a:t>TASK – Calculate the value of </a:t>
            </a:r>
            <a:r>
              <a:rPr lang="en-GB" b="1" i="1" dirty="0">
                <a:solidFill>
                  <a:srgbClr val="70AD47"/>
                </a:solidFill>
                <a:latin typeface="Calibri Light"/>
                <a:ea typeface="Calibri Light"/>
                <a:cs typeface="Calibri Light"/>
              </a:rPr>
              <a:t>x</a:t>
            </a:r>
            <a:r>
              <a:rPr lang="en-GB" b="1" dirty="0">
                <a:solidFill>
                  <a:srgbClr val="70AD47"/>
                </a:solidFill>
                <a:latin typeface="Calibri Light"/>
                <a:ea typeface="Calibri Light"/>
                <a:cs typeface="Calibri Light"/>
              </a:rPr>
              <a:t> for the following compound</a:t>
            </a:r>
            <a:endParaRPr lang="en-US" b="1" dirty="0">
              <a:solidFill>
                <a:srgbClr val="92D050"/>
              </a:solidFill>
              <a:latin typeface="Calibri Light"/>
              <a:ea typeface="Calibri Light"/>
              <a:cs typeface="Calibri Light"/>
            </a:endParaRPr>
          </a:p>
        </p:txBody>
      </p:sp>
      <p:sp>
        <p:nvSpPr>
          <p:cNvPr id="8" name="TextBox 7">
            <a:extLst>
              <a:ext uri="{FF2B5EF4-FFF2-40B4-BE49-F238E27FC236}">
                <a16:creationId xmlns:a16="http://schemas.microsoft.com/office/drawing/2014/main" id="{F4F5B28F-ADF1-726A-E00B-5CBCE148712F}"/>
              </a:ext>
            </a:extLst>
          </p:cNvPr>
          <p:cNvSpPr txBox="1"/>
          <p:nvPr/>
        </p:nvSpPr>
        <p:spPr>
          <a:xfrm>
            <a:off x="2065572" y="3438514"/>
            <a:ext cx="8624630" cy="2331151"/>
          </a:xfrm>
          <a:prstGeom prst="rect">
            <a:avLst/>
          </a:prstGeom>
          <a:noFill/>
        </p:spPr>
        <p:txBody>
          <a:bodyPr wrap="square">
            <a:spAutoFit/>
          </a:bodyPr>
          <a:lstStyle/>
          <a:p>
            <a:pPr>
              <a:spcAft>
                <a:spcPts val="0"/>
              </a:spcAft>
            </a:pPr>
            <a:r>
              <a:rPr lang="en-GB" b="1" dirty="0">
                <a:solidFill>
                  <a:srgbClr val="000000"/>
                </a:solidFill>
                <a:latin typeface="Calibri"/>
                <a:ea typeface="Calibri"/>
                <a:cs typeface="Calibri"/>
              </a:rPr>
              <a:t>4.20 g Ca(NO</a:t>
            </a:r>
            <a:r>
              <a:rPr lang="en-GB" b="1" baseline="-25000" dirty="0">
                <a:solidFill>
                  <a:srgbClr val="000000"/>
                </a:solidFill>
                <a:latin typeface="Calibri"/>
                <a:ea typeface="Calibri"/>
                <a:cs typeface="Calibri"/>
              </a:rPr>
              <a:t>3</a:t>
            </a:r>
            <a:r>
              <a:rPr lang="en-GB" b="1" dirty="0">
                <a:solidFill>
                  <a:srgbClr val="000000"/>
                </a:solidFill>
                <a:latin typeface="Calibri"/>
                <a:ea typeface="Calibri"/>
                <a:cs typeface="Calibri"/>
              </a:rPr>
              <a:t>)</a:t>
            </a:r>
            <a:r>
              <a:rPr lang="en-GB" b="1" baseline="-25000" dirty="0">
                <a:solidFill>
                  <a:srgbClr val="000000"/>
                </a:solidFill>
                <a:latin typeface="Calibri"/>
                <a:ea typeface="Calibri"/>
                <a:cs typeface="Calibri"/>
              </a:rPr>
              <a:t>2 </a:t>
            </a:r>
            <a:endParaRPr lang="en-GB" b="1" dirty="0">
              <a:solidFill>
                <a:srgbClr val="000000"/>
              </a:solidFill>
              <a:latin typeface="Arial"/>
              <a:ea typeface="Calibri"/>
            </a:endParaRPr>
          </a:p>
          <a:p>
            <a:pPr>
              <a:spcAft>
                <a:spcPts val="0"/>
              </a:spcAft>
            </a:pPr>
            <a:r>
              <a:rPr lang="en-GB" b="1" dirty="0">
                <a:solidFill>
                  <a:srgbClr val="000000"/>
                </a:solidFill>
                <a:latin typeface="Calibri"/>
                <a:ea typeface="Calibri"/>
                <a:cs typeface="Calibri"/>
              </a:rPr>
              <a:t>Ca(NO</a:t>
            </a:r>
            <a:r>
              <a:rPr lang="en-GB" b="1" baseline="-25000" dirty="0">
                <a:solidFill>
                  <a:srgbClr val="000000"/>
                </a:solidFill>
                <a:latin typeface="Calibri"/>
                <a:ea typeface="Calibri"/>
                <a:cs typeface="Calibri"/>
              </a:rPr>
              <a:t>3</a:t>
            </a:r>
            <a:r>
              <a:rPr lang="en-GB" b="1" dirty="0">
                <a:solidFill>
                  <a:srgbClr val="000000"/>
                </a:solidFill>
                <a:latin typeface="Calibri"/>
                <a:ea typeface="Calibri"/>
                <a:cs typeface="Calibri"/>
              </a:rPr>
              <a:t>)</a:t>
            </a:r>
            <a:r>
              <a:rPr lang="en-GB" b="1" baseline="-25000" dirty="0">
                <a:solidFill>
                  <a:srgbClr val="000000"/>
                </a:solidFill>
                <a:latin typeface="Calibri"/>
                <a:ea typeface="Calibri"/>
                <a:cs typeface="Calibri"/>
              </a:rPr>
              <a:t>2</a:t>
            </a:r>
            <a:r>
              <a:rPr lang="en-GB" b="1" dirty="0">
                <a:solidFill>
                  <a:srgbClr val="000000"/>
                </a:solidFill>
                <a:latin typeface="Calibri"/>
                <a:ea typeface="Calibri"/>
                <a:cs typeface="Calibri"/>
              </a:rPr>
              <a:t>	 	H</a:t>
            </a:r>
            <a:r>
              <a:rPr lang="en-GB" b="1" baseline="-25000" dirty="0">
                <a:solidFill>
                  <a:srgbClr val="000000"/>
                </a:solidFill>
                <a:latin typeface="Calibri"/>
                <a:ea typeface="Calibri"/>
                <a:cs typeface="Calibri"/>
              </a:rPr>
              <a:t>2</a:t>
            </a:r>
            <a:r>
              <a:rPr lang="en-GB" b="1" dirty="0">
                <a:solidFill>
                  <a:srgbClr val="000000"/>
                </a:solidFill>
                <a:latin typeface="Calibri"/>
                <a:ea typeface="Calibri"/>
                <a:cs typeface="Calibri"/>
              </a:rPr>
              <a:t>O </a:t>
            </a:r>
            <a:endParaRPr lang="en-GB" b="1" dirty="0">
              <a:solidFill>
                <a:srgbClr val="000000"/>
              </a:solidFill>
              <a:latin typeface="Arial"/>
              <a:ea typeface="Calibri"/>
            </a:endParaRPr>
          </a:p>
          <a:p>
            <a:pPr>
              <a:spcAft>
                <a:spcPts val="0"/>
              </a:spcAft>
            </a:pPr>
            <a:r>
              <a:rPr lang="en-GB" b="1" u="sng" dirty="0">
                <a:solidFill>
                  <a:srgbClr val="000000"/>
                </a:solidFill>
                <a:latin typeface="Calibri"/>
                <a:ea typeface="Calibri"/>
                <a:cs typeface="Calibri"/>
              </a:rPr>
              <a:t>4.20 	</a:t>
            </a:r>
            <a:r>
              <a:rPr lang="en-GB" b="1" dirty="0">
                <a:solidFill>
                  <a:srgbClr val="000000"/>
                </a:solidFill>
                <a:latin typeface="Calibri"/>
                <a:ea typeface="Calibri"/>
                <a:cs typeface="Calibri"/>
              </a:rPr>
              <a:t>	</a:t>
            </a:r>
            <a:r>
              <a:rPr lang="en-GB" b="1" u="sng" dirty="0">
                <a:solidFill>
                  <a:srgbClr val="000000"/>
                </a:solidFill>
                <a:latin typeface="Calibri"/>
                <a:ea typeface="Calibri"/>
                <a:cs typeface="Calibri"/>
              </a:rPr>
              <a:t>1.84</a:t>
            </a:r>
            <a:r>
              <a:rPr lang="en-GB" b="1" dirty="0">
                <a:solidFill>
                  <a:srgbClr val="000000"/>
                </a:solidFill>
                <a:latin typeface="Calibri"/>
                <a:ea typeface="Calibri"/>
                <a:cs typeface="Calibri"/>
              </a:rPr>
              <a:t> </a:t>
            </a:r>
            <a:endParaRPr lang="en-GB" b="1" dirty="0">
              <a:solidFill>
                <a:srgbClr val="000000"/>
              </a:solidFill>
              <a:latin typeface="Arial"/>
              <a:ea typeface="Calibri"/>
            </a:endParaRPr>
          </a:p>
          <a:p>
            <a:pPr>
              <a:spcAft>
                <a:spcPts val="0"/>
              </a:spcAft>
            </a:pPr>
            <a:r>
              <a:rPr lang="en-GB" b="1" dirty="0">
                <a:solidFill>
                  <a:srgbClr val="000000"/>
                </a:solidFill>
                <a:latin typeface="Calibri"/>
                <a:ea typeface="Calibri"/>
                <a:cs typeface="Calibri"/>
              </a:rPr>
              <a:t>164(.1) 		18 </a:t>
            </a:r>
          </a:p>
          <a:p>
            <a:pPr>
              <a:spcAft>
                <a:spcPts val="0"/>
              </a:spcAft>
            </a:pPr>
            <a:endParaRPr lang="en-GB" b="1" dirty="0">
              <a:solidFill>
                <a:srgbClr val="000000"/>
              </a:solidFill>
              <a:latin typeface="Arial"/>
              <a:ea typeface="Calibri"/>
            </a:endParaRPr>
          </a:p>
          <a:p>
            <a:pPr>
              <a:spcAft>
                <a:spcPts val="0"/>
              </a:spcAft>
            </a:pPr>
            <a:r>
              <a:rPr lang="en-GB" b="1" dirty="0">
                <a:solidFill>
                  <a:srgbClr val="000000"/>
                </a:solidFill>
                <a:latin typeface="Calibri"/>
                <a:ea typeface="Calibri"/>
                <a:cs typeface="Calibri"/>
              </a:rPr>
              <a:t>0.0256 		0.102 </a:t>
            </a:r>
            <a:endParaRPr lang="en-GB" b="1" dirty="0">
              <a:solidFill>
                <a:srgbClr val="000000"/>
              </a:solidFill>
              <a:latin typeface="Arial"/>
              <a:ea typeface="Calibri"/>
            </a:endParaRPr>
          </a:p>
          <a:p>
            <a:pPr>
              <a:spcAft>
                <a:spcPts val="0"/>
              </a:spcAft>
            </a:pPr>
            <a:r>
              <a:rPr lang="en-GB" b="1" dirty="0">
                <a:solidFill>
                  <a:srgbClr val="000000"/>
                </a:solidFill>
                <a:latin typeface="Calibri"/>
                <a:ea typeface="Calibri"/>
                <a:cs typeface="Calibri"/>
              </a:rPr>
              <a:t>1 : 3.98 </a:t>
            </a:r>
            <a:endParaRPr lang="en-GB" b="1" dirty="0">
              <a:solidFill>
                <a:srgbClr val="000000"/>
              </a:solidFill>
              <a:latin typeface="Arial"/>
              <a:ea typeface="Calibri"/>
            </a:endParaRPr>
          </a:p>
          <a:p>
            <a:pPr>
              <a:lnSpc>
                <a:spcPct val="115000"/>
              </a:lnSpc>
              <a:spcAft>
                <a:spcPts val="0"/>
              </a:spcAft>
            </a:pPr>
            <a:r>
              <a:rPr lang="en-GB" b="1" dirty="0">
                <a:latin typeface="Calibri"/>
                <a:ea typeface="Calibri"/>
                <a:cs typeface="Calibri"/>
              </a:rPr>
              <a:t>x = 4 </a:t>
            </a:r>
            <a:endParaRPr lang="en-GB" sz="1400" b="1" dirty="0">
              <a:latin typeface="Calibri"/>
              <a:ea typeface="Calibri"/>
              <a:cs typeface="Times New Roman"/>
            </a:endParaRPr>
          </a:p>
        </p:txBody>
      </p:sp>
    </p:spTree>
    <p:extLst>
      <p:ext uri="{BB962C8B-B14F-4D97-AF65-F5344CB8AC3E}">
        <p14:creationId xmlns:p14="http://schemas.microsoft.com/office/powerpoint/2010/main" val="293318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927" y="126857"/>
            <a:ext cx="11861800" cy="5851525"/>
          </a:xfrm>
        </p:spPr>
        <p:txBody>
          <a:bodyPr vert="horz" lIns="91440" tIns="45720" rIns="91440" bIns="45720" rtlCol="0" anchor="t">
            <a:noAutofit/>
          </a:bodyPr>
          <a:lstStyle/>
          <a:p>
            <a:pPr>
              <a:buNone/>
            </a:pPr>
            <a:r>
              <a:rPr lang="en-GB" sz="4400" b="1" dirty="0">
                <a:solidFill>
                  <a:schemeClr val="accent6"/>
                </a:solidFill>
                <a:latin typeface="Calibri Light"/>
                <a:ea typeface="Calibri Light"/>
                <a:cs typeface="Calibri Light"/>
              </a:rPr>
              <a:t>Example question</a:t>
            </a:r>
          </a:p>
        </p:txBody>
      </p:sp>
      <p:pic>
        <p:nvPicPr>
          <p:cNvPr id="5" name="Picture 4">
            <a:extLst>
              <a:ext uri="{FF2B5EF4-FFF2-40B4-BE49-F238E27FC236}">
                <a16:creationId xmlns:a16="http://schemas.microsoft.com/office/drawing/2014/main" id="{00A0CD0C-FA36-DF9A-4B64-DBD73F45286D}"/>
              </a:ext>
            </a:extLst>
          </p:cNvPr>
          <p:cNvPicPr>
            <a:picLocks noChangeAspect="1"/>
          </p:cNvPicPr>
          <p:nvPr/>
        </p:nvPicPr>
        <p:blipFill rotWithShape="1">
          <a:blip r:embed="rId2"/>
          <a:srcRect t="85648" b="-3418"/>
          <a:stretch/>
        </p:blipFill>
        <p:spPr>
          <a:xfrm>
            <a:off x="1482088" y="1200989"/>
            <a:ext cx="9644298" cy="2065024"/>
          </a:xfrm>
          <a:prstGeom prst="rect">
            <a:avLst/>
          </a:prstGeom>
        </p:spPr>
      </p:pic>
      <p:pic>
        <p:nvPicPr>
          <p:cNvPr id="4" name="Picture 3">
            <a:extLst>
              <a:ext uri="{FF2B5EF4-FFF2-40B4-BE49-F238E27FC236}">
                <a16:creationId xmlns:a16="http://schemas.microsoft.com/office/drawing/2014/main" id="{6BD6BAC0-A7A8-38E6-B0E9-5AA96DC7234E}"/>
              </a:ext>
            </a:extLst>
          </p:cNvPr>
          <p:cNvPicPr>
            <a:picLocks noChangeAspect="1"/>
          </p:cNvPicPr>
          <p:nvPr/>
        </p:nvPicPr>
        <p:blipFill>
          <a:blip r:embed="rId3"/>
          <a:stretch>
            <a:fillRect/>
          </a:stretch>
        </p:blipFill>
        <p:spPr>
          <a:xfrm>
            <a:off x="851755" y="3434799"/>
            <a:ext cx="10488489" cy="1886213"/>
          </a:xfrm>
          <a:prstGeom prst="rect">
            <a:avLst/>
          </a:prstGeom>
        </p:spPr>
      </p:pic>
    </p:spTree>
    <p:extLst>
      <p:ext uri="{BB962C8B-B14F-4D97-AF65-F5344CB8AC3E}">
        <p14:creationId xmlns:p14="http://schemas.microsoft.com/office/powerpoint/2010/main" val="149124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5" y="1136502"/>
            <a:ext cx="12191999" cy="3310809"/>
          </a:xfrm>
        </p:spPr>
        <p:txBody>
          <a:bodyPr/>
          <a:lstStyle/>
          <a:p>
            <a:r>
              <a:rPr lang="en-GB" sz="2400" dirty="0">
                <a:latin typeface="+mn-lt"/>
              </a:rPr>
              <a:t>Chemists need to know how many atoms, molecules and ions (particles) they have in a reaction, however it is extremely difficult to count these.</a:t>
            </a:r>
          </a:p>
          <a:p>
            <a:endParaRPr lang="en-GB" sz="2400" dirty="0">
              <a:latin typeface="+mn-lt"/>
            </a:endParaRPr>
          </a:p>
          <a:p>
            <a:r>
              <a:rPr lang="en-GB" sz="2400" dirty="0">
                <a:latin typeface="+mn-lt"/>
              </a:rPr>
              <a:t>We can work out how many we have if we know the mass of the substance. </a:t>
            </a:r>
          </a:p>
          <a:p>
            <a:endParaRPr lang="en-GB" sz="2400" dirty="0">
              <a:latin typeface="+mn-lt"/>
              <a:cs typeface="Calibri"/>
            </a:endParaRPr>
          </a:p>
          <a:p>
            <a:r>
              <a:rPr lang="en-GB" sz="2400" dirty="0">
                <a:latin typeface="+mn-lt"/>
              </a:rPr>
              <a:t>As it is very difficult to measure the mass of an individual atom, we use a RELATIVE scale called the </a:t>
            </a:r>
            <a:r>
              <a:rPr lang="en-GB" sz="2400" b="1" dirty="0">
                <a:latin typeface="+mn-lt"/>
              </a:rPr>
              <a:t>Relative Atomic Mass</a:t>
            </a:r>
            <a:endParaRPr lang="en-GB" sz="2400" b="1" dirty="0">
              <a:latin typeface="+mn-lt"/>
              <a:cs typeface="Calibri"/>
            </a:endParaRPr>
          </a:p>
        </p:txBody>
      </p:sp>
      <p:sp>
        <p:nvSpPr>
          <p:cNvPr id="4" name="Title 1">
            <a:extLst>
              <a:ext uri="{FF2B5EF4-FFF2-40B4-BE49-F238E27FC236}">
                <a16:creationId xmlns:a16="http://schemas.microsoft.com/office/drawing/2014/main" id="{A1D2B18C-2E4E-E945-33AE-7E717BBC0079}"/>
              </a:ext>
            </a:extLst>
          </p:cNvPr>
          <p:cNvSpPr>
            <a:spLocks noGrp="1"/>
          </p:cNvSpPr>
          <p:nvPr>
            <p:ph type="title"/>
          </p:nvPr>
        </p:nvSpPr>
        <p:spPr>
          <a:xfrm>
            <a:off x="-2132" y="-3442"/>
            <a:ext cx="6156570" cy="1335332"/>
          </a:xfrm>
        </p:spPr>
        <p:txBody>
          <a:bodyPr/>
          <a:lstStyle/>
          <a:p>
            <a:pPr algn="l"/>
            <a:r>
              <a:rPr lang="en-US" b="1" dirty="0">
                <a:solidFill>
                  <a:srgbClr val="70AD47"/>
                </a:solidFill>
                <a:latin typeface="Calibri Light"/>
                <a:ea typeface="Calibri Light"/>
                <a:cs typeface="Calibri Light"/>
              </a:rPr>
              <a:t>Relative atomic mass, </a:t>
            </a:r>
            <a:r>
              <a:rPr lang="en-US" b="1" i="1" err="1">
                <a:solidFill>
                  <a:srgbClr val="70AD47"/>
                </a:solidFill>
                <a:latin typeface="Calibri Light"/>
                <a:ea typeface="Calibri Light"/>
                <a:cs typeface="Calibri Light"/>
              </a:rPr>
              <a:t>A</a:t>
            </a:r>
            <a:r>
              <a:rPr lang="en-US" b="1" i="1" baseline="-25000" err="1">
                <a:solidFill>
                  <a:srgbClr val="70AD47"/>
                </a:solidFill>
                <a:latin typeface="Calibri Light"/>
                <a:ea typeface="Calibri Light"/>
                <a:cs typeface="Calibri Light"/>
              </a:rPr>
              <a:t>r</a:t>
            </a:r>
            <a:r>
              <a:rPr lang="en-US" b="1" dirty="0">
                <a:solidFill>
                  <a:srgbClr val="70AD47"/>
                </a:solidFill>
                <a:latin typeface="Calibri Light"/>
                <a:ea typeface="Calibri Light"/>
                <a:cs typeface="Calibri Light"/>
              </a:rPr>
              <a:t> </a:t>
            </a:r>
            <a:endParaRPr lang="en-US" b="1">
              <a:solidFill>
                <a:srgbClr val="70AD47"/>
              </a:solidFill>
              <a:latin typeface="Calibri Light"/>
              <a:ea typeface="Calibri Light"/>
              <a:cs typeface="Calibri Light"/>
            </a:endParaRPr>
          </a:p>
        </p:txBody>
      </p:sp>
    </p:spTree>
    <p:extLst>
      <p:ext uri="{BB962C8B-B14F-4D97-AF65-F5344CB8AC3E}">
        <p14:creationId xmlns:p14="http://schemas.microsoft.com/office/powerpoint/2010/main" val="3209618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6" y="0"/>
            <a:ext cx="8280920" cy="769441"/>
          </a:xfrm>
          <a:prstGeom prst="rect">
            <a:avLst/>
          </a:prstGeom>
          <a:noFill/>
        </p:spPr>
        <p:txBody>
          <a:bodyPr wrap="square" lIns="91440" tIns="45720" rIns="91440" bIns="45720" rtlCol="0" anchor="t">
            <a:spAutoFit/>
          </a:bodyPr>
          <a:lstStyle/>
          <a:p>
            <a:r>
              <a:rPr lang="en-GB" sz="4400" b="1" dirty="0">
                <a:solidFill>
                  <a:srgbClr val="70AD47"/>
                </a:solidFill>
                <a:latin typeface="Calibri Light"/>
                <a:ea typeface="Calibri Light"/>
                <a:cs typeface="Calibri Light"/>
              </a:rPr>
              <a:t>Percentage yield </a:t>
            </a:r>
          </a:p>
        </p:txBody>
      </p:sp>
      <p:sp>
        <p:nvSpPr>
          <p:cNvPr id="6" name="TextBox 5"/>
          <p:cNvSpPr txBox="1"/>
          <p:nvPr/>
        </p:nvSpPr>
        <p:spPr>
          <a:xfrm>
            <a:off x="120073" y="1928803"/>
            <a:ext cx="11859491" cy="4708981"/>
          </a:xfrm>
          <a:prstGeom prst="rect">
            <a:avLst/>
          </a:prstGeom>
          <a:noFill/>
        </p:spPr>
        <p:txBody>
          <a:bodyPr wrap="square" rtlCol="0">
            <a:spAutoFit/>
          </a:bodyPr>
          <a:lstStyle/>
          <a:p>
            <a:r>
              <a:rPr lang="en-GB" sz="2400" dirty="0"/>
              <a:t>In an ideal world in which chemical reactions are performed perfectly, the maximum amount of desired product possible would be produced (e.g. For every 1 mole of CH</a:t>
            </a:r>
            <a:r>
              <a:rPr lang="en-GB" sz="2400" baseline="-25000" dirty="0"/>
              <a:t>4</a:t>
            </a:r>
            <a:r>
              <a:rPr lang="en-GB" sz="2400" dirty="0"/>
              <a:t> and 2 moles of Cl</a:t>
            </a:r>
            <a:r>
              <a:rPr lang="en-GB" sz="2400" baseline="-25000" dirty="0"/>
              <a:t>2,</a:t>
            </a:r>
            <a:r>
              <a:rPr lang="en-GB" sz="2400" dirty="0"/>
              <a:t>  1 mole of CH</a:t>
            </a:r>
            <a:r>
              <a:rPr lang="en-GB" sz="2400" baseline="-25000" dirty="0"/>
              <a:t>2</a:t>
            </a:r>
            <a:r>
              <a:rPr lang="en-GB" sz="2400" dirty="0"/>
              <a:t>Cl</a:t>
            </a:r>
            <a:r>
              <a:rPr lang="en-GB" sz="2400" baseline="-25000" dirty="0"/>
              <a:t>2</a:t>
            </a:r>
            <a:r>
              <a:rPr lang="en-GB" sz="2400" dirty="0"/>
              <a:t> would be produced.</a:t>
            </a:r>
          </a:p>
          <a:p>
            <a:endParaRPr lang="en-GB" sz="2400" dirty="0">
              <a:ea typeface="Calibri" panose="020F0502020204030204" pitchFamily="34" charset="0"/>
              <a:cs typeface="Calibri" panose="020F0502020204030204" pitchFamily="34" charset="0"/>
            </a:endParaRPr>
          </a:p>
          <a:p>
            <a:r>
              <a:rPr lang="en-GB" sz="2400" dirty="0"/>
              <a:t>Unfortunately, this is very difficult to achieve. Often reactions do not go to completion or some of one of the reactants is converted to by-products (or a combination of the two) or there are losses in purification steps.</a:t>
            </a:r>
          </a:p>
          <a:p>
            <a:endParaRPr lang="en-GB" sz="2400" dirty="0"/>
          </a:p>
          <a:p>
            <a:r>
              <a:rPr lang="en-GB" sz="2400" dirty="0"/>
              <a:t>We therefore must calculate the percentage yield for a reaction to take these things into account.</a:t>
            </a:r>
          </a:p>
          <a:p>
            <a:endParaRPr lang="en-GB" sz="2400" dirty="0"/>
          </a:p>
          <a:p>
            <a:endParaRPr lang="en-GB" dirty="0"/>
          </a:p>
          <a:p>
            <a:endParaRPr lang="en-GB" dirty="0"/>
          </a:p>
        </p:txBody>
      </p:sp>
      <p:sp>
        <p:nvSpPr>
          <p:cNvPr id="5" name="Rectangle 4"/>
          <p:cNvSpPr/>
          <p:nvPr/>
        </p:nvSpPr>
        <p:spPr>
          <a:xfrm>
            <a:off x="3679382" y="980551"/>
            <a:ext cx="4230645" cy="461665"/>
          </a:xfrm>
          <a:prstGeom prst="rect">
            <a:avLst/>
          </a:prstGeom>
        </p:spPr>
        <p:txBody>
          <a:bodyPr wrap="none">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CH</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  2Cl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dirty="0">
                <a:latin typeface="Calibri" panose="020F0502020204030204" pitchFamily="34" charset="0"/>
                <a:ea typeface="Calibri" panose="020F0502020204030204" pitchFamily="34" charset="0"/>
                <a:cs typeface="Calibri" panose="020F0502020204030204" pitchFamily="34" charset="0"/>
              </a:rPr>
              <a:t>   CH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   2HCl</a:t>
            </a:r>
          </a:p>
        </p:txBody>
      </p:sp>
    </p:spTree>
    <p:extLst>
      <p:ext uri="{BB962C8B-B14F-4D97-AF65-F5344CB8AC3E}">
        <p14:creationId xmlns:p14="http://schemas.microsoft.com/office/powerpoint/2010/main" val="242693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8680"/>
            <a:ext cx="12044218" cy="1938992"/>
          </a:xfrm>
          <a:prstGeom prst="rect">
            <a:avLst/>
          </a:prstGeom>
        </p:spPr>
        <p:txBody>
          <a:bodyPr wrap="square">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Percentage yield </a:t>
            </a:r>
            <a:r>
              <a:rPr lang="en-GB" sz="2400" dirty="0">
                <a:latin typeface="Calibri" panose="020F0502020204030204" pitchFamily="34" charset="0"/>
                <a:ea typeface="Calibri" panose="020F0502020204030204" pitchFamily="34" charset="0"/>
                <a:cs typeface="Calibri" panose="020F0502020204030204" pitchFamily="34" charset="0"/>
              </a:rPr>
              <a:t>is a practical measure  of the efficiency  of a reaction. </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It takes into account reactions that do not go to completion as well as experimental losses. </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It can only be calculated from experimental data. </a:t>
            </a:r>
          </a:p>
        </p:txBody>
      </p:sp>
      <p:sp>
        <p:nvSpPr>
          <p:cNvPr id="2" name="TextBox 1">
            <a:extLst>
              <a:ext uri="{FF2B5EF4-FFF2-40B4-BE49-F238E27FC236}">
                <a16:creationId xmlns:a16="http://schemas.microsoft.com/office/drawing/2014/main" id="{8C7DDDE7-5B95-5166-32DE-6C45F781766E}"/>
              </a:ext>
            </a:extLst>
          </p:cNvPr>
          <p:cNvSpPr txBox="1"/>
          <p:nvPr/>
        </p:nvSpPr>
        <p:spPr>
          <a:xfrm>
            <a:off x="895927" y="4442553"/>
            <a:ext cx="9975273" cy="830997"/>
          </a:xfrm>
          <a:prstGeom prst="rect">
            <a:avLst/>
          </a:prstGeom>
          <a:noFill/>
        </p:spPr>
        <p:txBody>
          <a:bodyPr wrap="square" rtlCol="0">
            <a:spAutoFit/>
          </a:bodyPr>
          <a:lstStyle/>
          <a:p>
            <a:r>
              <a:rPr lang="en-GB" sz="2400" dirty="0"/>
              <a:t>The maximum theoretical mass is governed by the reaction stoichiometry and the number of moles of the LIMITING REACTANT.</a:t>
            </a:r>
          </a:p>
        </p:txBody>
      </p:sp>
      <p:sp>
        <p:nvSpPr>
          <p:cNvPr id="3" name="TextBox 2">
            <a:extLst>
              <a:ext uri="{FF2B5EF4-FFF2-40B4-BE49-F238E27FC236}">
                <a16:creationId xmlns:a16="http://schemas.microsoft.com/office/drawing/2014/main" id="{85A65A71-DC76-5FC3-36AD-960B4DA555CE}"/>
              </a:ext>
            </a:extLst>
          </p:cNvPr>
          <p:cNvSpPr txBox="1"/>
          <p:nvPr/>
        </p:nvSpPr>
        <p:spPr>
          <a:xfrm>
            <a:off x="166255" y="2733964"/>
            <a:ext cx="12025745" cy="830997"/>
          </a:xfrm>
          <a:prstGeom prst="rect">
            <a:avLst/>
          </a:prstGeom>
          <a:noFill/>
        </p:spPr>
        <p:txBody>
          <a:bodyPr wrap="square" rtlCol="0">
            <a:spAutoFit/>
          </a:bodyPr>
          <a:lstStyle/>
          <a:p>
            <a:r>
              <a:rPr lang="en-GB" sz="2400" dirty="0">
                <a:solidFill>
                  <a:srgbClr val="FF0000"/>
                </a:solidFill>
              </a:rPr>
              <a:t>Percentage Yield   = 	</a:t>
            </a:r>
            <a:r>
              <a:rPr lang="en-GB" sz="2400" u="sng" dirty="0">
                <a:solidFill>
                  <a:srgbClr val="FF0000"/>
                </a:solidFill>
              </a:rPr>
              <a:t>    Actual mass obtained of the desired product      </a:t>
            </a:r>
            <a:r>
              <a:rPr lang="en-GB" sz="2400" dirty="0">
                <a:solidFill>
                  <a:srgbClr val="FF0000"/>
                </a:solidFill>
              </a:rPr>
              <a:t>		X 100</a:t>
            </a:r>
            <a:endParaRPr lang="en-GB" sz="2400" u="sng" dirty="0">
              <a:solidFill>
                <a:srgbClr val="FF0000"/>
              </a:solidFill>
            </a:endParaRPr>
          </a:p>
          <a:p>
            <a:r>
              <a:rPr lang="en-GB" sz="2400" dirty="0">
                <a:solidFill>
                  <a:srgbClr val="FF0000"/>
                </a:solidFill>
              </a:rPr>
              <a:t>			Maximum theoretical mass of the desired product</a:t>
            </a:r>
          </a:p>
        </p:txBody>
      </p:sp>
    </p:spTree>
    <p:extLst>
      <p:ext uri="{BB962C8B-B14F-4D97-AF65-F5344CB8AC3E}">
        <p14:creationId xmlns:p14="http://schemas.microsoft.com/office/powerpoint/2010/main" val="2760912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If a reaction can “theoretically” produce 200 g of a product, but only 140 g is “actually” obtained, then the percentage yield is;</a:t>
            </a:r>
          </a:p>
          <a:p>
            <a:pPr marL="0" indent="0">
              <a:buNone/>
            </a:pPr>
            <a:endParaRPr lang="en-US" dirty="0"/>
          </a:p>
        </p:txBody>
      </p:sp>
      <p:sp>
        <p:nvSpPr>
          <p:cNvPr id="4" name="TextBox 3"/>
          <p:cNvSpPr txBox="1"/>
          <p:nvPr/>
        </p:nvSpPr>
        <p:spPr>
          <a:xfrm>
            <a:off x="4079776" y="3573016"/>
            <a:ext cx="3960440" cy="1569660"/>
          </a:xfrm>
          <a:prstGeom prst="rect">
            <a:avLst/>
          </a:prstGeom>
          <a:noFill/>
        </p:spPr>
        <p:txBody>
          <a:bodyPr wrap="square" rtlCol="0">
            <a:spAutoFit/>
          </a:bodyPr>
          <a:lstStyle/>
          <a:p>
            <a:r>
              <a:rPr lang="en-US" sz="3200" u="sng" dirty="0"/>
              <a:t>140g</a:t>
            </a:r>
          </a:p>
          <a:p>
            <a:r>
              <a:rPr lang="en-US" sz="3200" dirty="0"/>
              <a:t>200g      x 100 = 70%</a:t>
            </a:r>
          </a:p>
          <a:p>
            <a:endParaRPr lang="en-US" sz="3200" dirty="0"/>
          </a:p>
        </p:txBody>
      </p:sp>
      <p:sp>
        <p:nvSpPr>
          <p:cNvPr id="8" name="TextBox 7">
            <a:extLst>
              <a:ext uri="{FF2B5EF4-FFF2-40B4-BE49-F238E27FC236}">
                <a16:creationId xmlns:a16="http://schemas.microsoft.com/office/drawing/2014/main" id="{959A8AD0-9CD3-35D1-1929-41B104782CDE}"/>
              </a:ext>
            </a:extLst>
          </p:cNvPr>
          <p:cNvSpPr txBox="1"/>
          <p:nvPr/>
        </p:nvSpPr>
        <p:spPr>
          <a:xfrm>
            <a:off x="4216" y="0"/>
            <a:ext cx="8280920" cy="769441"/>
          </a:xfrm>
          <a:prstGeom prst="rect">
            <a:avLst/>
          </a:prstGeom>
          <a:noFill/>
        </p:spPr>
        <p:txBody>
          <a:bodyPr wrap="square" lIns="91440" tIns="45720" rIns="91440" bIns="45720" rtlCol="0" anchor="t">
            <a:spAutoFit/>
          </a:bodyPr>
          <a:lstStyle/>
          <a:p>
            <a:r>
              <a:rPr lang="en-GB" sz="4400" b="1" dirty="0">
                <a:solidFill>
                  <a:srgbClr val="70AD47"/>
                </a:solidFill>
                <a:latin typeface="Calibri Light"/>
                <a:ea typeface="Calibri Light"/>
                <a:cs typeface="Calibri Light"/>
              </a:rPr>
              <a:t>Percentage yield </a:t>
            </a:r>
            <a:endParaRPr lang="en-US" sz="4400" b="1">
              <a:latin typeface="Calibri Light"/>
              <a:ea typeface="Calibri Light"/>
              <a:cs typeface="Calibri Light"/>
            </a:endParaRPr>
          </a:p>
        </p:txBody>
      </p:sp>
    </p:spTree>
    <p:extLst>
      <p:ext uri="{BB962C8B-B14F-4D97-AF65-F5344CB8AC3E}">
        <p14:creationId xmlns:p14="http://schemas.microsoft.com/office/powerpoint/2010/main" val="582731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2308324"/>
          </a:xfrm>
          <a:prstGeom prst="rect">
            <a:avLst/>
          </a:prstGeom>
        </p:spPr>
        <p:txBody>
          <a:bodyPr wrap="square">
            <a:spAutoFit/>
          </a:bodyPr>
          <a:lstStyle/>
          <a:p>
            <a:r>
              <a:rPr lang="en-GB" sz="2400" dirty="0"/>
              <a:t>Example: </a:t>
            </a:r>
          </a:p>
          <a:p>
            <a:r>
              <a:rPr lang="en-GB" sz="2400" dirty="0"/>
              <a:t>In an experiment 21.3 g of CH</a:t>
            </a:r>
            <a:r>
              <a:rPr lang="en-GB" sz="2400" baseline="-25000" dirty="0"/>
              <a:t>2</a:t>
            </a:r>
            <a:r>
              <a:rPr lang="en-GB" sz="2400" dirty="0"/>
              <a:t>Cl</a:t>
            </a:r>
            <a:r>
              <a:rPr lang="en-GB" sz="2400" baseline="-25000" dirty="0"/>
              <a:t>2</a:t>
            </a:r>
            <a:r>
              <a:rPr lang="en-GB" sz="2400" dirty="0"/>
              <a:t> were produced when 8.0 g of methane were reacted with an excess of chlorine.</a:t>
            </a:r>
          </a:p>
          <a:p>
            <a:r>
              <a:rPr lang="en-GB" sz="2400" dirty="0"/>
              <a:t>Calculate the percentage yield of dichloromethane (CH</a:t>
            </a:r>
            <a:r>
              <a:rPr lang="en-GB" sz="2400" baseline="-25000" dirty="0"/>
              <a:t>2</a:t>
            </a:r>
            <a:r>
              <a:rPr lang="en-GB" sz="2400" dirty="0"/>
              <a:t>Cl</a:t>
            </a:r>
            <a:r>
              <a:rPr lang="en-GB" sz="2400" baseline="-25000" dirty="0"/>
              <a:t>2</a:t>
            </a:r>
            <a:r>
              <a:rPr lang="en-GB" sz="2400" dirty="0"/>
              <a:t>) produced.</a:t>
            </a:r>
          </a:p>
          <a:p>
            <a:endParaRPr lang="en-GB" sz="2400" dirty="0"/>
          </a:p>
          <a:p>
            <a:endParaRPr lang="en-GB" sz="2400" dirty="0"/>
          </a:p>
        </p:txBody>
      </p:sp>
      <p:sp>
        <p:nvSpPr>
          <p:cNvPr id="5" name="Rectangle 4"/>
          <p:cNvSpPr/>
          <p:nvPr/>
        </p:nvSpPr>
        <p:spPr>
          <a:xfrm>
            <a:off x="3243962" y="1846659"/>
            <a:ext cx="4092787" cy="461665"/>
          </a:xfrm>
          <a:prstGeom prst="rect">
            <a:avLst/>
          </a:prstGeom>
        </p:spPr>
        <p:txBody>
          <a:bodyPr wrap="none">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CH</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  2Cl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dirty="0">
                <a:latin typeface="Calibri" panose="020F0502020204030204" pitchFamily="34" charset="0"/>
                <a:ea typeface="Calibri" panose="020F0502020204030204" pitchFamily="34" charset="0"/>
                <a:cs typeface="Calibri" panose="020F0502020204030204" pitchFamily="34" charset="0"/>
              </a:rPr>
              <a:t>   CH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   2HCl</a:t>
            </a:r>
          </a:p>
        </p:txBody>
      </p:sp>
      <p:sp>
        <p:nvSpPr>
          <p:cNvPr id="8" name="TextBox 7"/>
          <p:cNvSpPr txBox="1"/>
          <p:nvPr/>
        </p:nvSpPr>
        <p:spPr>
          <a:xfrm>
            <a:off x="1524000" y="2535947"/>
            <a:ext cx="9144000" cy="3970318"/>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Step 1:  calculate the number of moles of the known reactant (CH</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a:t>
            </a:r>
          </a:p>
          <a:p>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 = 8.0/16 = 0.5 mol</a:t>
            </a:r>
          </a:p>
          <a:p>
            <a:r>
              <a:rPr lang="en-GB" sz="2400" dirty="0">
                <a:latin typeface="Calibri" panose="020F0502020204030204" pitchFamily="34" charset="0"/>
                <a:ea typeface="Calibri" panose="020F0502020204030204" pitchFamily="34" charset="0"/>
                <a:cs typeface="Calibri" panose="020F0502020204030204" pitchFamily="34" charset="0"/>
              </a:rPr>
              <a:t>Step 2: use molar ratio to work out the number of moles of desired product produced (CH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a:t>
            </a:r>
          </a:p>
          <a:p>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1:1 molar ratio so 0.5 mol </a:t>
            </a:r>
          </a:p>
          <a:p>
            <a:r>
              <a:rPr lang="en-GB" sz="2400" dirty="0">
                <a:latin typeface="Calibri" panose="020F0502020204030204" pitchFamily="34" charset="0"/>
                <a:ea typeface="Calibri" panose="020F0502020204030204" pitchFamily="34" charset="0"/>
                <a:cs typeface="Calibri" panose="020F0502020204030204" pitchFamily="34" charset="0"/>
              </a:rPr>
              <a:t>Step 3: calculate the theoretical mass of product produced  </a:t>
            </a:r>
          </a:p>
          <a:p>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0.5 mol x 85 = 42.5 g</a:t>
            </a:r>
          </a:p>
          <a:p>
            <a:r>
              <a:rPr lang="en-GB" sz="2400" dirty="0">
                <a:latin typeface="Calibri" panose="020F0502020204030204" pitchFamily="34" charset="0"/>
                <a:ea typeface="Calibri" panose="020F0502020204030204" pitchFamily="34" charset="0"/>
                <a:cs typeface="Calibri" panose="020F0502020204030204" pitchFamily="34" charset="0"/>
              </a:rPr>
              <a:t>Step 4: use formula to calculate % yield  </a:t>
            </a:r>
          </a:p>
          <a:p>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21.3/42.5  x 100 =  </a:t>
            </a:r>
            <a:r>
              <a:rPr lang="en-GB" sz="3600" b="1" dirty="0">
                <a:solidFill>
                  <a:srgbClr val="FF0000"/>
                </a:solidFill>
                <a:latin typeface="Calibri" panose="020F0502020204030204" pitchFamily="34" charset="0"/>
                <a:ea typeface="Calibri" panose="020F0502020204030204" pitchFamily="34" charset="0"/>
                <a:cs typeface="Calibri" panose="020F0502020204030204" pitchFamily="34" charset="0"/>
              </a:rPr>
              <a:t>50.1 %</a:t>
            </a: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6581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927" y="126857"/>
            <a:ext cx="11861800" cy="5851525"/>
          </a:xfrm>
        </p:spPr>
        <p:txBody>
          <a:bodyPr vert="horz" lIns="91440" tIns="45720" rIns="91440" bIns="45720" rtlCol="0" anchor="t">
            <a:noAutofit/>
          </a:bodyPr>
          <a:lstStyle/>
          <a:p>
            <a:pPr>
              <a:buNone/>
            </a:pPr>
            <a:r>
              <a:rPr lang="en-GB" sz="4400" b="1" dirty="0">
                <a:solidFill>
                  <a:schemeClr val="accent6"/>
                </a:solidFill>
                <a:latin typeface="Calibri Light"/>
                <a:ea typeface="Calibri Light"/>
                <a:cs typeface="Calibri Light"/>
              </a:rPr>
              <a:t>Example question</a:t>
            </a:r>
            <a:endParaRPr lang="en-GB" sz="4400" dirty="0">
              <a:solidFill>
                <a:schemeClr val="accent6"/>
              </a:solidFill>
              <a:latin typeface="Calibri Light"/>
              <a:ea typeface="Calibri Light"/>
              <a:cs typeface="Calibri Light"/>
            </a:endParaRPr>
          </a:p>
        </p:txBody>
      </p:sp>
      <p:pic>
        <p:nvPicPr>
          <p:cNvPr id="3" name="Picture 2" descr="Graphical user interface, text, application, Word, email">
            <a:extLst>
              <a:ext uri="{FF2B5EF4-FFF2-40B4-BE49-F238E27FC236}">
                <a16:creationId xmlns:a16="http://schemas.microsoft.com/office/drawing/2014/main" id="{7FFC0EBC-3FEB-D6DE-081B-189CC1178D24}"/>
              </a:ext>
            </a:extLst>
          </p:cNvPr>
          <p:cNvPicPr>
            <a:picLocks noChangeAspect="1"/>
          </p:cNvPicPr>
          <p:nvPr/>
        </p:nvPicPr>
        <p:blipFill rotWithShape="1">
          <a:blip r:embed="rId2"/>
          <a:srcRect l="21616" t="27580" r="13775" b="10685"/>
          <a:stretch/>
        </p:blipFill>
        <p:spPr>
          <a:xfrm>
            <a:off x="1497328" y="879618"/>
            <a:ext cx="8755036" cy="5228565"/>
          </a:xfrm>
          <a:prstGeom prst="rect">
            <a:avLst/>
          </a:prstGeom>
        </p:spPr>
      </p:pic>
      <p:sp>
        <p:nvSpPr>
          <p:cNvPr id="6" name="TextBox 5">
            <a:extLst>
              <a:ext uri="{FF2B5EF4-FFF2-40B4-BE49-F238E27FC236}">
                <a16:creationId xmlns:a16="http://schemas.microsoft.com/office/drawing/2014/main" id="{C8F9CA38-0DA6-FB3D-0983-995DB2553BBF}"/>
              </a:ext>
            </a:extLst>
          </p:cNvPr>
          <p:cNvSpPr txBox="1"/>
          <p:nvPr/>
        </p:nvSpPr>
        <p:spPr>
          <a:xfrm>
            <a:off x="1497328" y="3103418"/>
            <a:ext cx="9678672" cy="1477328"/>
          </a:xfrm>
          <a:prstGeom prst="rect">
            <a:avLst/>
          </a:prstGeom>
          <a:noFill/>
        </p:spPr>
        <p:txBody>
          <a:bodyPr wrap="square" rtlCol="0">
            <a:spAutoFit/>
          </a:bodyPr>
          <a:lstStyle/>
          <a:p>
            <a:r>
              <a:rPr lang="en-GB" dirty="0"/>
              <a:t>CaCl</a:t>
            </a:r>
            <a:r>
              <a:rPr lang="en-GB" baseline="-25000" dirty="0"/>
              <a:t>2</a:t>
            </a:r>
            <a:r>
              <a:rPr lang="en-GB" dirty="0"/>
              <a:t> + H</a:t>
            </a:r>
            <a:r>
              <a:rPr lang="en-GB" baseline="-25000" dirty="0"/>
              <a:t>2</a:t>
            </a:r>
            <a:r>
              <a:rPr lang="en-GB" dirty="0"/>
              <a:t>SO</a:t>
            </a:r>
            <a:r>
              <a:rPr lang="en-GB" baseline="-25000" dirty="0"/>
              <a:t>4</a:t>
            </a:r>
            <a:r>
              <a:rPr lang="en-GB" dirty="0"/>
              <a:t>  </a:t>
            </a:r>
            <a:r>
              <a:rPr lang="en-GB" dirty="0">
                <a:sym typeface="Wingdings" panose="05000000000000000000" pitchFamily="2" charset="2"/>
              </a:rPr>
              <a:t>  CaSO</a:t>
            </a:r>
            <a:r>
              <a:rPr lang="en-GB" baseline="-25000" dirty="0">
                <a:sym typeface="Wingdings" panose="05000000000000000000" pitchFamily="2" charset="2"/>
              </a:rPr>
              <a:t>4</a:t>
            </a:r>
            <a:r>
              <a:rPr lang="en-GB" dirty="0">
                <a:sym typeface="Wingdings" panose="05000000000000000000" pitchFamily="2" charset="2"/>
              </a:rPr>
              <a:t> + 2HCl</a:t>
            </a:r>
          </a:p>
          <a:p>
            <a:endParaRPr lang="en-GB" dirty="0">
              <a:sym typeface="Wingdings" panose="05000000000000000000" pitchFamily="2" charset="2"/>
            </a:endParaRPr>
          </a:p>
          <a:p>
            <a:r>
              <a:rPr lang="en-GB" dirty="0">
                <a:sym typeface="Wingdings" panose="05000000000000000000" pitchFamily="2" charset="2"/>
              </a:rPr>
              <a:t>Moles CaCl</a:t>
            </a:r>
            <a:r>
              <a:rPr lang="en-GB" baseline="-25000" dirty="0">
                <a:sym typeface="Wingdings" panose="05000000000000000000" pitchFamily="2" charset="2"/>
              </a:rPr>
              <a:t>2</a:t>
            </a:r>
            <a:r>
              <a:rPr lang="en-GB" dirty="0">
                <a:sym typeface="Wingdings" panose="05000000000000000000" pitchFamily="2" charset="2"/>
              </a:rPr>
              <a:t> = 3.56/111.1 = 0.0320</a:t>
            </a:r>
          </a:p>
          <a:p>
            <a:r>
              <a:rPr lang="en-GB" dirty="0">
                <a:sym typeface="Wingdings" panose="05000000000000000000" pitchFamily="2" charset="2"/>
              </a:rPr>
              <a:t>Moles CaSO</a:t>
            </a:r>
            <a:r>
              <a:rPr lang="en-GB" baseline="-25000" dirty="0">
                <a:sym typeface="Wingdings" panose="05000000000000000000" pitchFamily="2" charset="2"/>
              </a:rPr>
              <a:t>4</a:t>
            </a:r>
            <a:r>
              <a:rPr lang="en-GB" dirty="0">
                <a:sym typeface="Wingdings" panose="05000000000000000000" pitchFamily="2" charset="2"/>
              </a:rPr>
              <a:t> formed = 0.0320 x 83.4/100 =  0.0267</a:t>
            </a:r>
          </a:p>
          <a:p>
            <a:r>
              <a:rPr lang="en-GB" dirty="0">
                <a:sym typeface="Wingdings" panose="05000000000000000000" pitchFamily="2" charset="2"/>
              </a:rPr>
              <a:t>Mass CaSO</a:t>
            </a:r>
            <a:r>
              <a:rPr lang="en-GB" baseline="-25000" dirty="0">
                <a:sym typeface="Wingdings" panose="05000000000000000000" pitchFamily="2" charset="2"/>
              </a:rPr>
              <a:t>4</a:t>
            </a:r>
            <a:r>
              <a:rPr lang="en-GB" dirty="0">
                <a:sym typeface="Wingdings" panose="05000000000000000000" pitchFamily="2" charset="2"/>
              </a:rPr>
              <a:t> formed = 0.0267 x 136.2  = </a:t>
            </a:r>
            <a:r>
              <a:rPr lang="en-GB" dirty="0">
                <a:solidFill>
                  <a:srgbClr val="FF0000"/>
                </a:solidFill>
                <a:sym typeface="Wingdings" panose="05000000000000000000" pitchFamily="2" charset="2"/>
              </a:rPr>
              <a:t>3.64 g </a:t>
            </a:r>
            <a:endParaRPr lang="en-GB" dirty="0">
              <a:solidFill>
                <a:srgbClr val="FF0000"/>
              </a:solidFill>
            </a:endParaRPr>
          </a:p>
        </p:txBody>
      </p:sp>
    </p:spTree>
    <p:extLst>
      <p:ext uri="{BB962C8B-B14F-4D97-AF65-F5344CB8AC3E}">
        <p14:creationId xmlns:p14="http://schemas.microsoft.com/office/powerpoint/2010/main" val="8288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072" y="1090038"/>
            <a:ext cx="12192000" cy="2677656"/>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The atom economy is a measure of how much of a desired product in a reaction is formed from the reactants.</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It is a theoretical quantity calculated from a balanced equation.</a:t>
            </a:r>
          </a:p>
          <a:p>
            <a:endParaRPr lang="en-GB" sz="3600" dirty="0">
              <a:latin typeface="Comic Sans MS" pitchFamily="66" charset="0"/>
            </a:endParaRPr>
          </a:p>
          <a:p>
            <a:r>
              <a:rPr lang="en-GB" sz="3600" dirty="0">
                <a:latin typeface="Comic Sans MS" pitchFamily="66" charset="0"/>
              </a:rPr>
              <a:t> </a:t>
            </a:r>
          </a:p>
        </p:txBody>
      </p:sp>
      <p:graphicFrame>
        <p:nvGraphicFramePr>
          <p:cNvPr id="6" name="Object 5"/>
          <p:cNvGraphicFramePr>
            <a:graphicFrameLocks noChangeAspect="1"/>
          </p:cNvGraphicFramePr>
          <p:nvPr/>
        </p:nvGraphicFramePr>
        <p:xfrm>
          <a:off x="1847528" y="3861049"/>
          <a:ext cx="8400554" cy="996319"/>
        </p:xfrm>
        <a:graphic>
          <a:graphicData uri="http://schemas.openxmlformats.org/presentationml/2006/ole">
            <mc:AlternateContent xmlns:mc="http://schemas.openxmlformats.org/markup-compatibility/2006">
              <mc:Choice xmlns:v="urn:schemas-microsoft-com:vml" Requires="v">
                <p:oleObj name="Equation" r:id="rId2" imgW="3644372" imgH="431570" progId="Equation.3">
                  <p:embed/>
                </p:oleObj>
              </mc:Choice>
              <mc:Fallback>
                <p:oleObj name="Equation" r:id="rId2" imgW="3644372" imgH="43157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3861049"/>
                        <a:ext cx="8400554" cy="9963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3BE09AA6-AD7D-DF1F-1F20-6A07B9EAD111}"/>
              </a:ext>
            </a:extLst>
          </p:cNvPr>
          <p:cNvSpPr txBox="1"/>
          <p:nvPr/>
        </p:nvSpPr>
        <p:spPr>
          <a:xfrm>
            <a:off x="4216" y="78154"/>
            <a:ext cx="8280920" cy="769441"/>
          </a:xfrm>
          <a:prstGeom prst="rect">
            <a:avLst/>
          </a:prstGeom>
          <a:noFill/>
        </p:spPr>
        <p:txBody>
          <a:bodyPr wrap="square" lIns="91440" tIns="45720" rIns="91440" bIns="45720" rtlCol="0" anchor="t">
            <a:spAutoFit/>
          </a:bodyPr>
          <a:lstStyle/>
          <a:p>
            <a:r>
              <a:rPr lang="en-GB" sz="4400" b="1" dirty="0">
                <a:solidFill>
                  <a:srgbClr val="70AD47"/>
                </a:solidFill>
                <a:latin typeface="Calibri Light"/>
                <a:ea typeface="Calibri Light"/>
                <a:cs typeface="Calibri Light"/>
              </a:rPr>
              <a:t>Atom economy</a:t>
            </a:r>
          </a:p>
        </p:txBody>
      </p:sp>
    </p:spTree>
    <p:extLst>
      <p:ext uri="{BB962C8B-B14F-4D97-AF65-F5344CB8AC3E}">
        <p14:creationId xmlns:p14="http://schemas.microsoft.com/office/powerpoint/2010/main" val="1033535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64" y="727937"/>
            <a:ext cx="12099636" cy="1200329"/>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A company wants to synthesis dichloromethane (CH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by the following process:</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			CH</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  2Cl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dirty="0">
                <a:latin typeface="Calibri" panose="020F0502020204030204" pitchFamily="34" charset="0"/>
                <a:ea typeface="Calibri" panose="020F0502020204030204" pitchFamily="34" charset="0"/>
                <a:cs typeface="Calibri" panose="020F0502020204030204" pitchFamily="34" charset="0"/>
              </a:rPr>
              <a:t>  CH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   2HCl</a:t>
            </a:r>
          </a:p>
        </p:txBody>
      </p:sp>
      <p:sp>
        <p:nvSpPr>
          <p:cNvPr id="5" name="TextBox 4"/>
          <p:cNvSpPr txBox="1"/>
          <p:nvPr/>
        </p:nvSpPr>
        <p:spPr>
          <a:xfrm>
            <a:off x="46182" y="1883623"/>
            <a:ext cx="12192000" cy="830997"/>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As you can see not all of the atoms that go into the chemical reaction are contained in the </a:t>
            </a:r>
            <a:r>
              <a:rPr lang="en-GB" sz="2400" b="1" dirty="0">
                <a:latin typeface="Calibri" panose="020F0502020204030204" pitchFamily="34" charset="0"/>
                <a:ea typeface="Calibri" panose="020F0502020204030204" pitchFamily="34" charset="0"/>
                <a:cs typeface="Calibri" panose="020F0502020204030204" pitchFamily="34" charset="0"/>
              </a:rPr>
              <a:t>desired product – some are wasted!</a:t>
            </a:r>
          </a:p>
        </p:txBody>
      </p:sp>
      <p:sp>
        <p:nvSpPr>
          <p:cNvPr id="2" name="TextBox 1">
            <a:extLst>
              <a:ext uri="{FF2B5EF4-FFF2-40B4-BE49-F238E27FC236}">
                <a16:creationId xmlns:a16="http://schemas.microsoft.com/office/drawing/2014/main" id="{97AF9D5F-E580-BB0E-7E2B-3BC4511C06C1}"/>
              </a:ext>
            </a:extLst>
          </p:cNvPr>
          <p:cNvSpPr txBox="1"/>
          <p:nvPr/>
        </p:nvSpPr>
        <p:spPr>
          <a:xfrm>
            <a:off x="4216" y="0"/>
            <a:ext cx="8280920" cy="769441"/>
          </a:xfrm>
          <a:prstGeom prst="rect">
            <a:avLst/>
          </a:prstGeom>
          <a:noFill/>
        </p:spPr>
        <p:txBody>
          <a:bodyPr wrap="square" lIns="91440" tIns="45720" rIns="91440" bIns="45720" rtlCol="0" anchor="t">
            <a:spAutoFit/>
          </a:bodyPr>
          <a:lstStyle/>
          <a:p>
            <a:r>
              <a:rPr lang="en-GB" sz="4400" b="1" dirty="0">
                <a:solidFill>
                  <a:srgbClr val="70AD47"/>
                </a:solidFill>
                <a:latin typeface="Calibri Light"/>
                <a:ea typeface="Calibri Light"/>
                <a:cs typeface="Calibri Light"/>
              </a:rPr>
              <a:t>Atom economy</a:t>
            </a:r>
          </a:p>
        </p:txBody>
      </p:sp>
      <p:sp>
        <p:nvSpPr>
          <p:cNvPr id="3" name="TextBox 2">
            <a:extLst>
              <a:ext uri="{FF2B5EF4-FFF2-40B4-BE49-F238E27FC236}">
                <a16:creationId xmlns:a16="http://schemas.microsoft.com/office/drawing/2014/main" id="{FD8BA008-CEA1-60B2-C515-6B30296081DD}"/>
              </a:ext>
            </a:extLst>
          </p:cNvPr>
          <p:cNvSpPr txBox="1"/>
          <p:nvPr/>
        </p:nvSpPr>
        <p:spPr>
          <a:xfrm>
            <a:off x="92364" y="2908581"/>
            <a:ext cx="10751128" cy="3046988"/>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CALCULATION</a:t>
            </a:r>
          </a:p>
          <a:p>
            <a:r>
              <a:rPr lang="en-GB" sz="2400" dirty="0">
                <a:latin typeface="Calibri" panose="020F0502020204030204" pitchFamily="34" charset="0"/>
                <a:ea typeface="Calibri" panose="020F0502020204030204" pitchFamily="34" charset="0"/>
                <a:cs typeface="Calibri" panose="020F0502020204030204" pitchFamily="34" charset="0"/>
              </a:rPr>
              <a:t>1. Calculate the mass of the desired product and the reactants using n=m/Mr and the molar ratios.</a:t>
            </a:r>
          </a:p>
          <a:p>
            <a:r>
              <a:rPr lang="en-GB" sz="2400" dirty="0">
                <a:latin typeface="Calibri" panose="020F0502020204030204" pitchFamily="34" charset="0"/>
                <a:ea typeface="Calibri" panose="020F0502020204030204" pitchFamily="34" charset="0"/>
                <a:cs typeface="Calibri" panose="020F0502020204030204" pitchFamily="34" charset="0"/>
              </a:rPr>
              <a:t>Mass of one mole of CH</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 </a:t>
            </a:r>
            <a:r>
              <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rPr>
              <a:t>85 </a:t>
            </a:r>
            <a:r>
              <a:rPr lang="en-GB" sz="2400" dirty="0">
                <a:latin typeface="Calibri" panose="020F0502020204030204" pitchFamily="34" charset="0"/>
                <a:ea typeface="Calibri" panose="020F0502020204030204" pitchFamily="34" charset="0"/>
                <a:cs typeface="Calibri" panose="020F0502020204030204" pitchFamily="34" charset="0"/>
              </a:rPr>
              <a:t>(Desired product)</a:t>
            </a:r>
            <a:endParaRPr lang="en-GB"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Mass of one mole of CH</a:t>
            </a:r>
            <a:r>
              <a:rPr lang="en-GB" sz="2400" baseline="-25000" dirty="0">
                <a:latin typeface="Calibri" panose="020F0502020204030204" pitchFamily="34" charset="0"/>
                <a:ea typeface="Calibri" panose="020F0502020204030204" pitchFamily="34" charset="0"/>
                <a:cs typeface="Calibri" panose="020F0502020204030204" pitchFamily="34" charset="0"/>
              </a:rPr>
              <a:t>4</a:t>
            </a:r>
            <a:r>
              <a:rPr lang="en-GB" sz="2400" dirty="0">
                <a:latin typeface="Calibri" panose="020F0502020204030204" pitchFamily="34" charset="0"/>
                <a:ea typeface="Calibri" panose="020F0502020204030204" pitchFamily="34" charset="0"/>
                <a:cs typeface="Calibri" panose="020F0502020204030204" pitchFamily="34" charset="0"/>
              </a:rPr>
              <a:t> 	= 16</a:t>
            </a:r>
          </a:p>
          <a:p>
            <a:r>
              <a:rPr lang="en-GB" sz="2400" dirty="0">
                <a:latin typeface="Calibri" panose="020F0502020204030204" pitchFamily="34" charset="0"/>
                <a:ea typeface="Calibri" panose="020F0502020204030204" pitchFamily="34" charset="0"/>
                <a:cs typeface="Calibri" panose="020F0502020204030204" pitchFamily="34" charset="0"/>
              </a:rPr>
              <a:t>Mass of two moles of Cl</a:t>
            </a:r>
            <a:r>
              <a:rPr lang="en-GB" sz="2400" baseline="-25000" dirty="0">
                <a:latin typeface="Calibri" panose="020F0502020204030204" pitchFamily="34" charset="0"/>
                <a:ea typeface="Calibri" panose="020F0502020204030204" pitchFamily="34" charset="0"/>
                <a:cs typeface="Calibri" panose="020F0502020204030204" pitchFamily="34" charset="0"/>
              </a:rPr>
              <a:t>2</a:t>
            </a:r>
            <a:r>
              <a:rPr lang="en-GB" sz="2400" dirty="0">
                <a:latin typeface="Calibri" panose="020F0502020204030204" pitchFamily="34" charset="0"/>
                <a:ea typeface="Calibri" panose="020F0502020204030204" pitchFamily="34" charset="0"/>
                <a:cs typeface="Calibri" panose="020F0502020204030204" pitchFamily="34" charset="0"/>
              </a:rPr>
              <a:t> 	= 142</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b="1" dirty="0">
                <a:latin typeface="Calibri" panose="020F0502020204030204" pitchFamily="34" charset="0"/>
                <a:ea typeface="Calibri" panose="020F0502020204030204" pitchFamily="34" charset="0"/>
                <a:cs typeface="Calibri" panose="020F0502020204030204" pitchFamily="34" charset="0"/>
              </a:rPr>
              <a:t>2. </a:t>
            </a:r>
            <a:r>
              <a:rPr lang="en-GB" sz="2400" dirty="0">
                <a:latin typeface="Calibri" panose="020F0502020204030204" pitchFamily="34" charset="0"/>
                <a:ea typeface="Calibri" panose="020F0502020204030204" pitchFamily="34" charset="0"/>
                <a:cs typeface="Calibri" panose="020F0502020204030204" pitchFamily="34" charset="0"/>
              </a:rPr>
              <a:t>Put masses into equation to calculate % atom economy </a:t>
            </a:r>
          </a:p>
        </p:txBody>
      </p:sp>
      <p:sp>
        <p:nvSpPr>
          <p:cNvPr id="6" name="Right Brace 5">
            <a:extLst>
              <a:ext uri="{FF2B5EF4-FFF2-40B4-BE49-F238E27FC236}">
                <a16:creationId xmlns:a16="http://schemas.microsoft.com/office/drawing/2014/main" id="{97353D98-C462-22AC-30A8-961F6FC421EA}"/>
              </a:ext>
            </a:extLst>
          </p:cNvPr>
          <p:cNvSpPr/>
          <p:nvPr/>
        </p:nvSpPr>
        <p:spPr>
          <a:xfrm>
            <a:off x="4608949" y="4498109"/>
            <a:ext cx="295563" cy="609600"/>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F728A977-C2E1-77FE-1F0B-7FC534F48931}"/>
              </a:ext>
            </a:extLst>
          </p:cNvPr>
          <p:cNvSpPr txBox="1"/>
          <p:nvPr/>
        </p:nvSpPr>
        <p:spPr>
          <a:xfrm>
            <a:off x="1811524" y="5955569"/>
            <a:ext cx="9281349" cy="461665"/>
          </a:xfrm>
          <a:prstGeom prst="rect">
            <a:avLst/>
          </a:prstGeom>
          <a:noFill/>
        </p:spPr>
        <p:txBody>
          <a:bodyPr wrap="square" rtlCol="0">
            <a:spAutoFit/>
          </a:bodyPr>
          <a:lstStyle/>
          <a:p>
            <a:r>
              <a:rPr lang="en-GB" sz="2400" dirty="0"/>
              <a:t>% atom economy = 85/158  x 100   = 53.8 % (to 3 sf) </a:t>
            </a:r>
          </a:p>
        </p:txBody>
      </p:sp>
    </p:spTree>
    <p:extLst>
      <p:ext uri="{BB962C8B-B14F-4D97-AF65-F5344CB8AC3E}">
        <p14:creationId xmlns:p14="http://schemas.microsoft.com/office/powerpoint/2010/main" val="262268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842" y="126857"/>
            <a:ext cx="11871569" cy="5851525"/>
          </a:xfrm>
        </p:spPr>
        <p:txBody>
          <a:bodyPr vert="horz" lIns="91440" tIns="45720" rIns="91440" bIns="45720" rtlCol="0" anchor="t">
            <a:noAutofit/>
          </a:bodyPr>
          <a:lstStyle/>
          <a:p>
            <a:pPr>
              <a:buNone/>
            </a:pPr>
            <a:r>
              <a:rPr lang="en-GB" sz="4400" b="1" dirty="0">
                <a:solidFill>
                  <a:schemeClr val="accent6"/>
                </a:solidFill>
                <a:latin typeface="Calibri Light"/>
                <a:ea typeface="Calibri Light"/>
                <a:cs typeface="Calibri Light"/>
              </a:rPr>
              <a:t>Example question</a:t>
            </a:r>
            <a:endParaRPr lang="en-GB" sz="4400" dirty="0">
              <a:solidFill>
                <a:schemeClr val="accent6"/>
              </a:solidFill>
              <a:latin typeface="Calibri Light"/>
              <a:ea typeface="Calibri Light"/>
              <a:cs typeface="Calibri Light"/>
            </a:endParaRPr>
          </a:p>
        </p:txBody>
      </p:sp>
      <p:pic>
        <p:nvPicPr>
          <p:cNvPr id="4" name="Picture 3" descr="Graphical user interface, text, application, Word, email&#10;&#10;Description automatically generated">
            <a:extLst>
              <a:ext uri="{FF2B5EF4-FFF2-40B4-BE49-F238E27FC236}">
                <a16:creationId xmlns:a16="http://schemas.microsoft.com/office/drawing/2014/main" id="{46C06027-6B7E-018C-0202-E99991FA415F}"/>
              </a:ext>
            </a:extLst>
          </p:cNvPr>
          <p:cNvPicPr>
            <a:picLocks noChangeAspect="1"/>
          </p:cNvPicPr>
          <p:nvPr/>
        </p:nvPicPr>
        <p:blipFill rotWithShape="1">
          <a:blip r:embed="rId2"/>
          <a:srcRect l="21691" t="20741" r="25926" b="50000"/>
          <a:stretch/>
        </p:blipFill>
        <p:spPr>
          <a:xfrm>
            <a:off x="2210801" y="1405490"/>
            <a:ext cx="8140369" cy="2843019"/>
          </a:xfrm>
          <a:prstGeom prst="rect">
            <a:avLst/>
          </a:prstGeom>
        </p:spPr>
      </p:pic>
      <p:pic>
        <p:nvPicPr>
          <p:cNvPr id="7" name="Picture 6">
            <a:extLst>
              <a:ext uri="{FF2B5EF4-FFF2-40B4-BE49-F238E27FC236}">
                <a16:creationId xmlns:a16="http://schemas.microsoft.com/office/drawing/2014/main" id="{F3760E78-75E7-7BB9-AB30-8BD5AD0CE279}"/>
              </a:ext>
            </a:extLst>
          </p:cNvPr>
          <p:cNvPicPr>
            <a:picLocks noChangeAspect="1"/>
          </p:cNvPicPr>
          <p:nvPr/>
        </p:nvPicPr>
        <p:blipFill>
          <a:blip r:embed="rId3"/>
          <a:stretch>
            <a:fillRect/>
          </a:stretch>
        </p:blipFill>
        <p:spPr>
          <a:xfrm>
            <a:off x="1865744" y="4928522"/>
            <a:ext cx="8851995" cy="930564"/>
          </a:xfrm>
          <a:prstGeom prst="rect">
            <a:avLst/>
          </a:prstGeom>
        </p:spPr>
      </p:pic>
    </p:spTree>
    <p:extLst>
      <p:ext uri="{BB962C8B-B14F-4D97-AF65-F5344CB8AC3E}">
        <p14:creationId xmlns:p14="http://schemas.microsoft.com/office/powerpoint/2010/main" val="382177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842" y="126857"/>
            <a:ext cx="12193953" cy="5851525"/>
          </a:xfrm>
        </p:spPr>
        <p:txBody>
          <a:bodyPr vert="horz" lIns="91440" tIns="45720" rIns="91440" bIns="45720" rtlCol="0" anchor="t">
            <a:noAutofit/>
          </a:bodyPr>
          <a:lstStyle/>
          <a:p>
            <a:pPr>
              <a:buNone/>
            </a:pPr>
            <a:r>
              <a:rPr lang="en-GB" sz="4400" b="1" dirty="0">
                <a:solidFill>
                  <a:schemeClr val="accent6"/>
                </a:solidFill>
                <a:latin typeface="Calibri Light"/>
                <a:ea typeface="Calibri Light"/>
                <a:cs typeface="Calibri Light"/>
              </a:rPr>
              <a:t>Concentrations and volumes for reactions in solutions</a:t>
            </a:r>
            <a:endParaRPr lang="en-GB" sz="4400" dirty="0">
              <a:solidFill>
                <a:schemeClr val="accent6"/>
              </a:solidFill>
              <a:latin typeface="Calibri Light"/>
              <a:ea typeface="Calibri Light"/>
              <a:cs typeface="Calibri Light"/>
            </a:endParaRPr>
          </a:p>
        </p:txBody>
      </p:sp>
      <p:pic>
        <p:nvPicPr>
          <p:cNvPr id="5" name="Picture 4">
            <a:extLst>
              <a:ext uri="{FF2B5EF4-FFF2-40B4-BE49-F238E27FC236}">
                <a16:creationId xmlns:a16="http://schemas.microsoft.com/office/drawing/2014/main" id="{0A74E7DB-0D1D-D6EF-AC7B-9D80C0E6B672}"/>
              </a:ext>
            </a:extLst>
          </p:cNvPr>
          <p:cNvPicPr>
            <a:picLocks noChangeAspect="1"/>
          </p:cNvPicPr>
          <p:nvPr/>
        </p:nvPicPr>
        <p:blipFill>
          <a:blip r:embed="rId2"/>
          <a:stretch>
            <a:fillRect/>
          </a:stretch>
        </p:blipFill>
        <p:spPr>
          <a:xfrm>
            <a:off x="3544964" y="2059767"/>
            <a:ext cx="5081829" cy="3048435"/>
          </a:xfrm>
          <a:prstGeom prst="rect">
            <a:avLst/>
          </a:prstGeom>
        </p:spPr>
      </p:pic>
    </p:spTree>
    <p:extLst>
      <p:ext uri="{BB962C8B-B14F-4D97-AF65-F5344CB8AC3E}">
        <p14:creationId xmlns:p14="http://schemas.microsoft.com/office/powerpoint/2010/main" val="1286767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62F0-2C00-0528-85BA-087EC30CFF7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B7264F-A11C-C80E-9523-86CBE9FD13B3}"/>
              </a:ext>
            </a:extLst>
          </p:cNvPr>
          <p:cNvSpPr>
            <a:spLocks noGrp="1"/>
          </p:cNvSpPr>
          <p:nvPr>
            <p:ph/>
          </p:nvPr>
        </p:nvSpPr>
        <p:spPr>
          <a:xfrm>
            <a:off x="895927" y="126857"/>
            <a:ext cx="2517354" cy="444080"/>
          </a:xfrm>
        </p:spPr>
        <p:txBody>
          <a:bodyPr vert="horz" lIns="91440" tIns="45720" rIns="91440" bIns="45720" rtlCol="0" anchor="t">
            <a:noAutofit/>
          </a:bodyPr>
          <a:lstStyle/>
          <a:p>
            <a:pPr>
              <a:buNone/>
            </a:pPr>
            <a:r>
              <a:rPr lang="en-GB" sz="4400" b="1" dirty="0">
                <a:solidFill>
                  <a:schemeClr val="accent6"/>
                </a:solidFill>
                <a:latin typeface="Calibri Light"/>
                <a:ea typeface="Calibri Light"/>
                <a:cs typeface="Calibri Light"/>
              </a:rPr>
              <a:t>Titrations</a:t>
            </a:r>
            <a:endParaRPr lang="en-GB" sz="4400" dirty="0">
              <a:solidFill>
                <a:schemeClr val="accent6"/>
              </a:solidFill>
              <a:latin typeface="Calibri Light"/>
              <a:ea typeface="Calibri Light"/>
              <a:cs typeface="Calibri Light"/>
            </a:endParaRPr>
          </a:p>
        </p:txBody>
      </p:sp>
      <p:pic>
        <p:nvPicPr>
          <p:cNvPr id="4" name="Picture 3">
            <a:extLst>
              <a:ext uri="{FF2B5EF4-FFF2-40B4-BE49-F238E27FC236}">
                <a16:creationId xmlns:a16="http://schemas.microsoft.com/office/drawing/2014/main" id="{46D41C5A-F5F3-ED6A-B0EC-587A6622A08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00344" y="346870"/>
            <a:ext cx="3875106" cy="5109653"/>
          </a:xfrm>
          <a:prstGeom prst="rect">
            <a:avLst/>
          </a:prstGeom>
        </p:spPr>
      </p:pic>
      <p:sp>
        <p:nvSpPr>
          <p:cNvPr id="8" name="Rectangle 7">
            <a:extLst>
              <a:ext uri="{FF2B5EF4-FFF2-40B4-BE49-F238E27FC236}">
                <a16:creationId xmlns:a16="http://schemas.microsoft.com/office/drawing/2014/main" id="{EA6D6B5F-E679-EAF6-6D0D-653CD538AABD}"/>
              </a:ext>
            </a:extLst>
          </p:cNvPr>
          <p:cNvSpPr/>
          <p:nvPr/>
        </p:nvSpPr>
        <p:spPr>
          <a:xfrm>
            <a:off x="8617520" y="4287751"/>
            <a:ext cx="1404650" cy="4314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F552D92-9A7A-2998-CB0D-B39A788E6F24}"/>
              </a:ext>
            </a:extLst>
          </p:cNvPr>
          <p:cNvSpPr txBox="1"/>
          <p:nvPr/>
        </p:nvSpPr>
        <p:spPr>
          <a:xfrm>
            <a:off x="7629769" y="4169578"/>
            <a:ext cx="23961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Unknown concentration of acid</a:t>
            </a:r>
            <a:endParaRPr lang="en-GB" dirty="0"/>
          </a:p>
        </p:txBody>
      </p:sp>
      <p:sp>
        <p:nvSpPr>
          <p:cNvPr id="10" name="TextBox 9">
            <a:extLst>
              <a:ext uri="{FF2B5EF4-FFF2-40B4-BE49-F238E27FC236}">
                <a16:creationId xmlns:a16="http://schemas.microsoft.com/office/drawing/2014/main" id="{136A7FE2-0B2D-1512-045A-6035879DA166}"/>
              </a:ext>
            </a:extLst>
          </p:cNvPr>
          <p:cNvSpPr txBox="1"/>
          <p:nvPr/>
        </p:nvSpPr>
        <p:spPr>
          <a:xfrm>
            <a:off x="238463" y="685847"/>
            <a:ext cx="755290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Titrations enable chemists to determine the amount (moles) of an unknown solution (typically an acid or alkali), by reacting it with a known amount of standard solution.  </a:t>
            </a:r>
          </a:p>
          <a:p>
            <a:r>
              <a:rPr lang="en-GB" sz="2400" dirty="0">
                <a:cs typeface="Calibri"/>
              </a:rPr>
              <a:t>For a neutralisation reaction where the acid concentration is to be determined, the equipment opposite may be used.</a:t>
            </a:r>
          </a:p>
          <a:p>
            <a:r>
              <a:rPr lang="en-GB" sz="2400" dirty="0">
                <a:cs typeface="Calibri"/>
              </a:rPr>
              <a:t>Firstly, an accurate (using a pipette) volume of the acid is added to a conical flask. A few drops of indicator are added, and the flask is placed over a white tile (or paper).</a:t>
            </a:r>
          </a:p>
          <a:p>
            <a:r>
              <a:rPr lang="en-GB" sz="2400" dirty="0">
                <a:cs typeface="Calibri"/>
              </a:rPr>
              <a:t>Next, a known concentration of the alkali (titrant) is placed into a burette, and then added to the acid until the endpoint is reached.</a:t>
            </a:r>
          </a:p>
          <a:p>
            <a:r>
              <a:rPr lang="en-GB" sz="2400" dirty="0">
                <a:cs typeface="Calibri"/>
              </a:rPr>
              <a:t>Using the balanced equation, we can now work out the amount of acid present and hence its concentration.</a:t>
            </a:r>
          </a:p>
        </p:txBody>
      </p:sp>
    </p:spTree>
    <p:extLst>
      <p:ext uri="{BB962C8B-B14F-4D97-AF65-F5344CB8AC3E}">
        <p14:creationId xmlns:p14="http://schemas.microsoft.com/office/powerpoint/2010/main" val="139378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normAutofit/>
          </a:bodyPr>
          <a:lstStyle/>
          <a:p>
            <a:r>
              <a:rPr lang="en-US" b="1" dirty="0">
                <a:solidFill>
                  <a:srgbClr val="70AD47"/>
                </a:solidFill>
              </a:rPr>
              <a:t>Relative atomic mass, </a:t>
            </a:r>
            <a:r>
              <a:rPr lang="en-GB" b="1" i="1" err="1">
                <a:solidFill>
                  <a:srgbClr val="70AD47"/>
                </a:solidFill>
                <a:ea typeface="+mn-lt"/>
                <a:cs typeface="+mn-lt"/>
              </a:rPr>
              <a:t>A</a:t>
            </a:r>
            <a:r>
              <a:rPr lang="en-GB" b="1" err="1">
                <a:solidFill>
                  <a:srgbClr val="70AD47"/>
                </a:solidFill>
                <a:ea typeface="+mn-lt"/>
                <a:cs typeface="+mn-lt"/>
              </a:rPr>
              <a:t>r</a:t>
            </a:r>
            <a:r>
              <a:rPr lang="en-US" b="1" dirty="0">
                <a:solidFill>
                  <a:srgbClr val="70AD47"/>
                </a:solidFill>
              </a:rPr>
              <a:t> </a:t>
            </a:r>
            <a:endParaRPr lang="en-US" b="1" dirty="0">
              <a:solidFill>
                <a:srgbClr val="70AD47"/>
              </a:solidFill>
              <a:cs typeface="Calibri Light"/>
            </a:endParaRPr>
          </a:p>
        </p:txBody>
      </p:sp>
      <p:sp>
        <p:nvSpPr>
          <p:cNvPr id="8" name="TextBox 7">
            <a:extLst>
              <a:ext uri="{FF2B5EF4-FFF2-40B4-BE49-F238E27FC236}">
                <a16:creationId xmlns:a16="http://schemas.microsoft.com/office/drawing/2014/main" id="{314424F5-B6D5-9E46-BE4E-ABF90AB9BCDC}"/>
              </a:ext>
            </a:extLst>
          </p:cNvPr>
          <p:cNvSpPr txBox="1"/>
          <p:nvPr/>
        </p:nvSpPr>
        <p:spPr>
          <a:xfrm>
            <a:off x="495300" y="1533800"/>
            <a:ext cx="10248900" cy="3785652"/>
          </a:xfrm>
          <a:prstGeom prst="rect">
            <a:avLst/>
          </a:prstGeom>
          <a:noFill/>
        </p:spPr>
        <p:txBody>
          <a:bodyPr wrap="square" lIns="91440" tIns="45720" rIns="91440" bIns="45720" anchor="t">
            <a:spAutoFit/>
          </a:bodyPr>
          <a:lstStyle/>
          <a:p>
            <a:endParaRPr lang="en-GB" sz="2400" dirty="0">
              <a:cs typeface="Times New Roman"/>
            </a:endParaRPr>
          </a:p>
          <a:p>
            <a:r>
              <a:rPr lang="en-GB" sz="2400" dirty="0">
                <a:cs typeface="Times New Roman"/>
              </a:rPr>
              <a:t>Is the weighted average mass of an atom of an element, taking into account its naturally occurring isotopes, relative to 1/12th the relative atomic mass of an atom of carbon-12.</a:t>
            </a:r>
          </a:p>
          <a:p>
            <a:endParaRPr lang="en-GB" sz="2400" dirty="0">
              <a:solidFill>
                <a:srgbClr val="000000"/>
              </a:solidFill>
              <a:cs typeface="Times New Roman"/>
            </a:endParaRPr>
          </a:p>
          <a:p>
            <a:endParaRPr lang="en-GB" sz="2400" dirty="0">
              <a:solidFill>
                <a:srgbClr val="000000"/>
              </a:solidFill>
              <a:cs typeface="Times New Roman"/>
            </a:endParaRPr>
          </a:p>
          <a:p>
            <a:r>
              <a:rPr lang="en-GB" sz="2400" dirty="0">
                <a:ea typeface="+mn-lt"/>
                <a:cs typeface="+mn-lt"/>
              </a:rPr>
              <a:t>relative atomic mass, </a:t>
            </a:r>
            <a:r>
              <a:rPr lang="en-GB" sz="2400" i="1" dirty="0" err="1">
                <a:ea typeface="+mn-lt"/>
                <a:cs typeface="+mn-lt"/>
              </a:rPr>
              <a:t>A</a:t>
            </a:r>
            <a:r>
              <a:rPr lang="en-GB" sz="2400" dirty="0" err="1">
                <a:ea typeface="+mn-lt"/>
                <a:cs typeface="+mn-lt"/>
              </a:rPr>
              <a:t>r</a:t>
            </a:r>
            <a:r>
              <a:rPr lang="en-GB" sz="2400" dirty="0">
                <a:ea typeface="+mn-lt"/>
                <a:cs typeface="+mn-lt"/>
              </a:rPr>
              <a:t> = </a:t>
            </a:r>
            <a:r>
              <a:rPr lang="en-GB" sz="2400" u="sng" dirty="0">
                <a:ea typeface="+mn-lt"/>
                <a:cs typeface="+mn-lt"/>
              </a:rPr>
              <a:t>average mass of one atom of an element</a:t>
            </a:r>
          </a:p>
          <a:p>
            <a:r>
              <a:rPr lang="en-GB" sz="2400" dirty="0">
                <a:ea typeface="+mn-lt"/>
                <a:cs typeface="+mn-lt"/>
              </a:rPr>
              <a:t>                                                      1/12th mass of one atom of </a:t>
            </a:r>
            <a:r>
              <a:rPr lang="en-GB" sz="2400" baseline="30000" dirty="0">
                <a:ea typeface="+mn-lt"/>
                <a:cs typeface="+mn-lt"/>
              </a:rPr>
              <a:t>12</a:t>
            </a:r>
            <a:r>
              <a:rPr lang="en-GB" sz="2400" dirty="0">
                <a:ea typeface="+mn-lt"/>
                <a:cs typeface="+mn-lt"/>
              </a:rPr>
              <a:t>C</a:t>
            </a:r>
          </a:p>
          <a:p>
            <a:endParaRPr lang="en-GB" sz="2400" dirty="0">
              <a:ea typeface="+mn-lt"/>
              <a:cs typeface="+mn-lt"/>
            </a:endParaRPr>
          </a:p>
          <a:p>
            <a:r>
              <a:rPr lang="en-GB" sz="2400" dirty="0">
                <a:ea typeface="+mn-lt"/>
                <a:cs typeface="+mn-lt"/>
              </a:rPr>
              <a:t>No units as it's a ratio</a:t>
            </a:r>
          </a:p>
        </p:txBody>
      </p:sp>
      <p:sp>
        <p:nvSpPr>
          <p:cNvPr id="3" name="TextBox 2">
            <a:extLst>
              <a:ext uri="{FF2B5EF4-FFF2-40B4-BE49-F238E27FC236}">
                <a16:creationId xmlns:a16="http://schemas.microsoft.com/office/drawing/2014/main" id="{6E4E2E9B-E4A9-B9AA-7EFB-36487FCEDE78}"/>
              </a:ext>
            </a:extLst>
          </p:cNvPr>
          <p:cNvSpPr txBox="1"/>
          <p:nvPr/>
        </p:nvSpPr>
        <p:spPr>
          <a:xfrm>
            <a:off x="5986995" y="5479865"/>
            <a:ext cx="55784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Segoe UI"/>
              </a:rPr>
              <a:t>The </a:t>
            </a:r>
            <a:r>
              <a:rPr lang="en-GB" i="1" dirty="0" err="1">
                <a:cs typeface="Segoe UI"/>
              </a:rPr>
              <a:t>A</a:t>
            </a:r>
            <a:r>
              <a:rPr lang="en-GB" dirty="0" err="1">
                <a:cs typeface="Segoe UI"/>
              </a:rPr>
              <a:t>r</a:t>
            </a:r>
            <a:r>
              <a:rPr lang="en-GB" dirty="0">
                <a:cs typeface="Segoe UI"/>
              </a:rPr>
              <a:t> of oxygen is 16.0</a:t>
            </a:r>
            <a:r>
              <a:rPr lang="en-GB" dirty="0">
                <a:latin typeface="Comic Sans MS"/>
                <a:cs typeface="Segoe UI"/>
              </a:rPr>
              <a:t>. ​</a:t>
            </a:r>
          </a:p>
          <a:p>
            <a:r>
              <a:rPr lang="en-GB" dirty="0">
                <a:cs typeface="Arial"/>
              </a:rPr>
              <a:t>It is 16 times heavier than a hydrogen atom </a:t>
            </a:r>
            <a:r>
              <a:rPr lang="en-US" dirty="0">
                <a:cs typeface="Arial"/>
              </a:rPr>
              <a:t>​</a:t>
            </a:r>
          </a:p>
          <a:p>
            <a:r>
              <a:rPr lang="en-GB" dirty="0">
                <a:cs typeface="Segoe UI"/>
              </a:rPr>
              <a:t>(</a:t>
            </a:r>
            <a:r>
              <a:rPr lang="en-GB" i="1" dirty="0" err="1">
                <a:cs typeface="Segoe UI"/>
              </a:rPr>
              <a:t>A</a:t>
            </a:r>
            <a:r>
              <a:rPr lang="en-GB" dirty="0" err="1">
                <a:cs typeface="Segoe UI"/>
              </a:rPr>
              <a:t>r</a:t>
            </a:r>
            <a:r>
              <a:rPr lang="en-GB" dirty="0">
                <a:cs typeface="Segoe UI"/>
              </a:rPr>
              <a:t> = 1.0)</a:t>
            </a:r>
            <a:r>
              <a:rPr lang="en-US" dirty="0">
                <a:cs typeface="Segoe UI"/>
              </a:rPr>
              <a:t>​</a:t>
            </a:r>
          </a:p>
          <a:p>
            <a:r>
              <a:rPr lang="en-GB" dirty="0">
                <a:cs typeface="Arial"/>
              </a:rPr>
              <a:t>It is 4 time heavier than a helium atom (</a:t>
            </a:r>
            <a:r>
              <a:rPr lang="en-GB" i="1" err="1">
                <a:cs typeface="Arial"/>
              </a:rPr>
              <a:t>A</a:t>
            </a:r>
            <a:r>
              <a:rPr lang="en-GB" err="1">
                <a:cs typeface="Arial"/>
              </a:rPr>
              <a:t>r</a:t>
            </a:r>
            <a:r>
              <a:rPr lang="en-GB" dirty="0">
                <a:cs typeface="Arial"/>
              </a:rPr>
              <a:t> = 4.0)</a:t>
            </a:r>
          </a:p>
        </p:txBody>
      </p:sp>
    </p:spTree>
    <p:extLst>
      <p:ext uri="{BB962C8B-B14F-4D97-AF65-F5344CB8AC3E}">
        <p14:creationId xmlns:p14="http://schemas.microsoft.com/office/powerpoint/2010/main" val="2067665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88853" y="-123132"/>
            <a:ext cx="8229600" cy="1143000"/>
          </a:xfrm>
        </p:spPr>
        <p:txBody>
          <a:bodyPr/>
          <a:lstStyle/>
          <a:p>
            <a:pPr algn="l"/>
            <a:r>
              <a:rPr lang="en-GB" b="1" dirty="0">
                <a:solidFill>
                  <a:srgbClr val="70AD47"/>
                </a:solidFill>
                <a:latin typeface="Calibri Light"/>
                <a:ea typeface="Calibri Light"/>
                <a:cs typeface="Calibri Light"/>
              </a:rPr>
              <a:t>Good practice in titrations</a:t>
            </a:r>
          </a:p>
        </p:txBody>
      </p:sp>
      <p:sp>
        <p:nvSpPr>
          <p:cNvPr id="22531" name="Rectangle 3"/>
          <p:cNvSpPr>
            <a:spLocks noGrp="1"/>
          </p:cNvSpPr>
          <p:nvPr>
            <p:ph type="body" idx="1"/>
          </p:nvPr>
        </p:nvSpPr>
        <p:spPr>
          <a:xfrm>
            <a:off x="1775520" y="1052737"/>
            <a:ext cx="8229600" cy="4785395"/>
          </a:xfrm>
        </p:spPr>
        <p:txBody>
          <a:bodyPr/>
          <a:lstStyle/>
          <a:p>
            <a:pPr marL="457200" indent="-457200">
              <a:lnSpc>
                <a:spcPct val="80000"/>
              </a:lnSpc>
            </a:pPr>
            <a:r>
              <a:rPr lang="en-GB" sz="2400" b="1" dirty="0">
                <a:latin typeface="Calibri" panose="020F0502020204030204" pitchFamily="34" charset="0"/>
                <a:ea typeface="Calibri" panose="020F0502020204030204" pitchFamily="34" charset="0"/>
                <a:cs typeface="Calibri" panose="020F0502020204030204" pitchFamily="34" charset="0"/>
              </a:rPr>
              <a:t>Use of the PIPETTE</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Rinsing with solution being titrated</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No bubbles </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Empties under gravity</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Transfers from pipette without spillage</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Touches surface of solution with pipette</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Overfills pipette first and allows to drop down to line</a:t>
            </a:r>
          </a:p>
          <a:p>
            <a:pPr marL="0" indent="0">
              <a:lnSpc>
                <a:spcPct val="80000"/>
              </a:lnSpc>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80000"/>
              </a:lnSpc>
            </a:pPr>
            <a:r>
              <a:rPr lang="en-GB" sz="2400" b="1" dirty="0">
                <a:latin typeface="Calibri" panose="020F0502020204030204" pitchFamily="34" charset="0"/>
                <a:ea typeface="Calibri" panose="020F0502020204030204" pitchFamily="34" charset="0"/>
                <a:cs typeface="Calibri" panose="020F0502020204030204" pitchFamily="34" charset="0"/>
              </a:rPr>
              <a:t>Use of the BURETTE</a:t>
            </a:r>
            <a:endParaRPr lang="en-GB" sz="2400" dirty="0">
              <a:latin typeface="Calibri" panose="020F0502020204030204" pitchFamily="34" charset="0"/>
              <a:ea typeface="Calibri" panose="020F0502020204030204" pitchFamily="34" charset="0"/>
              <a:cs typeface="Calibri" panose="020F0502020204030204" pitchFamily="34" charset="0"/>
            </a:endParaRP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Removes the funnel before titrating</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De-ionised water bottle</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Dropwise addition near the endpoint</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Swirls mixture</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Reads burette correctly</a:t>
            </a:r>
          </a:p>
          <a:p>
            <a:pPr>
              <a:lnSpc>
                <a:spcPct val="80000"/>
              </a:lnSpc>
              <a:buFont typeface="Wingdings"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White tile and use of paper</a:t>
            </a:r>
          </a:p>
        </p:txBody>
      </p:sp>
    </p:spTree>
    <p:extLst>
      <p:ext uri="{BB962C8B-B14F-4D97-AF65-F5344CB8AC3E}">
        <p14:creationId xmlns:p14="http://schemas.microsoft.com/office/powerpoint/2010/main" val="1476547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44" name="Group 164"/>
          <p:cNvGraphicFramePr>
            <a:graphicFrameLocks noGrp="1"/>
          </p:cNvGraphicFramePr>
          <p:nvPr>
            <p:ph/>
            <p:extLst>
              <p:ext uri="{D42A27DB-BD31-4B8C-83A1-F6EECF244321}">
                <p14:modId xmlns:p14="http://schemas.microsoft.com/office/powerpoint/2010/main" val="500426274"/>
              </p:ext>
            </p:extLst>
          </p:nvPr>
        </p:nvGraphicFramePr>
        <p:xfrm>
          <a:off x="2498970" y="841253"/>
          <a:ext cx="8291513" cy="3009900"/>
        </p:xfrm>
        <a:graphic>
          <a:graphicData uri="http://schemas.openxmlformats.org/drawingml/2006/table">
            <a:tbl>
              <a:tblPr/>
              <a:tblGrid>
                <a:gridCol w="3419475">
                  <a:extLst>
                    <a:ext uri="{9D8B030D-6E8A-4147-A177-3AD203B41FA5}">
                      <a16:colId xmlns:a16="http://schemas.microsoft.com/office/drawing/2014/main" val="20000"/>
                    </a:ext>
                  </a:extLst>
                </a:gridCol>
                <a:gridCol w="1127125">
                  <a:extLst>
                    <a:ext uri="{9D8B030D-6E8A-4147-A177-3AD203B41FA5}">
                      <a16:colId xmlns:a16="http://schemas.microsoft.com/office/drawing/2014/main" val="20001"/>
                    </a:ext>
                  </a:extLst>
                </a:gridCol>
                <a:gridCol w="1065213">
                  <a:extLst>
                    <a:ext uri="{9D8B030D-6E8A-4147-A177-3AD203B41FA5}">
                      <a16:colId xmlns:a16="http://schemas.microsoft.com/office/drawing/2014/main" val="20002"/>
                    </a:ext>
                  </a:extLst>
                </a:gridCol>
                <a:gridCol w="917575">
                  <a:extLst>
                    <a:ext uri="{9D8B030D-6E8A-4147-A177-3AD203B41FA5}">
                      <a16:colId xmlns:a16="http://schemas.microsoft.com/office/drawing/2014/main" val="20003"/>
                    </a:ext>
                  </a:extLst>
                </a:gridCol>
                <a:gridCol w="917575">
                  <a:extLst>
                    <a:ext uri="{9D8B030D-6E8A-4147-A177-3AD203B41FA5}">
                      <a16:colId xmlns:a16="http://schemas.microsoft.com/office/drawing/2014/main" val="20004"/>
                    </a:ext>
                  </a:extLst>
                </a:gridCol>
                <a:gridCol w="844550">
                  <a:extLst>
                    <a:ext uri="{9D8B030D-6E8A-4147-A177-3AD203B41FA5}">
                      <a16:colId xmlns:a16="http://schemas.microsoft.com/office/drawing/2014/main" val="20005"/>
                    </a:ext>
                  </a:extLst>
                </a:gridCol>
              </a:tblGrid>
              <a:tr h="876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Titration number</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cs typeface="Times New Roman" pitchFamily="18" charset="0"/>
                        </a:rPr>
                        <a:t>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cs typeface="Times New Roman" pitchFamily="18" charset="0"/>
                        </a:rPr>
                        <a:t>(Rough)</a:t>
                      </a:r>
                      <a:endParaRPr kumimoji="0" lang="en-GB"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2</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3</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4</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5</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1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Final burette reading/ cm</a:t>
                      </a:r>
                      <a:r>
                        <a:rPr kumimoji="0" lang="en-GB" sz="2000" b="0" i="0" u="none" strike="noStrike" cap="none" normalizeH="0" baseline="30000">
                          <a:ln>
                            <a:noFill/>
                          </a:ln>
                          <a:solidFill>
                            <a:schemeClr val="tx1"/>
                          </a:solidFill>
                          <a:effectLst/>
                          <a:latin typeface="Times New Roman" pitchFamily="18" charset="0"/>
                          <a:cs typeface="Times New Roman" pitchFamily="18" charset="0"/>
                        </a:rPr>
                        <a:t>3</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26.75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32.65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28.60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37.15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34.00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1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Initial burette reading/ cm</a:t>
                      </a:r>
                      <a:r>
                        <a:rPr kumimoji="0" lang="en-GB" sz="2000" b="0" i="0" u="none" strike="noStrike" cap="none" normalizeH="0" baseline="30000">
                          <a:ln>
                            <a:noFill/>
                          </a:ln>
                          <a:solidFill>
                            <a:schemeClr val="tx1"/>
                          </a:solidFill>
                          <a:effectLst/>
                          <a:latin typeface="Times New Roman" pitchFamily="18" charset="0"/>
                          <a:cs typeface="Times New Roman" pitchFamily="18" charset="0"/>
                        </a:rPr>
                        <a:t>3</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6.60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2.65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11.15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7.75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1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cs typeface="Times New Roman" pitchFamily="18" charset="0"/>
                        </a:rPr>
                        <a:t>Titre/ cm</a:t>
                      </a:r>
                      <a:r>
                        <a:rPr kumimoji="0" lang="en-GB" sz="2000" b="0" i="0" u="none" strike="noStrike" cap="none" normalizeH="0" baseline="30000">
                          <a:ln>
                            <a:noFill/>
                          </a:ln>
                          <a:solidFill>
                            <a:schemeClr val="tx1"/>
                          </a:solidFill>
                          <a:effectLst/>
                          <a:latin typeface="Times New Roman" pitchFamily="18" charset="0"/>
                          <a:cs typeface="Times New Roman" pitchFamily="18" charset="0"/>
                        </a:rPr>
                        <a:t>3</a:t>
                      </a:r>
                      <a:endParaRPr kumimoji="0" lang="en-GB" sz="2000" b="0" i="0" u="none" strike="noStrike" cap="none" normalizeH="0" baseline="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26.75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rgbClr val="FF0000"/>
                          </a:solidFill>
                          <a:effectLst/>
                          <a:latin typeface="Calibri" pitchFamily="34" charset="0"/>
                        </a:rPr>
                        <a:t>26.05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rgbClr val="FF0000"/>
                          </a:solidFill>
                          <a:effectLst/>
                          <a:latin typeface="Calibri" pitchFamily="34" charset="0"/>
                        </a:rPr>
                        <a:t>25.95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rgbClr val="FF0000"/>
                          </a:solidFill>
                          <a:effectLst/>
                          <a:latin typeface="Calibri" pitchFamily="34" charset="0"/>
                        </a:rPr>
                        <a:t>26.00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pitchFamily="34" charset="0"/>
                        </a:rPr>
                        <a:t>26.25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0643" name="Rectangle 163"/>
          <p:cNvSpPr>
            <a:spLocks noChangeArrowheads="1"/>
          </p:cNvSpPr>
          <p:nvPr/>
        </p:nvSpPr>
        <p:spPr bwMode="auto">
          <a:xfrm>
            <a:off x="1441373" y="4752760"/>
            <a:ext cx="10409382"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40" tIns="45720" rIns="91440" bIns="45720" anchor="ctr">
            <a:spAutoFit/>
          </a:bodyPr>
          <a:lstStyle/>
          <a:p>
            <a:r>
              <a:rPr lang="en-GB" sz="2400" dirty="0"/>
              <a:t>Your aim is to obtain a minimum of two titres which are within </a:t>
            </a:r>
            <a:r>
              <a:rPr lang="en-GB" sz="2400" b="1" dirty="0"/>
              <a:t>0.10 cm</a:t>
            </a:r>
            <a:r>
              <a:rPr lang="en-GB" sz="2400" b="1" baseline="30000" dirty="0"/>
              <a:t>3</a:t>
            </a:r>
            <a:r>
              <a:rPr lang="en-GB" sz="2400" dirty="0"/>
              <a:t> of each other. You will take an average of these titres and this will be your final mean titre result. It is important that you indicate which readings you used when calculating your mean titre. DO NOT include the rough titre.</a:t>
            </a:r>
            <a:endParaRPr lang="en-US" dirty="0"/>
          </a:p>
          <a:p>
            <a:r>
              <a:rPr lang="en-GB" sz="2400" dirty="0"/>
              <a:t>Here the mean titre = </a:t>
            </a:r>
            <a:r>
              <a:rPr lang="en-GB" sz="2400" dirty="0">
                <a:solidFill>
                  <a:srgbClr val="FF0000"/>
                </a:solidFill>
              </a:rPr>
              <a:t>26.00</a:t>
            </a:r>
            <a:r>
              <a:rPr lang="en-GB" sz="2400" dirty="0"/>
              <a:t> cm</a:t>
            </a:r>
            <a:r>
              <a:rPr lang="en-GB" sz="2400" baseline="30000" dirty="0"/>
              <a:t>3</a:t>
            </a:r>
            <a:endParaRPr lang="en-GB" sz="2400" dirty="0"/>
          </a:p>
        </p:txBody>
      </p:sp>
      <p:sp>
        <p:nvSpPr>
          <p:cNvPr id="20645" name="Text Box 165"/>
          <p:cNvSpPr txBox="1">
            <a:spLocks noChangeArrowheads="1"/>
          </p:cNvSpPr>
          <p:nvPr/>
        </p:nvSpPr>
        <p:spPr bwMode="auto">
          <a:xfrm>
            <a:off x="1445237" y="4006135"/>
            <a:ext cx="8207375" cy="941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nchor="t">
            <a:spAutoFit/>
          </a:bodyPr>
          <a:lstStyle/>
          <a:p>
            <a:pPr>
              <a:lnSpc>
                <a:spcPct val="80000"/>
              </a:lnSpc>
              <a:spcBef>
                <a:spcPct val="20000"/>
              </a:spcBef>
            </a:pPr>
            <a:r>
              <a:rPr lang="en-GB" sz="2400" dirty="0"/>
              <a:t>Titre volumes to 0.05 cm</a:t>
            </a:r>
            <a:r>
              <a:rPr lang="en-GB" sz="2400" baseline="30000" dirty="0"/>
              <a:t>3</a:t>
            </a:r>
            <a:r>
              <a:rPr lang="en-GB" sz="2400" dirty="0"/>
              <a:t>.</a:t>
            </a:r>
            <a:endParaRPr lang="en-US"/>
          </a:p>
          <a:p>
            <a:pPr>
              <a:spcBef>
                <a:spcPct val="50000"/>
              </a:spcBef>
            </a:pPr>
            <a:endParaRPr lang="en-GB" sz="2400" dirty="0"/>
          </a:p>
        </p:txBody>
      </p:sp>
      <p:sp>
        <p:nvSpPr>
          <p:cNvPr id="3" name="Rectangle 2">
            <a:extLst>
              <a:ext uri="{FF2B5EF4-FFF2-40B4-BE49-F238E27FC236}">
                <a16:creationId xmlns:a16="http://schemas.microsoft.com/office/drawing/2014/main" id="{CD5B3FD9-E4C2-3F51-08C9-BD23CDF65336}"/>
              </a:ext>
            </a:extLst>
          </p:cNvPr>
          <p:cNvSpPr txBox="1">
            <a:spLocks/>
          </p:cNvSpPr>
          <p:nvPr/>
        </p:nvSpPr>
        <p:spPr bwMode="auto">
          <a:xfrm>
            <a:off x="88853" y="-123132"/>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Comic Sans MS" pitchFamily="66"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Comic Sans MS" pitchFamily="66"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Comic Sans MS" pitchFamily="66"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Comic Sans MS" pitchFamily="66"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400" b="1" dirty="0">
                <a:solidFill>
                  <a:srgbClr val="70AD47"/>
                </a:solidFill>
                <a:latin typeface="Calibri Light"/>
                <a:ea typeface="Calibri Light"/>
                <a:cs typeface="Calibri Light"/>
              </a:rPr>
              <a:t>Calculating the mean titre</a:t>
            </a:r>
            <a:endParaRPr lang="en-US" sz="4400" b="1" dirty="0">
              <a:latin typeface="Calibri Light"/>
              <a:ea typeface="Calibri Light"/>
              <a:cs typeface="Calibri Light"/>
            </a:endParaRPr>
          </a:p>
        </p:txBody>
      </p:sp>
    </p:spTree>
    <p:extLst>
      <p:ext uri="{BB962C8B-B14F-4D97-AF65-F5344CB8AC3E}">
        <p14:creationId xmlns:p14="http://schemas.microsoft.com/office/powerpoint/2010/main" val="2383482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1774825" y="188913"/>
            <a:ext cx="86423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GB"/>
          </a:p>
        </p:txBody>
      </p:sp>
      <p:sp>
        <p:nvSpPr>
          <p:cNvPr id="4102" name="Text Box 6"/>
          <p:cNvSpPr txBox="1">
            <a:spLocks noChangeArrowheads="1"/>
          </p:cNvSpPr>
          <p:nvPr/>
        </p:nvSpPr>
        <p:spPr bwMode="auto">
          <a:xfrm>
            <a:off x="844407" y="-27020"/>
            <a:ext cx="11255229" cy="6540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40" tIns="45720" rIns="91440" bIns="45720" anchor="t">
            <a:spAutoFit/>
          </a:bodyPr>
          <a:lstStyle/>
          <a:p>
            <a:pPr>
              <a:spcBef>
                <a:spcPct val="50000"/>
              </a:spcBef>
            </a:pPr>
            <a:r>
              <a:rPr lang="en-GB" u="sng" dirty="0"/>
              <a:t>Worked example from </a:t>
            </a:r>
            <a:r>
              <a:rPr lang="en-GB" i="1" u="sng" dirty="0"/>
              <a:t>Clark, Calculations in AS/A level Chemistry p62</a:t>
            </a:r>
          </a:p>
          <a:p>
            <a:pPr>
              <a:spcBef>
                <a:spcPct val="50000"/>
              </a:spcBef>
            </a:pPr>
            <a:r>
              <a:rPr lang="en-GB" sz="2000" dirty="0"/>
              <a:t>25.0 cm</a:t>
            </a:r>
            <a:r>
              <a:rPr lang="en-GB" sz="2000" baseline="30000" dirty="0"/>
              <a:t>3</a:t>
            </a:r>
            <a:r>
              <a:rPr lang="en-GB" sz="2000" dirty="0"/>
              <a:t> of a solution of 0.100 mol dm</a:t>
            </a:r>
            <a:r>
              <a:rPr lang="en-GB" sz="2000" baseline="30000" dirty="0"/>
              <a:t>-3</a:t>
            </a:r>
            <a:r>
              <a:rPr lang="en-GB" sz="2000" dirty="0"/>
              <a:t> sodium hydroxide (NaOH) was neutralised by 23.5 cm</a:t>
            </a:r>
            <a:r>
              <a:rPr lang="en-GB" sz="2000" baseline="30000" dirty="0"/>
              <a:t>3</a:t>
            </a:r>
            <a:r>
              <a:rPr lang="en-GB" sz="2000" dirty="0"/>
              <a:t> of a dilute solution of hydrochloric acid (HCl). What is the concentration of the HCl? </a:t>
            </a:r>
          </a:p>
          <a:p>
            <a:pPr>
              <a:spcBef>
                <a:spcPct val="50000"/>
              </a:spcBef>
            </a:pPr>
            <a:r>
              <a:rPr lang="en-GB" b="1" dirty="0"/>
              <a:t>Step 1:</a:t>
            </a:r>
            <a:r>
              <a:rPr lang="en-GB" dirty="0"/>
              <a:t> Write balanced equation and work out molar ratios (it may help to highlight the </a:t>
            </a:r>
            <a:r>
              <a:rPr lang="en-GB" dirty="0">
                <a:solidFill>
                  <a:srgbClr val="FF0000"/>
                </a:solidFill>
              </a:rPr>
              <a:t>known</a:t>
            </a:r>
            <a:r>
              <a:rPr lang="en-GB" dirty="0"/>
              <a:t> and </a:t>
            </a:r>
            <a:r>
              <a:rPr lang="en-GB" dirty="0">
                <a:solidFill>
                  <a:schemeClr val="tx2"/>
                </a:solidFill>
              </a:rPr>
              <a:t>unknown</a:t>
            </a:r>
            <a:r>
              <a:rPr lang="en-GB" dirty="0"/>
              <a:t> values in different colours).</a:t>
            </a:r>
          </a:p>
          <a:p>
            <a:pPr>
              <a:spcBef>
                <a:spcPct val="50000"/>
              </a:spcBef>
            </a:pPr>
            <a:r>
              <a:rPr lang="en-GB" dirty="0">
                <a:solidFill>
                  <a:srgbClr val="FF0000"/>
                </a:solidFill>
              </a:rPr>
              <a:t>NaOH</a:t>
            </a:r>
            <a:r>
              <a:rPr lang="en-GB" dirty="0"/>
              <a:t> + </a:t>
            </a:r>
            <a:r>
              <a:rPr lang="en-GB" dirty="0">
                <a:solidFill>
                  <a:schemeClr val="tx2"/>
                </a:solidFill>
              </a:rPr>
              <a:t>HCl</a:t>
            </a:r>
            <a:r>
              <a:rPr lang="en-GB" dirty="0"/>
              <a:t> </a:t>
            </a:r>
            <a:r>
              <a:rPr lang="en-GB" dirty="0">
                <a:sym typeface="Wingdings" panose="05000000000000000000" pitchFamily="2" charset="2"/>
              </a:rPr>
              <a:t>NaCl + H</a:t>
            </a:r>
            <a:r>
              <a:rPr lang="en-GB" baseline="-25000" dirty="0">
                <a:sym typeface="Wingdings" panose="05000000000000000000" pitchFamily="2" charset="2"/>
              </a:rPr>
              <a:t>2</a:t>
            </a:r>
            <a:r>
              <a:rPr lang="en-GB" dirty="0">
                <a:sym typeface="Wingdings" panose="05000000000000000000" pitchFamily="2" charset="2"/>
              </a:rPr>
              <a:t>O,  </a:t>
            </a:r>
          </a:p>
          <a:p>
            <a:pPr>
              <a:spcBef>
                <a:spcPct val="50000"/>
              </a:spcBef>
            </a:pPr>
            <a:r>
              <a:rPr lang="en-GB" dirty="0">
                <a:sym typeface="Wingdings" panose="05000000000000000000" pitchFamily="2" charset="2"/>
              </a:rPr>
              <a:t>therefore </a:t>
            </a:r>
            <a:r>
              <a:rPr lang="en-GB" sz="1800" dirty="0">
                <a:solidFill>
                  <a:srgbClr val="FF0000"/>
                </a:solidFill>
              </a:rPr>
              <a:t>25.0 cm</a:t>
            </a:r>
            <a:r>
              <a:rPr lang="en-GB" sz="1800" baseline="30000" dirty="0">
                <a:solidFill>
                  <a:srgbClr val="FF0000"/>
                </a:solidFill>
              </a:rPr>
              <a:t>3</a:t>
            </a:r>
            <a:r>
              <a:rPr lang="en-GB" sz="1800" dirty="0">
                <a:solidFill>
                  <a:srgbClr val="FF0000"/>
                </a:solidFill>
              </a:rPr>
              <a:t> of 0.100 mol dm</a:t>
            </a:r>
            <a:r>
              <a:rPr lang="en-GB" sz="1800" baseline="30000" dirty="0">
                <a:solidFill>
                  <a:srgbClr val="FF0000"/>
                </a:solidFill>
              </a:rPr>
              <a:t>-3</a:t>
            </a:r>
            <a:r>
              <a:rPr lang="en-GB" sz="1800" dirty="0">
                <a:solidFill>
                  <a:srgbClr val="FF0000"/>
                </a:solidFill>
              </a:rPr>
              <a:t> NaOH </a:t>
            </a:r>
            <a:r>
              <a:rPr lang="en-GB" sz="1800" dirty="0"/>
              <a:t>is equivalent to </a:t>
            </a:r>
            <a:r>
              <a:rPr lang="en-GB" sz="1800" dirty="0">
                <a:solidFill>
                  <a:schemeClr val="tx2"/>
                </a:solidFill>
              </a:rPr>
              <a:t>23.5 cm</a:t>
            </a:r>
            <a:r>
              <a:rPr lang="en-GB" sz="1800" baseline="30000" dirty="0">
                <a:solidFill>
                  <a:schemeClr val="tx2"/>
                </a:solidFill>
              </a:rPr>
              <a:t>3 </a:t>
            </a:r>
            <a:r>
              <a:rPr lang="en-GB" sz="1800" dirty="0">
                <a:solidFill>
                  <a:schemeClr val="tx2"/>
                </a:solidFill>
              </a:rPr>
              <a:t>of unknown HCl</a:t>
            </a:r>
          </a:p>
          <a:p>
            <a:pPr>
              <a:spcBef>
                <a:spcPct val="50000"/>
              </a:spcBef>
            </a:pPr>
            <a:r>
              <a:rPr lang="en-GB" b="1" dirty="0"/>
              <a:t>Step 2:</a:t>
            </a:r>
            <a:r>
              <a:rPr lang="en-GB" dirty="0"/>
              <a:t> Convert given values into correct units.</a:t>
            </a:r>
          </a:p>
          <a:p>
            <a:pPr>
              <a:spcBef>
                <a:spcPct val="50000"/>
              </a:spcBef>
            </a:pPr>
            <a:r>
              <a:rPr lang="en-GB" dirty="0"/>
              <a:t>25.0 </a:t>
            </a:r>
            <a:r>
              <a:rPr lang="en-GB" sz="1800" dirty="0"/>
              <a:t>cm</a:t>
            </a:r>
            <a:r>
              <a:rPr lang="en-GB" sz="1800" baseline="30000" dirty="0"/>
              <a:t>3</a:t>
            </a:r>
            <a:r>
              <a:rPr lang="en-GB" sz="1800" dirty="0"/>
              <a:t> = 0.025 dm</a:t>
            </a:r>
            <a:r>
              <a:rPr lang="en-GB" sz="1800" baseline="30000" dirty="0"/>
              <a:t>3</a:t>
            </a:r>
            <a:r>
              <a:rPr lang="en-GB" sz="1800" dirty="0"/>
              <a:t> and </a:t>
            </a:r>
            <a:r>
              <a:rPr lang="en-GB" dirty="0"/>
              <a:t>23.5 </a:t>
            </a:r>
            <a:r>
              <a:rPr lang="en-GB" sz="1800" dirty="0"/>
              <a:t>cm</a:t>
            </a:r>
            <a:r>
              <a:rPr lang="en-GB" sz="1800" baseline="30000" dirty="0"/>
              <a:t>3</a:t>
            </a:r>
            <a:r>
              <a:rPr lang="en-GB" sz="1800" dirty="0"/>
              <a:t> = 0.0235 dm</a:t>
            </a:r>
            <a:r>
              <a:rPr lang="en-GB" sz="1800" baseline="30000" dirty="0"/>
              <a:t>3</a:t>
            </a:r>
            <a:r>
              <a:rPr lang="en-GB" sz="1800" dirty="0"/>
              <a:t> </a:t>
            </a:r>
            <a:endParaRPr lang="en-GB" dirty="0"/>
          </a:p>
          <a:p>
            <a:pPr>
              <a:spcBef>
                <a:spcPct val="50000"/>
              </a:spcBef>
            </a:pPr>
            <a:r>
              <a:rPr lang="en-GB" b="1" dirty="0"/>
              <a:t>Step 3:</a:t>
            </a:r>
            <a:r>
              <a:rPr lang="en-GB" dirty="0"/>
              <a:t> Calculate the no. moles of the known substance (NaOH in this case) using the information given in the question and C=n/V </a:t>
            </a:r>
            <a:r>
              <a:rPr lang="en-GB" dirty="0">
                <a:sym typeface="Wingdings" panose="05000000000000000000" pitchFamily="2" charset="2"/>
              </a:rPr>
              <a:t> n=CV</a:t>
            </a:r>
            <a:endParaRPr lang="en-GB" dirty="0"/>
          </a:p>
          <a:p>
            <a:pPr>
              <a:spcBef>
                <a:spcPct val="50000"/>
              </a:spcBef>
            </a:pPr>
            <a:r>
              <a:rPr lang="en-GB" dirty="0"/>
              <a:t>n NaOH = 0.025 x 0.1 = 0.0025 mol</a:t>
            </a:r>
          </a:p>
          <a:p>
            <a:pPr>
              <a:spcBef>
                <a:spcPct val="50000"/>
              </a:spcBef>
            </a:pPr>
            <a:r>
              <a:rPr lang="en-GB" b="1" dirty="0"/>
              <a:t>Step 4:</a:t>
            </a:r>
            <a:r>
              <a:rPr lang="en-GB" dirty="0"/>
              <a:t> Use the molar ratio to work out no. of moles of unknown substance (HCl in this case) that reacts.</a:t>
            </a:r>
          </a:p>
          <a:p>
            <a:pPr>
              <a:spcBef>
                <a:spcPct val="50000"/>
              </a:spcBef>
            </a:pPr>
            <a:r>
              <a:rPr lang="en-GB" dirty="0"/>
              <a:t>n HCl = n NaOH = 0.0025 mol</a:t>
            </a:r>
          </a:p>
          <a:p>
            <a:pPr>
              <a:spcBef>
                <a:spcPct val="50000"/>
              </a:spcBef>
            </a:pPr>
            <a:r>
              <a:rPr lang="en-GB" b="1" dirty="0"/>
              <a:t>Step 5:</a:t>
            </a:r>
            <a:r>
              <a:rPr lang="en-GB" dirty="0"/>
              <a:t> Use the no. moles of unknown (HCl) to calculate its concentration/ volume/ mass etc (C=n/V and/or mass = n x Mr).</a:t>
            </a:r>
          </a:p>
          <a:p>
            <a:pPr>
              <a:spcBef>
                <a:spcPct val="50000"/>
              </a:spcBef>
            </a:pPr>
            <a:r>
              <a:rPr lang="en-GB" dirty="0"/>
              <a:t>Concentration HCl = 0.0025 mol / 0.0235 dm</a:t>
            </a:r>
            <a:r>
              <a:rPr lang="en-GB" baseline="30000" dirty="0"/>
              <a:t>3</a:t>
            </a:r>
            <a:r>
              <a:rPr lang="en-GB" sz="1800" dirty="0"/>
              <a:t> = </a:t>
            </a:r>
            <a:r>
              <a:rPr lang="en-GB" sz="1800" b="1" u="sng" dirty="0"/>
              <a:t>0.106 mol dm</a:t>
            </a:r>
            <a:r>
              <a:rPr lang="en-GB" sz="1800" b="1" u="sng" baseline="30000" dirty="0"/>
              <a:t>-3</a:t>
            </a:r>
            <a:r>
              <a:rPr lang="en-GB" sz="1800" b="1" u="sng" dirty="0"/>
              <a:t> </a:t>
            </a:r>
            <a:endParaRPr lang="en-GB" b="1" u="sng">
              <a:cs typeface="Calibri"/>
            </a:endParaRPr>
          </a:p>
        </p:txBody>
      </p:sp>
    </p:spTree>
    <p:extLst>
      <p:ext uri="{BB962C8B-B14F-4D97-AF65-F5344CB8AC3E}">
        <p14:creationId xmlns:p14="http://schemas.microsoft.com/office/powerpoint/2010/main" val="3681909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6825EF-57D9-A553-4CE8-A325CD20C7EF}"/>
              </a:ext>
            </a:extLst>
          </p:cNvPr>
          <p:cNvPicPr>
            <a:picLocks noChangeAspect="1"/>
          </p:cNvPicPr>
          <p:nvPr/>
        </p:nvPicPr>
        <p:blipFill>
          <a:blip r:embed="rId2"/>
          <a:stretch>
            <a:fillRect/>
          </a:stretch>
        </p:blipFill>
        <p:spPr>
          <a:xfrm>
            <a:off x="1342604" y="699426"/>
            <a:ext cx="5158599" cy="2731023"/>
          </a:xfrm>
          <a:prstGeom prst="rect">
            <a:avLst/>
          </a:prstGeom>
        </p:spPr>
      </p:pic>
      <p:pic>
        <p:nvPicPr>
          <p:cNvPr id="7" name="Picture 6">
            <a:extLst>
              <a:ext uri="{FF2B5EF4-FFF2-40B4-BE49-F238E27FC236}">
                <a16:creationId xmlns:a16="http://schemas.microsoft.com/office/drawing/2014/main" id="{32D84EFA-7EB7-264F-E976-8AFE16564632}"/>
              </a:ext>
            </a:extLst>
          </p:cNvPr>
          <p:cNvPicPr>
            <a:picLocks noChangeAspect="1"/>
          </p:cNvPicPr>
          <p:nvPr/>
        </p:nvPicPr>
        <p:blipFill>
          <a:blip r:embed="rId3"/>
          <a:stretch>
            <a:fillRect/>
          </a:stretch>
        </p:blipFill>
        <p:spPr>
          <a:xfrm>
            <a:off x="1342604" y="3596526"/>
            <a:ext cx="5149624" cy="2914128"/>
          </a:xfrm>
          <a:prstGeom prst="rect">
            <a:avLst/>
          </a:prstGeom>
        </p:spPr>
      </p:pic>
      <p:pic>
        <p:nvPicPr>
          <p:cNvPr id="9" name="Picture 8">
            <a:extLst>
              <a:ext uri="{FF2B5EF4-FFF2-40B4-BE49-F238E27FC236}">
                <a16:creationId xmlns:a16="http://schemas.microsoft.com/office/drawing/2014/main" id="{DE61A126-CECB-4D61-E27D-F675659F7C87}"/>
              </a:ext>
            </a:extLst>
          </p:cNvPr>
          <p:cNvPicPr>
            <a:picLocks noChangeAspect="1"/>
          </p:cNvPicPr>
          <p:nvPr/>
        </p:nvPicPr>
        <p:blipFill>
          <a:blip r:embed="rId4"/>
          <a:stretch>
            <a:fillRect/>
          </a:stretch>
        </p:blipFill>
        <p:spPr>
          <a:xfrm>
            <a:off x="7102230" y="406348"/>
            <a:ext cx="5086633" cy="3023249"/>
          </a:xfrm>
          <a:prstGeom prst="rect">
            <a:avLst/>
          </a:prstGeom>
        </p:spPr>
      </p:pic>
      <p:sp>
        <p:nvSpPr>
          <p:cNvPr id="3" name="Content Placeholder 1">
            <a:extLst>
              <a:ext uri="{FF2B5EF4-FFF2-40B4-BE49-F238E27FC236}">
                <a16:creationId xmlns:a16="http://schemas.microsoft.com/office/drawing/2014/main" id="{153C664E-A3CB-D8B2-2FE4-D4AE2A9BAFC1}"/>
              </a:ext>
            </a:extLst>
          </p:cNvPr>
          <p:cNvSpPr>
            <a:spLocks noGrp="1"/>
          </p:cNvSpPr>
          <p:nvPr>
            <p:ph/>
          </p:nvPr>
        </p:nvSpPr>
        <p:spPr>
          <a:xfrm>
            <a:off x="-2842" y="-143"/>
            <a:ext cx="6639969" cy="414773"/>
          </a:xfrm>
        </p:spPr>
        <p:txBody>
          <a:bodyPr vert="horz" lIns="91440" tIns="45720" rIns="91440" bIns="45720" rtlCol="0" anchor="t">
            <a:noAutofit/>
          </a:bodyPr>
          <a:lstStyle/>
          <a:p>
            <a:pPr>
              <a:buNone/>
            </a:pPr>
            <a:r>
              <a:rPr lang="en-GB" sz="4400" b="1" dirty="0">
                <a:solidFill>
                  <a:srgbClr val="70AD47"/>
                </a:solidFill>
                <a:latin typeface="Calibri Light"/>
                <a:ea typeface="Calibri Light"/>
                <a:cs typeface="Calibri Light"/>
              </a:rPr>
              <a:t>Example question</a:t>
            </a:r>
          </a:p>
        </p:txBody>
      </p:sp>
    </p:spTree>
    <p:extLst>
      <p:ext uri="{BB962C8B-B14F-4D97-AF65-F5344CB8AC3E}">
        <p14:creationId xmlns:p14="http://schemas.microsoft.com/office/powerpoint/2010/main" val="209186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153C664E-A3CB-D8B2-2FE4-D4AE2A9BAFC1}"/>
              </a:ext>
            </a:extLst>
          </p:cNvPr>
          <p:cNvSpPr>
            <a:spLocks noGrp="1"/>
          </p:cNvSpPr>
          <p:nvPr>
            <p:ph/>
          </p:nvPr>
        </p:nvSpPr>
        <p:spPr>
          <a:xfrm>
            <a:off x="-2842" y="-143"/>
            <a:ext cx="7665738" cy="444080"/>
          </a:xfrm>
        </p:spPr>
        <p:txBody>
          <a:bodyPr vert="horz" lIns="91440" tIns="45720" rIns="91440" bIns="45720" rtlCol="0" anchor="t">
            <a:noAutofit/>
          </a:bodyPr>
          <a:lstStyle/>
          <a:p>
            <a:pPr>
              <a:buNone/>
            </a:pPr>
            <a:r>
              <a:rPr lang="en-GB" sz="4400" b="1" dirty="0">
                <a:solidFill>
                  <a:srgbClr val="70AD47"/>
                </a:solidFill>
                <a:latin typeface="Calibri Light"/>
                <a:ea typeface="Calibri Light"/>
                <a:cs typeface="Calibri Light"/>
              </a:rPr>
              <a:t>Extra - Uncertainty</a:t>
            </a:r>
          </a:p>
        </p:txBody>
      </p:sp>
      <p:sp>
        <p:nvSpPr>
          <p:cNvPr id="4" name="TextBox 3">
            <a:extLst>
              <a:ext uri="{FF2B5EF4-FFF2-40B4-BE49-F238E27FC236}">
                <a16:creationId xmlns:a16="http://schemas.microsoft.com/office/drawing/2014/main" id="{B02708E3-5FF0-9DEC-0A78-EA9598DA0105}"/>
              </a:ext>
            </a:extLst>
          </p:cNvPr>
          <p:cNvSpPr txBox="1"/>
          <p:nvPr/>
        </p:nvSpPr>
        <p:spPr>
          <a:xfrm>
            <a:off x="1954" y="967153"/>
            <a:ext cx="12182230" cy="42627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Every measurement that we take has an associated uncertainty attached to it. This is typically expressed as % uncertainty or ± a specific value.</a:t>
            </a:r>
          </a:p>
          <a:p>
            <a:r>
              <a:rPr lang="en-GB" sz="2800" dirty="0">
                <a:cs typeface="Calibri"/>
              </a:rPr>
              <a:t>If we use a 25 cm</a:t>
            </a:r>
            <a:r>
              <a:rPr lang="en-GB" sz="2800" baseline="30000" dirty="0">
                <a:cs typeface="Calibri"/>
              </a:rPr>
              <a:t>3 </a:t>
            </a:r>
            <a:r>
              <a:rPr lang="en-GB" sz="2800" dirty="0">
                <a:cs typeface="Calibri"/>
              </a:rPr>
              <a:t>pipette to accurately measure some liquid, the pipette will have a stated tolerance stamped on it </a:t>
            </a:r>
            <a:r>
              <a:rPr lang="en-GB" sz="2800" dirty="0" err="1">
                <a:cs typeface="Calibri"/>
              </a:rPr>
              <a:t>eg.</a:t>
            </a:r>
            <a:r>
              <a:rPr lang="en-GB" sz="2800" dirty="0">
                <a:cs typeface="Calibri"/>
              </a:rPr>
              <a:t>  ± 0.05 cm</a:t>
            </a:r>
            <a:r>
              <a:rPr lang="en-GB" sz="2800" baseline="30000" dirty="0">
                <a:cs typeface="Calibri"/>
              </a:rPr>
              <a:t>3</a:t>
            </a:r>
          </a:p>
          <a:p>
            <a:r>
              <a:rPr lang="en-GB" sz="2800" dirty="0">
                <a:cs typeface="Calibri"/>
              </a:rPr>
              <a:t> This is equivalent to a percentage relative uncertainty of 0.2%.</a:t>
            </a:r>
          </a:p>
          <a:p>
            <a:endParaRPr lang="en-GB" sz="2800" dirty="0">
              <a:cs typeface="Calibri"/>
            </a:endParaRPr>
          </a:p>
          <a:p>
            <a:r>
              <a:rPr lang="en-GB" sz="2800" dirty="0">
                <a:cs typeface="Calibri"/>
              </a:rPr>
              <a:t>When a burette is used for titrations, there are two volume readings to consider, both of which are subject to uncertainty. If the tolerance for each reading is </a:t>
            </a:r>
          </a:p>
          <a:p>
            <a:r>
              <a:rPr lang="en-GB" sz="2800" dirty="0">
                <a:cs typeface="Calibri"/>
              </a:rPr>
              <a:t>± 0.05 cm</a:t>
            </a:r>
            <a:r>
              <a:rPr lang="en-GB" sz="2800" baseline="30000" dirty="0">
                <a:cs typeface="Calibri"/>
              </a:rPr>
              <a:t>3</a:t>
            </a:r>
            <a:r>
              <a:rPr lang="en-GB" sz="2800" dirty="0">
                <a:cs typeface="Calibri"/>
              </a:rPr>
              <a:t>, then the overall delivered volume will be ± 0.10 cm</a:t>
            </a:r>
            <a:r>
              <a:rPr lang="en-GB" sz="2800" baseline="30000" dirty="0">
                <a:cs typeface="Calibri"/>
              </a:rPr>
              <a:t>3</a:t>
            </a:r>
            <a:endParaRPr lang="en-GB" sz="2800" dirty="0">
              <a:cs typeface="Calibri"/>
            </a:endParaRPr>
          </a:p>
          <a:p>
            <a:endParaRPr lang="en-GB" sz="1900" dirty="0">
              <a:cs typeface="Calibri"/>
            </a:endParaRPr>
          </a:p>
        </p:txBody>
      </p:sp>
    </p:spTree>
    <p:extLst>
      <p:ext uri="{BB962C8B-B14F-4D97-AF65-F5344CB8AC3E}">
        <p14:creationId xmlns:p14="http://schemas.microsoft.com/office/powerpoint/2010/main" val="12391376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153C664E-A3CB-D8B2-2FE4-D4AE2A9BAFC1}"/>
              </a:ext>
            </a:extLst>
          </p:cNvPr>
          <p:cNvSpPr>
            <a:spLocks noGrp="1"/>
          </p:cNvSpPr>
          <p:nvPr>
            <p:ph/>
          </p:nvPr>
        </p:nvSpPr>
        <p:spPr>
          <a:xfrm>
            <a:off x="-2842" y="-143"/>
            <a:ext cx="7665738" cy="444080"/>
          </a:xfrm>
        </p:spPr>
        <p:txBody>
          <a:bodyPr vert="horz" lIns="91440" tIns="45720" rIns="91440" bIns="45720" rtlCol="0" anchor="t">
            <a:noAutofit/>
          </a:bodyPr>
          <a:lstStyle/>
          <a:p>
            <a:pPr>
              <a:buNone/>
            </a:pPr>
            <a:r>
              <a:rPr lang="en-GB" sz="4400" b="1" dirty="0">
                <a:solidFill>
                  <a:srgbClr val="70AD47"/>
                </a:solidFill>
                <a:latin typeface="Calibri"/>
                <a:ea typeface="Calibri"/>
                <a:cs typeface="Calibri"/>
              </a:rPr>
              <a:t>Example question</a:t>
            </a:r>
            <a:endParaRPr lang="en-GB" sz="4400" dirty="0">
              <a:solidFill>
                <a:srgbClr val="70AD47"/>
              </a:solidFill>
              <a:latin typeface="Calibri Light"/>
              <a:ea typeface="Calibri"/>
              <a:cs typeface="Calibri"/>
            </a:endParaRPr>
          </a:p>
        </p:txBody>
      </p:sp>
      <p:pic>
        <p:nvPicPr>
          <p:cNvPr id="2" name="Picture 1" descr="A screenshot of a test&#10;&#10;Description automatically generated">
            <a:extLst>
              <a:ext uri="{FF2B5EF4-FFF2-40B4-BE49-F238E27FC236}">
                <a16:creationId xmlns:a16="http://schemas.microsoft.com/office/drawing/2014/main" id="{2081D5C2-B394-0C86-C99F-5688788EB88D}"/>
              </a:ext>
            </a:extLst>
          </p:cNvPr>
          <p:cNvPicPr>
            <a:picLocks noChangeAspect="1"/>
          </p:cNvPicPr>
          <p:nvPr/>
        </p:nvPicPr>
        <p:blipFill>
          <a:blip r:embed="rId2"/>
          <a:srcRect l="11322" r="-248" b="55492"/>
          <a:stretch/>
        </p:blipFill>
        <p:spPr>
          <a:xfrm>
            <a:off x="2192503" y="1436077"/>
            <a:ext cx="8069246" cy="3521240"/>
          </a:xfrm>
          <a:prstGeom prst="rect">
            <a:avLst/>
          </a:prstGeom>
        </p:spPr>
      </p:pic>
      <p:sp>
        <p:nvSpPr>
          <p:cNvPr id="6" name="Oval 5">
            <a:extLst>
              <a:ext uri="{FF2B5EF4-FFF2-40B4-BE49-F238E27FC236}">
                <a16:creationId xmlns:a16="http://schemas.microsoft.com/office/drawing/2014/main" id="{CFEDCCFD-2138-100C-39DD-E00028E8C1BE}"/>
              </a:ext>
            </a:extLst>
          </p:cNvPr>
          <p:cNvSpPr/>
          <p:nvPr/>
        </p:nvSpPr>
        <p:spPr>
          <a:xfrm>
            <a:off x="7521113" y="2501463"/>
            <a:ext cx="345056" cy="24441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46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153C664E-A3CB-D8B2-2FE4-D4AE2A9BAFC1}"/>
              </a:ext>
            </a:extLst>
          </p:cNvPr>
          <p:cNvSpPr>
            <a:spLocks noGrp="1"/>
          </p:cNvSpPr>
          <p:nvPr>
            <p:ph/>
          </p:nvPr>
        </p:nvSpPr>
        <p:spPr>
          <a:xfrm>
            <a:off x="-2842" y="-143"/>
            <a:ext cx="7665738" cy="444080"/>
          </a:xfrm>
        </p:spPr>
        <p:txBody>
          <a:bodyPr vert="horz" lIns="91440" tIns="45720" rIns="91440" bIns="45720" rtlCol="0" anchor="t">
            <a:noAutofit/>
          </a:bodyPr>
          <a:lstStyle/>
          <a:p>
            <a:pPr>
              <a:buNone/>
            </a:pPr>
            <a:r>
              <a:rPr lang="en-GB" sz="4400" b="1" dirty="0">
                <a:solidFill>
                  <a:srgbClr val="70AD47"/>
                </a:solidFill>
                <a:latin typeface="Calibri Light"/>
                <a:ea typeface="Calibri Light"/>
                <a:cs typeface="Calibri Light"/>
              </a:rPr>
              <a:t>Example question</a:t>
            </a:r>
          </a:p>
        </p:txBody>
      </p:sp>
      <p:pic>
        <p:nvPicPr>
          <p:cNvPr id="4" name="Picture 3" descr="A screenshot of a test&#10;&#10;Description automatically generated">
            <a:extLst>
              <a:ext uri="{FF2B5EF4-FFF2-40B4-BE49-F238E27FC236}">
                <a16:creationId xmlns:a16="http://schemas.microsoft.com/office/drawing/2014/main" id="{1D5A4A55-288E-ACEF-71FF-8070AAF9A7AD}"/>
              </a:ext>
            </a:extLst>
          </p:cNvPr>
          <p:cNvPicPr>
            <a:picLocks noChangeAspect="1"/>
          </p:cNvPicPr>
          <p:nvPr/>
        </p:nvPicPr>
        <p:blipFill>
          <a:blip r:embed="rId2"/>
          <a:srcRect l="16711" r="-90"/>
          <a:stretch/>
        </p:blipFill>
        <p:spPr>
          <a:xfrm>
            <a:off x="2696980" y="1025769"/>
            <a:ext cx="6962731" cy="5265615"/>
          </a:xfrm>
          <a:prstGeom prst="rect">
            <a:avLst/>
          </a:prstGeom>
        </p:spPr>
      </p:pic>
      <p:sp>
        <p:nvSpPr>
          <p:cNvPr id="5" name="Oval 4">
            <a:extLst>
              <a:ext uri="{FF2B5EF4-FFF2-40B4-BE49-F238E27FC236}">
                <a16:creationId xmlns:a16="http://schemas.microsoft.com/office/drawing/2014/main" id="{30B846FF-6C68-D557-2B09-103C78957529}"/>
              </a:ext>
            </a:extLst>
          </p:cNvPr>
          <p:cNvSpPr/>
          <p:nvPr/>
        </p:nvSpPr>
        <p:spPr>
          <a:xfrm>
            <a:off x="8418812" y="5465956"/>
            <a:ext cx="345056" cy="24441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8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38100" y="-3175"/>
            <a:ext cx="11353800" cy="1325563"/>
          </a:xfrm>
        </p:spPr>
        <p:txBody>
          <a:bodyPr>
            <a:normAutofit/>
          </a:bodyPr>
          <a:lstStyle/>
          <a:p>
            <a:r>
              <a:rPr lang="en-US" b="1" dirty="0">
                <a:solidFill>
                  <a:schemeClr val="accent6"/>
                </a:solidFill>
                <a:latin typeface="Calibri Light"/>
                <a:ea typeface="Calibri Light"/>
                <a:cs typeface="Calibri Light"/>
              </a:rPr>
              <a:t>Relative molecular mass, </a:t>
            </a:r>
            <a:r>
              <a:rPr lang="en-GB" b="1" i="1" dirty="0">
                <a:solidFill>
                  <a:schemeClr val="accent6"/>
                </a:solidFill>
                <a:effectLst/>
                <a:latin typeface="Calibri Light"/>
                <a:ea typeface="Calibri Light"/>
                <a:cs typeface="Calibri Light"/>
              </a:rPr>
              <a:t>M</a:t>
            </a:r>
            <a:r>
              <a:rPr lang="en-GB" b="1" baseline="-25000" dirty="0">
                <a:solidFill>
                  <a:schemeClr val="accent6"/>
                </a:solidFill>
                <a:effectLst/>
                <a:latin typeface="Calibri Light"/>
                <a:ea typeface="Calibri Light"/>
                <a:cs typeface="Calibri Light"/>
              </a:rPr>
              <a:t>r</a:t>
            </a:r>
            <a:endParaRPr lang="en-US" b="1" dirty="0">
              <a:solidFill>
                <a:schemeClr val="accent6"/>
              </a:solidFill>
              <a:latin typeface="Calibri Light"/>
              <a:ea typeface="Calibri Light"/>
              <a:cs typeface="Calibri Light"/>
            </a:endParaRPr>
          </a:p>
        </p:txBody>
      </p:sp>
      <p:sp>
        <p:nvSpPr>
          <p:cNvPr id="8" name="TextBox 7">
            <a:extLst>
              <a:ext uri="{FF2B5EF4-FFF2-40B4-BE49-F238E27FC236}">
                <a16:creationId xmlns:a16="http://schemas.microsoft.com/office/drawing/2014/main" id="{314424F5-B6D5-9E46-BE4E-ABF90AB9BCDC}"/>
              </a:ext>
            </a:extLst>
          </p:cNvPr>
          <p:cNvSpPr txBox="1"/>
          <p:nvPr/>
        </p:nvSpPr>
        <p:spPr>
          <a:xfrm>
            <a:off x="0" y="1597300"/>
            <a:ext cx="12192000" cy="3046988"/>
          </a:xfrm>
          <a:prstGeom prst="rect">
            <a:avLst/>
          </a:prstGeom>
          <a:noFill/>
        </p:spPr>
        <p:txBody>
          <a:bodyPr wrap="square" lIns="91440" tIns="45720" rIns="91440" bIns="45720" anchor="t">
            <a:spAutoFit/>
          </a:bodyPr>
          <a:lstStyle/>
          <a:p>
            <a:endParaRPr lang="en-GB" sz="2400" dirty="0">
              <a:latin typeface="Calibri"/>
              <a:cs typeface="Times New Roman"/>
            </a:endParaRPr>
          </a:p>
          <a:p>
            <a:r>
              <a:rPr lang="en-GB" sz="2400" dirty="0">
                <a:latin typeface="Calibri"/>
                <a:cs typeface="Times New Roman"/>
              </a:rPr>
              <a:t>Is the mass of a molecule </a:t>
            </a:r>
            <a:r>
              <a:rPr lang="en-GB" sz="2400" dirty="0">
                <a:ea typeface="+mn-lt"/>
                <a:cs typeface="+mn-lt"/>
              </a:rPr>
              <a:t>compared to 1/12th the relative atomic mass of an atom of carbon-12</a:t>
            </a:r>
          </a:p>
          <a:p>
            <a:endParaRPr lang="en-GB" sz="2400" dirty="0">
              <a:ea typeface="+mn-lt"/>
              <a:cs typeface="+mn-lt"/>
            </a:endParaRPr>
          </a:p>
          <a:p>
            <a:r>
              <a:rPr lang="en-GB" sz="2400" dirty="0">
                <a:ea typeface="+mn-lt"/>
                <a:cs typeface="+mn-lt"/>
              </a:rPr>
              <a:t>relative molecular mass, </a:t>
            </a:r>
            <a:r>
              <a:rPr lang="en-GB" sz="2400" i="1" dirty="0">
                <a:ea typeface="+mn-lt"/>
                <a:cs typeface="+mn-lt"/>
              </a:rPr>
              <a:t>M</a:t>
            </a:r>
            <a:r>
              <a:rPr lang="en-GB" sz="2400" baseline="-25000" dirty="0">
                <a:ea typeface="+mn-lt"/>
                <a:cs typeface="+mn-lt"/>
              </a:rPr>
              <a:t>r</a:t>
            </a:r>
            <a:r>
              <a:rPr lang="en-GB" sz="2400" dirty="0">
                <a:ea typeface="+mn-lt"/>
                <a:cs typeface="+mn-lt"/>
              </a:rPr>
              <a:t> =     </a:t>
            </a:r>
            <a:r>
              <a:rPr lang="en-GB" sz="2400" u="sng" dirty="0">
                <a:ea typeface="+mn-lt"/>
                <a:cs typeface="+mn-lt"/>
              </a:rPr>
              <a:t>average mass of one molecule</a:t>
            </a:r>
            <a:endParaRPr lang="en-US" sz="2400" dirty="0">
              <a:ea typeface="+mn-lt"/>
              <a:cs typeface="+mn-lt"/>
            </a:endParaRPr>
          </a:p>
          <a:p>
            <a:r>
              <a:rPr lang="en-GB" sz="2400" dirty="0">
                <a:ea typeface="+mn-lt"/>
                <a:cs typeface="+mn-lt"/>
              </a:rPr>
              <a:t>                                                        1/12th mass of one atom of </a:t>
            </a:r>
            <a:r>
              <a:rPr lang="en-GB" sz="2400" baseline="30000" dirty="0">
                <a:ea typeface="+mn-lt"/>
                <a:cs typeface="+mn-lt"/>
              </a:rPr>
              <a:t>12</a:t>
            </a:r>
            <a:r>
              <a:rPr lang="en-GB" sz="2400" dirty="0">
                <a:ea typeface="+mn-lt"/>
                <a:cs typeface="+mn-lt"/>
              </a:rPr>
              <a:t>C</a:t>
            </a:r>
          </a:p>
          <a:p>
            <a:endParaRPr lang="en-GB" sz="2400" dirty="0">
              <a:cs typeface="Calibri"/>
            </a:endParaRPr>
          </a:p>
          <a:p>
            <a:r>
              <a:rPr lang="en-GB" sz="2400" dirty="0">
                <a:ea typeface="+mn-lt"/>
                <a:cs typeface="+mn-lt"/>
              </a:rPr>
              <a:t>Mr CO</a:t>
            </a:r>
            <a:r>
              <a:rPr lang="en-GB" sz="1600" baseline="-25000" dirty="0">
                <a:ea typeface="+mn-lt"/>
                <a:cs typeface="+mn-lt"/>
              </a:rPr>
              <a:t>2</a:t>
            </a:r>
            <a:r>
              <a:rPr lang="en-GB" sz="2400" dirty="0">
                <a:ea typeface="+mn-lt"/>
                <a:cs typeface="+mn-lt"/>
              </a:rPr>
              <a:t> = 44.0     Mr of H</a:t>
            </a:r>
            <a:r>
              <a:rPr lang="en-GB" sz="1600" baseline="-25000" dirty="0">
                <a:ea typeface="+mn-lt"/>
                <a:cs typeface="+mn-lt"/>
              </a:rPr>
              <a:t>2</a:t>
            </a:r>
            <a:r>
              <a:rPr lang="en-GB" sz="2400" dirty="0">
                <a:ea typeface="+mn-lt"/>
                <a:cs typeface="+mn-lt"/>
              </a:rPr>
              <a:t> = 2.0 hence one molecule of </a:t>
            </a:r>
            <a:endParaRPr lang="en-US" sz="2400" dirty="0">
              <a:ea typeface="+mn-lt"/>
              <a:cs typeface="+mn-lt"/>
            </a:endParaRPr>
          </a:p>
          <a:p>
            <a:r>
              <a:rPr lang="en-GB" sz="2400" dirty="0">
                <a:ea typeface="+mn-lt"/>
                <a:cs typeface="+mn-lt"/>
              </a:rPr>
              <a:t>CO</a:t>
            </a:r>
            <a:r>
              <a:rPr lang="en-GB" sz="1600" baseline="-25000" dirty="0">
                <a:ea typeface="+mn-lt"/>
                <a:cs typeface="+mn-lt"/>
              </a:rPr>
              <a:t>2 </a:t>
            </a:r>
            <a:r>
              <a:rPr lang="en-GB" sz="2400" dirty="0">
                <a:ea typeface="+mn-lt"/>
                <a:cs typeface="+mn-lt"/>
              </a:rPr>
              <a:t> is 22 times heavier than one molecule of hydrogen </a:t>
            </a:r>
            <a:endParaRPr lang="en-GB" dirty="0"/>
          </a:p>
        </p:txBody>
      </p:sp>
      <p:sp>
        <p:nvSpPr>
          <p:cNvPr id="3" name="TextBox 2">
            <a:extLst>
              <a:ext uri="{FF2B5EF4-FFF2-40B4-BE49-F238E27FC236}">
                <a16:creationId xmlns:a16="http://schemas.microsoft.com/office/drawing/2014/main" id="{4086DE77-FBC9-59B4-B5BE-A2F98ACEC440}"/>
              </a:ext>
            </a:extLst>
          </p:cNvPr>
          <p:cNvSpPr txBox="1"/>
          <p:nvPr/>
        </p:nvSpPr>
        <p:spPr>
          <a:xfrm>
            <a:off x="1828800" y="5118100"/>
            <a:ext cx="99567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FF0000"/>
                </a:solidFill>
                <a:cs typeface="Calibri"/>
              </a:rPr>
              <a:t>Relative molecular mass is the sum of the relative atomic masses of the atoms in the molecule</a:t>
            </a:r>
            <a:endParaRPr lang="en-GB" sz="2400">
              <a:solidFill>
                <a:srgbClr val="FF0000"/>
              </a:solidFill>
            </a:endParaRPr>
          </a:p>
        </p:txBody>
      </p:sp>
    </p:spTree>
    <p:extLst>
      <p:ext uri="{BB962C8B-B14F-4D97-AF65-F5344CB8AC3E}">
        <p14:creationId xmlns:p14="http://schemas.microsoft.com/office/powerpoint/2010/main" val="422756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38100" y="-3175"/>
            <a:ext cx="11353800" cy="1325563"/>
          </a:xfrm>
        </p:spPr>
        <p:txBody>
          <a:bodyPr>
            <a:normAutofit/>
          </a:bodyPr>
          <a:lstStyle/>
          <a:p>
            <a:r>
              <a:rPr lang="en-US" b="1" dirty="0">
                <a:solidFill>
                  <a:schemeClr val="accent6"/>
                </a:solidFill>
                <a:latin typeface="Calibri Light"/>
                <a:ea typeface="Calibri Light"/>
                <a:cs typeface="Calibri Light"/>
              </a:rPr>
              <a:t>Relative formula mass, </a:t>
            </a:r>
            <a:r>
              <a:rPr lang="en-GB" b="1" i="1" dirty="0">
                <a:solidFill>
                  <a:schemeClr val="accent6"/>
                </a:solidFill>
                <a:effectLst/>
                <a:latin typeface="Calibri Light"/>
                <a:ea typeface="Calibri Light"/>
                <a:cs typeface="Calibri Light"/>
              </a:rPr>
              <a:t>M</a:t>
            </a:r>
            <a:r>
              <a:rPr lang="en-GB" b="1" baseline="-25000" dirty="0">
                <a:solidFill>
                  <a:schemeClr val="accent6"/>
                </a:solidFill>
                <a:effectLst/>
                <a:latin typeface="Calibri Light"/>
                <a:ea typeface="Calibri Light"/>
                <a:cs typeface="Calibri Light"/>
              </a:rPr>
              <a:t>r</a:t>
            </a:r>
            <a:endParaRPr lang="en-US" b="1" dirty="0">
              <a:solidFill>
                <a:schemeClr val="accent6"/>
              </a:solidFill>
              <a:latin typeface="Calibri Light"/>
              <a:ea typeface="Calibri Light"/>
              <a:cs typeface="Calibri Light"/>
            </a:endParaRPr>
          </a:p>
        </p:txBody>
      </p:sp>
      <p:sp>
        <p:nvSpPr>
          <p:cNvPr id="8" name="TextBox 7">
            <a:extLst>
              <a:ext uri="{FF2B5EF4-FFF2-40B4-BE49-F238E27FC236}">
                <a16:creationId xmlns:a16="http://schemas.microsoft.com/office/drawing/2014/main" id="{314424F5-B6D5-9E46-BE4E-ABF90AB9BCDC}"/>
              </a:ext>
            </a:extLst>
          </p:cNvPr>
          <p:cNvSpPr txBox="1"/>
          <p:nvPr/>
        </p:nvSpPr>
        <p:spPr>
          <a:xfrm>
            <a:off x="0" y="1597300"/>
            <a:ext cx="12192000" cy="830997"/>
          </a:xfrm>
          <a:prstGeom prst="rect">
            <a:avLst/>
          </a:prstGeom>
          <a:noFill/>
        </p:spPr>
        <p:txBody>
          <a:bodyPr wrap="square" lIns="91440" tIns="45720" rIns="91440" bIns="45720" anchor="t">
            <a:spAutoFit/>
          </a:bodyPr>
          <a:lstStyle/>
          <a:p>
            <a:r>
              <a:rPr lang="en-GB" sz="2400" dirty="0">
                <a:latin typeface="Calibri"/>
                <a:cs typeface="Times New Roman"/>
              </a:rPr>
              <a:t>As ionic compounds do not exist as molecules, the relative formula mass is used instead. This is the same as </a:t>
            </a:r>
            <a:r>
              <a:rPr lang="en-GB" sz="2400" i="1" dirty="0">
                <a:latin typeface="Calibri"/>
                <a:cs typeface="Times New Roman"/>
              </a:rPr>
              <a:t>M</a:t>
            </a:r>
            <a:r>
              <a:rPr lang="en-GB" sz="2400" i="1" baseline="-25000" dirty="0">
                <a:latin typeface="Calibri"/>
                <a:cs typeface="Times New Roman"/>
              </a:rPr>
              <a:t>r</a:t>
            </a:r>
            <a:r>
              <a:rPr lang="en-GB" sz="2400" i="1" dirty="0">
                <a:latin typeface="Calibri"/>
                <a:cs typeface="Times New Roman"/>
              </a:rPr>
              <a:t> </a:t>
            </a:r>
            <a:endParaRPr lang="en-GB" i="1" dirty="0"/>
          </a:p>
        </p:txBody>
      </p:sp>
      <p:pic>
        <p:nvPicPr>
          <p:cNvPr id="5" name="Picture 4">
            <a:extLst>
              <a:ext uri="{FF2B5EF4-FFF2-40B4-BE49-F238E27FC236}">
                <a16:creationId xmlns:a16="http://schemas.microsoft.com/office/drawing/2014/main" id="{50CF15DC-06EB-72D5-BB1B-7D0E17262A91}"/>
              </a:ext>
            </a:extLst>
          </p:cNvPr>
          <p:cNvPicPr>
            <a:picLocks noChangeAspect="1"/>
          </p:cNvPicPr>
          <p:nvPr/>
        </p:nvPicPr>
        <p:blipFill rotWithShape="1">
          <a:blip r:embed="rId2"/>
          <a:srcRect t="6994"/>
          <a:stretch/>
        </p:blipFill>
        <p:spPr>
          <a:xfrm>
            <a:off x="2165870" y="4152121"/>
            <a:ext cx="7724811" cy="1567543"/>
          </a:xfrm>
          <a:prstGeom prst="rect">
            <a:avLst/>
          </a:prstGeom>
        </p:spPr>
      </p:pic>
      <p:pic>
        <p:nvPicPr>
          <p:cNvPr id="7" name="Picture 6">
            <a:extLst>
              <a:ext uri="{FF2B5EF4-FFF2-40B4-BE49-F238E27FC236}">
                <a16:creationId xmlns:a16="http://schemas.microsoft.com/office/drawing/2014/main" id="{C41D5B10-4D59-9A1B-838E-04F8690C43E9}"/>
              </a:ext>
            </a:extLst>
          </p:cNvPr>
          <p:cNvPicPr>
            <a:picLocks noChangeAspect="1"/>
          </p:cNvPicPr>
          <p:nvPr/>
        </p:nvPicPr>
        <p:blipFill>
          <a:blip r:embed="rId3"/>
          <a:stretch>
            <a:fillRect/>
          </a:stretch>
        </p:blipFill>
        <p:spPr>
          <a:xfrm>
            <a:off x="2165870" y="2656943"/>
            <a:ext cx="5382560" cy="1405299"/>
          </a:xfrm>
          <a:prstGeom prst="rect">
            <a:avLst/>
          </a:prstGeom>
        </p:spPr>
      </p:pic>
    </p:spTree>
    <p:extLst>
      <p:ext uri="{BB962C8B-B14F-4D97-AF65-F5344CB8AC3E}">
        <p14:creationId xmlns:p14="http://schemas.microsoft.com/office/powerpoint/2010/main" val="122710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2143509" cy="1339417"/>
          </a:xfrm>
        </p:spPr>
        <p:txBody>
          <a:bodyPr>
            <a:normAutofit/>
          </a:bodyPr>
          <a:lstStyle/>
          <a:p>
            <a:r>
              <a:rPr lang="en-US" b="1" dirty="0">
                <a:solidFill>
                  <a:schemeClr val="accent6"/>
                </a:solidFill>
              </a:rPr>
              <a:t>3.1.2.2  </a:t>
            </a:r>
            <a:r>
              <a:rPr lang="en-US" b="1" dirty="0">
                <a:solidFill>
                  <a:schemeClr val="accent6"/>
                </a:solidFill>
                <a:ea typeface="+mj-lt"/>
                <a:cs typeface="+mj-lt"/>
              </a:rPr>
              <a:t>The mole and the Avogadro constant</a:t>
            </a:r>
            <a:endParaRPr lang="en-US" b="1" dirty="0">
              <a:solidFill>
                <a:schemeClr val="accent6"/>
              </a:solidFill>
              <a:cs typeface="Calibri Light"/>
            </a:endParaRPr>
          </a:p>
        </p:txBody>
      </p:sp>
      <p:pic>
        <p:nvPicPr>
          <p:cNvPr id="4" name="Picture 3" descr="A close-up of a paper&#10;&#10;Description automatically generated">
            <a:extLst>
              <a:ext uri="{FF2B5EF4-FFF2-40B4-BE49-F238E27FC236}">
                <a16:creationId xmlns:a16="http://schemas.microsoft.com/office/drawing/2014/main" id="{BCC143F0-AAEB-0F76-8ECA-6CB2674F6DAD}"/>
              </a:ext>
            </a:extLst>
          </p:cNvPr>
          <p:cNvPicPr>
            <a:picLocks noChangeAspect="1"/>
          </p:cNvPicPr>
          <p:nvPr/>
        </p:nvPicPr>
        <p:blipFill>
          <a:blip r:embed="rId2"/>
          <a:stretch>
            <a:fillRect/>
          </a:stretch>
        </p:blipFill>
        <p:spPr>
          <a:xfrm>
            <a:off x="1371828" y="1356563"/>
            <a:ext cx="9403686" cy="4898151"/>
          </a:xfrm>
          <a:prstGeom prst="rect">
            <a:avLst/>
          </a:prstGeom>
        </p:spPr>
      </p:pic>
    </p:spTree>
    <p:extLst>
      <p:ext uri="{BB962C8B-B14F-4D97-AF65-F5344CB8AC3E}">
        <p14:creationId xmlns:p14="http://schemas.microsoft.com/office/powerpoint/2010/main" val="1409488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4983</Words>
  <Application>Microsoft Office PowerPoint</Application>
  <PresentationFormat>Widescreen</PresentationFormat>
  <Paragraphs>564</Paragraphs>
  <Slides>66</Slides>
  <Notes>11</Notes>
  <HiddenSlides>0</HiddenSlides>
  <MMClips>0</MMClip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Office Theme</vt:lpstr>
      <vt:lpstr>Office Theme</vt:lpstr>
      <vt:lpstr>Office Theme</vt:lpstr>
      <vt:lpstr>Physical Chemistry Year 1 - AS  3.1.2 Amount of substance</vt:lpstr>
      <vt:lpstr>Physical Chemistry Year 1  3.1.2 Amount of substance</vt:lpstr>
      <vt:lpstr>Physical Chemistry Year 1  3.1.2 Amount of substance</vt:lpstr>
      <vt:lpstr>3.1.2.1  Relative atomic mass and relative molecular mass</vt:lpstr>
      <vt:lpstr>Relative atomic mass, Ar </vt:lpstr>
      <vt:lpstr>Relative atomic mass, Ar </vt:lpstr>
      <vt:lpstr>Relative molecular mass, Mr</vt:lpstr>
      <vt:lpstr>Relative formula mass, Mr</vt:lpstr>
      <vt:lpstr>3.1.2.2  The mole and the Avogadro constant</vt:lpstr>
      <vt:lpstr>Avogadro constant</vt:lpstr>
      <vt:lpstr>Try this</vt:lpstr>
      <vt:lpstr>The Mole</vt:lpstr>
      <vt:lpstr>The Mole</vt:lpstr>
      <vt:lpstr>So.....</vt:lpstr>
      <vt:lpstr>What do the numbers here mean?</vt:lpstr>
      <vt:lpstr>So why is this useful?</vt:lpstr>
      <vt:lpstr>PowerPoint Presentation</vt:lpstr>
      <vt:lpstr>Avogadro Constant</vt:lpstr>
      <vt:lpstr>PowerPoint Presentation</vt:lpstr>
      <vt:lpstr>PowerPoint Presentation</vt:lpstr>
      <vt:lpstr>PowerPoint Presentation</vt:lpstr>
      <vt:lpstr>3.1.2.3  The ideal gas equation</vt:lpstr>
      <vt:lpstr>Avogadro’s law</vt:lpstr>
      <vt:lpstr>The ideal gas equation</vt:lpstr>
      <vt:lpstr>Ideal gas equation: converting units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3.1.2.4  Empirical and molecular formula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3.1.2.5  Balanced equations and associated calculations</vt:lpstr>
      <vt:lpstr>Writing balanced symbol equations</vt:lpstr>
      <vt:lpstr>TASK – Balance the following equations</vt:lpstr>
      <vt:lpstr>PowerPoint Presentation</vt:lpstr>
      <vt:lpstr>TASK – Write out the following IONIC equations</vt:lpstr>
      <vt:lpstr>Water of crystallisation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practice in titrations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821</cp:revision>
  <dcterms:created xsi:type="dcterms:W3CDTF">2021-10-29T07:59:38Z</dcterms:created>
  <dcterms:modified xsi:type="dcterms:W3CDTF">2025-11-03T11:58:35Z</dcterms:modified>
</cp:coreProperties>
</file>