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sldIdLst>
    <p:sldId id="268" r:id="rId2"/>
    <p:sldId id="260" r:id="rId3"/>
    <p:sldId id="261" r:id="rId4"/>
    <p:sldId id="269" r:id="rId5"/>
    <p:sldId id="270" r:id="rId6"/>
    <p:sldId id="271" r:id="rId7"/>
    <p:sldId id="272" r:id="rId8"/>
    <p:sldId id="279" r:id="rId9"/>
    <p:sldId id="280" r:id="rId10"/>
    <p:sldId id="273" r:id="rId11"/>
    <p:sldId id="281" r:id="rId12"/>
    <p:sldId id="344" r:id="rId13"/>
    <p:sldId id="343" r:id="rId14"/>
    <p:sldId id="276" r:id="rId15"/>
    <p:sldId id="277" r:id="rId16"/>
    <p:sldId id="278" r:id="rId17"/>
    <p:sldId id="262" r:id="rId18"/>
    <p:sldId id="275" r:id="rId19"/>
    <p:sldId id="298" r:id="rId20"/>
    <p:sldId id="345" r:id="rId21"/>
    <p:sldId id="363" r:id="rId22"/>
    <p:sldId id="274" r:id="rId23"/>
    <p:sldId id="364" r:id="rId24"/>
    <p:sldId id="357" r:id="rId25"/>
    <p:sldId id="362" r:id="rId26"/>
    <p:sldId id="386" r:id="rId27"/>
    <p:sldId id="282" r:id="rId28"/>
    <p:sldId id="263" r:id="rId29"/>
    <p:sldId id="376" r:id="rId30"/>
    <p:sldId id="264" r:id="rId31"/>
    <p:sldId id="370" r:id="rId32"/>
    <p:sldId id="369" r:id="rId33"/>
    <p:sldId id="371" r:id="rId34"/>
    <p:sldId id="372" r:id="rId35"/>
    <p:sldId id="382" r:id="rId36"/>
    <p:sldId id="265" r:id="rId37"/>
    <p:sldId id="283" r:id="rId38"/>
    <p:sldId id="365" r:id="rId39"/>
    <p:sldId id="286" r:id="rId40"/>
    <p:sldId id="366" r:id="rId41"/>
    <p:sldId id="418" r:id="rId42"/>
    <p:sldId id="384" r:id="rId43"/>
    <p:sldId id="266" r:id="rId44"/>
    <p:sldId id="373" r:id="rId45"/>
    <p:sldId id="374" r:id="rId46"/>
    <p:sldId id="375" r:id="rId47"/>
    <p:sldId id="383" r:id="rId48"/>
    <p:sldId id="267" r:id="rId49"/>
    <p:sldId id="377" r:id="rId50"/>
    <p:sldId id="378" r:id="rId51"/>
    <p:sldId id="385" r:id="rId52"/>
    <p:sldId id="379" r:id="rId53"/>
    <p:sldId id="380" r:id="rId54"/>
    <p:sldId id="381" r:id="rId55"/>
    <p:sldId id="387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3B0"/>
    <a:srgbClr val="31329C"/>
    <a:srgbClr val="B1E3E2"/>
    <a:srgbClr val="BAE8E8"/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3530E-0042-4536-379F-660070B2DE56}" v="91" dt="2025-11-03T10:54:09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53F3530E-0042-4536-379F-660070B2DE56}"/>
    <pc:docChg chg="delSld modSld">
      <pc:chgData name="John Griffiths" userId="55ce029b995a3368" providerId="Windows Live" clId="Web-{53F3530E-0042-4536-379F-660070B2DE56}" dt="2025-11-03T10:54:09.452" v="59"/>
      <pc:docMkLst>
        <pc:docMk/>
      </pc:docMkLst>
      <pc:sldChg chg="addSp modSp">
        <pc:chgData name="John Griffiths" userId="55ce029b995a3368" providerId="Windows Live" clId="Web-{53F3530E-0042-4536-379F-660070B2DE56}" dt="2025-11-03T10:43:42.596" v="33" actId="20577"/>
        <pc:sldMkLst>
          <pc:docMk/>
          <pc:sldMk cId="758861883" sldId="276"/>
        </pc:sldMkLst>
        <pc:spChg chg="add mod">
          <ac:chgData name="John Griffiths" userId="55ce029b995a3368" providerId="Windows Live" clId="Web-{53F3530E-0042-4536-379F-660070B2DE56}" dt="2025-11-03T10:43:42.596" v="33" actId="20577"/>
          <ac:spMkLst>
            <pc:docMk/>
            <pc:sldMk cId="758861883" sldId="276"/>
            <ac:spMk id="3" creationId="{F4022A61-2F4D-AACA-3870-1F71DB7B5A5B}"/>
          </ac:spMkLst>
        </pc:spChg>
      </pc:sldChg>
      <pc:sldChg chg="modSp">
        <pc:chgData name="John Griffiths" userId="55ce029b995a3368" providerId="Windows Live" clId="Web-{53F3530E-0042-4536-379F-660070B2DE56}" dt="2025-11-03T10:44:51.331" v="35" actId="14100"/>
        <pc:sldMkLst>
          <pc:docMk/>
          <pc:sldMk cId="190599083" sldId="282"/>
        </pc:sldMkLst>
        <pc:graphicFrameChg chg="mod">
          <ac:chgData name="John Griffiths" userId="55ce029b995a3368" providerId="Windows Live" clId="Web-{53F3530E-0042-4536-379F-660070B2DE56}" dt="2025-11-03T10:44:51.331" v="35" actId="14100"/>
          <ac:graphicFrameMkLst>
            <pc:docMk/>
            <pc:sldMk cId="190599083" sldId="282"/>
            <ac:graphicFrameMk id="25603" creationId="{132497BE-F811-4139-8069-E4B21DC723BA}"/>
          </ac:graphicFrameMkLst>
        </pc:graphicFrameChg>
      </pc:sldChg>
      <pc:sldChg chg="del">
        <pc:chgData name="John Griffiths" userId="55ce029b995a3368" providerId="Windows Live" clId="Web-{53F3530E-0042-4536-379F-660070B2DE56}" dt="2025-11-03T10:54:09.452" v="59"/>
        <pc:sldMkLst>
          <pc:docMk/>
          <pc:sldMk cId="3920998152" sldId="367"/>
        </pc:sldMkLst>
      </pc:sldChg>
      <pc:sldChg chg="modSp">
        <pc:chgData name="John Griffiths" userId="55ce029b995a3368" providerId="Windows Live" clId="Web-{53F3530E-0042-4536-379F-660070B2DE56}" dt="2025-11-03T10:45:27.472" v="39" actId="1076"/>
        <pc:sldMkLst>
          <pc:docMk/>
          <pc:sldMk cId="1674998005" sldId="369"/>
        </pc:sldMkLst>
        <pc:spChg chg="mod">
          <ac:chgData name="John Griffiths" userId="55ce029b995a3368" providerId="Windows Live" clId="Web-{53F3530E-0042-4536-379F-660070B2DE56}" dt="2025-11-03T10:45:27.472" v="39" actId="1076"/>
          <ac:spMkLst>
            <pc:docMk/>
            <pc:sldMk cId="1674998005" sldId="369"/>
            <ac:spMk id="10" creationId="{E2EB4905-F171-2E45-A744-1ACA8BB8E161}"/>
          </ac:spMkLst>
        </pc:spChg>
        <pc:picChg chg="mod">
          <ac:chgData name="John Griffiths" userId="55ce029b995a3368" providerId="Windows Live" clId="Web-{53F3530E-0042-4536-379F-660070B2DE56}" dt="2025-11-03T10:45:24.393" v="38" actId="1076"/>
          <ac:picMkLst>
            <pc:docMk/>
            <pc:sldMk cId="1674998005" sldId="369"/>
            <ac:picMk id="9" creationId="{80528DCB-194A-7940-81E2-5CE3CB51325E}"/>
          </ac:picMkLst>
        </pc:picChg>
      </pc:sldChg>
      <pc:sldChg chg="modSp">
        <pc:chgData name="John Griffiths" userId="55ce029b995a3368" providerId="Windows Live" clId="Web-{53F3530E-0042-4536-379F-660070B2DE56}" dt="2025-11-03T10:45:45.534" v="43" actId="1076"/>
        <pc:sldMkLst>
          <pc:docMk/>
          <pc:sldMk cId="300574622" sldId="371"/>
        </pc:sldMkLst>
        <pc:spChg chg="mod">
          <ac:chgData name="John Griffiths" userId="55ce029b995a3368" providerId="Windows Live" clId="Web-{53F3530E-0042-4536-379F-660070B2DE56}" dt="2025-11-03T10:45:45.534" v="43" actId="1076"/>
          <ac:spMkLst>
            <pc:docMk/>
            <pc:sldMk cId="300574622" sldId="371"/>
            <ac:spMk id="7" creationId="{4D3D1868-BC50-B54F-A4B2-0EA2F573E750}"/>
          </ac:spMkLst>
        </pc:spChg>
        <pc:picChg chg="mod">
          <ac:chgData name="John Griffiths" userId="55ce029b995a3368" providerId="Windows Live" clId="Web-{53F3530E-0042-4536-379F-660070B2DE56}" dt="2025-11-03T10:45:39.972" v="42" actId="14100"/>
          <ac:picMkLst>
            <pc:docMk/>
            <pc:sldMk cId="300574622" sldId="371"/>
            <ac:picMk id="15364" creationId="{90BBA005-4C95-D44A-A23D-48F1555FC6AE}"/>
          </ac:picMkLst>
        </pc:picChg>
      </pc:sldChg>
      <pc:sldChg chg="modSp">
        <pc:chgData name="John Griffiths" userId="55ce029b995a3368" providerId="Windows Live" clId="Web-{53F3530E-0042-4536-379F-660070B2DE56}" dt="2025-11-03T10:46:05.784" v="47" actId="14100"/>
        <pc:sldMkLst>
          <pc:docMk/>
          <pc:sldMk cId="4077702007" sldId="372"/>
        </pc:sldMkLst>
        <pc:spChg chg="mod">
          <ac:chgData name="John Griffiths" userId="55ce029b995a3368" providerId="Windows Live" clId="Web-{53F3530E-0042-4536-379F-660070B2DE56}" dt="2025-11-03T10:45:54.425" v="44" actId="1076"/>
          <ac:spMkLst>
            <pc:docMk/>
            <pc:sldMk cId="4077702007" sldId="372"/>
            <ac:spMk id="7" creationId="{71F8DEAA-53C9-ED42-A50D-D68681D577B1}"/>
          </ac:spMkLst>
        </pc:spChg>
        <pc:picChg chg="mod">
          <ac:chgData name="John Griffiths" userId="55ce029b995a3368" providerId="Windows Live" clId="Web-{53F3530E-0042-4536-379F-660070B2DE56}" dt="2025-11-03T10:45:57.706" v="45" actId="14100"/>
          <ac:picMkLst>
            <pc:docMk/>
            <pc:sldMk cId="4077702007" sldId="372"/>
            <ac:picMk id="6" creationId="{40864F18-0E7E-A845-A6BD-9F70CFBC6CDB}"/>
          </ac:picMkLst>
        </pc:picChg>
        <pc:picChg chg="mod">
          <ac:chgData name="John Griffiths" userId="55ce029b995a3368" providerId="Windows Live" clId="Web-{53F3530E-0042-4536-379F-660070B2DE56}" dt="2025-11-03T10:46:05.784" v="47" actId="14100"/>
          <ac:picMkLst>
            <pc:docMk/>
            <pc:sldMk cId="4077702007" sldId="372"/>
            <ac:picMk id="15362" creationId="{27E9B9C1-699A-714F-9ADE-4585D379A749}"/>
          </ac:picMkLst>
        </pc:picChg>
      </pc:sldChg>
      <pc:sldChg chg="modSp">
        <pc:chgData name="John Griffiths" userId="55ce029b995a3368" providerId="Windows Live" clId="Web-{53F3530E-0042-4536-379F-660070B2DE56}" dt="2025-11-03T10:53:23.155" v="58" actId="20577"/>
        <pc:sldMkLst>
          <pc:docMk/>
          <pc:sldMk cId="2514732182" sldId="418"/>
        </pc:sldMkLst>
        <pc:spChg chg="mod">
          <ac:chgData name="John Griffiths" userId="55ce029b995a3368" providerId="Windows Live" clId="Web-{53F3530E-0042-4536-379F-660070B2DE56}" dt="2025-11-03T10:53:23.155" v="58" actId="20577"/>
          <ac:spMkLst>
            <pc:docMk/>
            <pc:sldMk cId="2514732182" sldId="418"/>
            <ac:spMk id="8" creationId="{CF7B9B68-54C3-11D5-0E7D-86F433978D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98EF7BE-5EA7-0545-9751-4C6F8A65E072}"/>
              </a:ext>
            </a:extLst>
          </p:cNvPr>
          <p:cNvSpPr txBox="1"/>
          <p:nvPr userDrawn="1"/>
        </p:nvSpPr>
        <p:spPr>
          <a:xfrm>
            <a:off x="9642765" y="6488668"/>
            <a:ext cx="25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© Sci-Excel Tuition 2021</a:t>
            </a:r>
          </a:p>
        </p:txBody>
      </p:sp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8CA33D1-C44B-4430-A691-162112FF2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E7EB85A5-4844-493B-B1FC-7238C851AA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3A9EBBE4-585D-47DB-811C-1FF9BDCEF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E2FA4-030E-4E4A-A27C-14872A2A39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9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67D7B-12CE-5348-ACAB-152B0BB77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28D9-265B-ED4C-90B9-875BC103F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E9527-8526-2A48-B078-66E1913D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A0BCD-A000-464D-8C46-9D35FB40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B7B170-F6B3-C81C-A2DE-C63AF0B15E76}"/>
              </a:ext>
            </a:extLst>
          </p:cNvPr>
          <p:cNvSpPr/>
          <p:nvPr userDrawn="1"/>
        </p:nvSpPr>
        <p:spPr>
          <a:xfrm>
            <a:off x="40553" y="5784209"/>
            <a:ext cx="1004080" cy="1004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55A2B3-60A0-22BD-C721-0B3ABB831588}"/>
              </a:ext>
            </a:extLst>
          </p:cNvPr>
          <p:cNvGrpSpPr/>
          <p:nvPr userDrawn="1"/>
        </p:nvGrpSpPr>
        <p:grpSpPr>
          <a:xfrm>
            <a:off x="103435" y="5985779"/>
            <a:ext cx="878699" cy="729483"/>
            <a:chOff x="2538285" y="2210574"/>
            <a:chExt cx="1265984" cy="1051002"/>
          </a:xfrm>
        </p:grpSpPr>
        <p:pic>
          <p:nvPicPr>
            <p:cNvPr id="9" name="Picture 8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B24AB0C6-AF99-9747-998B-ECE9A604D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C27F0B5-B2A2-395D-5D93-59C40B3E5B72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/>
              <a:t>Physical Chemistry Year 1 - AS </a:t>
            </a:r>
            <a:br>
              <a:rPr lang="en-US" sz="5400" b="1"/>
            </a:br>
            <a:r>
              <a:rPr lang="en-US" sz="5400" b="1"/>
              <a:t>3.1.3 Bonding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Sci-Excel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5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4395ABE-2CFA-8BE3-10D7-F0067D868D0C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98F6C5-9CFB-0678-1C3A-B83E2043C4A3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80857" y="5784209"/>
            <a:chExt cx="1265984" cy="1051002"/>
          </a:xfrm>
        </p:grpSpPr>
        <p:pic>
          <p:nvPicPr>
            <p:cNvPr id="4" name="Picture 3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28CE4CB5-022E-649C-A9CB-F9C74506F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560" y="5846972"/>
              <a:ext cx="1152343" cy="98181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45A579-1864-F8A2-EB8B-A08BA709D28F}"/>
                </a:ext>
              </a:extLst>
            </p:cNvPr>
            <p:cNvSpPr/>
            <p:nvPr/>
          </p:nvSpPr>
          <p:spPr>
            <a:xfrm>
              <a:off x="80857" y="5784209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" name="TextBox 1">
            <a:extLst>
              <a:ext uri="{FF2B5EF4-FFF2-40B4-BE49-F238E27FC236}">
                <a16:creationId xmlns:a16="http://schemas.microsoft.com/office/drawing/2014/main" id="{47FB3413-5A2E-FDC9-ECE7-17AB64D9B636}"/>
              </a:ext>
            </a:extLst>
          </p:cNvPr>
          <p:cNvSpPr txBox="1"/>
          <p:nvPr/>
        </p:nvSpPr>
        <p:spPr>
          <a:xfrm>
            <a:off x="9753600" y="6389077"/>
            <a:ext cx="240323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cs typeface="Calibri"/>
              </a:rPr>
              <a:t>www.sciexcel.org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0" y="1561409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Ionic bonding occurs between metals and non-metals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Electrons are transferred from metal atoms to non-metal atoms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Positive and negative ions are 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Ionic bonds are the result of strong electrostatic forces between these 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D76E39-AAD4-A743-9361-8B671AA79F9A}"/>
              </a:ext>
            </a:extLst>
          </p:cNvPr>
          <p:cNvGrpSpPr/>
          <p:nvPr/>
        </p:nvGrpSpPr>
        <p:grpSpPr>
          <a:xfrm>
            <a:off x="2855015" y="3429000"/>
            <a:ext cx="5643770" cy="2821885"/>
            <a:chOff x="2855015" y="3429000"/>
            <a:chExt cx="5643770" cy="2821885"/>
          </a:xfrm>
        </p:grpSpPr>
        <p:pic>
          <p:nvPicPr>
            <p:cNvPr id="3074" name="Picture 2" descr="mgo ionic bond dot and cross diagram science ks4 Illustration - Twinkl">
              <a:extLst>
                <a:ext uri="{FF2B5EF4-FFF2-40B4-BE49-F238E27FC236}">
                  <a16:creationId xmlns:a16="http://schemas.microsoft.com/office/drawing/2014/main" id="{2CE218A9-877A-0D47-8518-4823C0D79B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015" y="3429000"/>
              <a:ext cx="5643770" cy="2821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51FC21-31A0-3C4C-997E-29B90E2EB742}"/>
                </a:ext>
              </a:extLst>
            </p:cNvPr>
            <p:cNvSpPr/>
            <p:nvPr/>
          </p:nvSpPr>
          <p:spPr>
            <a:xfrm>
              <a:off x="7050157" y="5579165"/>
              <a:ext cx="1338469" cy="6717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1D37523-89AF-5741-9F25-42E49A829956}"/>
              </a:ext>
            </a:extLst>
          </p:cNvPr>
          <p:cNvSpPr txBox="1"/>
          <p:nvPr/>
        </p:nvSpPr>
        <p:spPr>
          <a:xfrm>
            <a:off x="1537252" y="3763617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Mg atom</a:t>
            </a:r>
          </a:p>
          <a:p>
            <a:r>
              <a:rPr lang="en-US"/>
              <a:t>12 protons, 12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2p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3s</a:t>
            </a:r>
            <a:r>
              <a:rPr lang="en-US" baseline="30000">
                <a:solidFill>
                  <a:srgbClr val="FF0000"/>
                </a:solidFill>
              </a:rPr>
              <a:t>2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CB64BE-93F6-184E-8F2F-E3BEB2F6FD86}"/>
              </a:ext>
            </a:extLst>
          </p:cNvPr>
          <p:cNvSpPr txBox="1"/>
          <p:nvPr/>
        </p:nvSpPr>
        <p:spPr>
          <a:xfrm>
            <a:off x="1537252" y="5117500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Mg</a:t>
            </a:r>
            <a:r>
              <a:rPr lang="en-US" u="sng" baseline="30000"/>
              <a:t>2+</a:t>
            </a:r>
            <a:r>
              <a:rPr lang="en-US" u="sng"/>
              <a:t> ion</a:t>
            </a:r>
          </a:p>
          <a:p>
            <a:r>
              <a:rPr lang="en-US"/>
              <a:t>12 protons, 10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2p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>
                <a:solidFill>
                  <a:schemeClr val="bg1">
                    <a:lumMod val="75000"/>
                  </a:schemeClr>
                </a:solidFill>
              </a:rPr>
              <a:t>3s</a:t>
            </a:r>
            <a:r>
              <a:rPr lang="en-US" baseline="30000">
                <a:solidFill>
                  <a:schemeClr val="bg1">
                    <a:lumMod val="75000"/>
                  </a:schemeClr>
                </a:solidFill>
              </a:rPr>
              <a:t>0</a:t>
            </a:r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9A2255-5A10-BE43-AEAB-7ADA3FF4A6D5}"/>
              </a:ext>
            </a:extLst>
          </p:cNvPr>
          <p:cNvSpPr txBox="1"/>
          <p:nvPr/>
        </p:nvSpPr>
        <p:spPr>
          <a:xfrm>
            <a:off x="7600130" y="3770245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O atom</a:t>
            </a:r>
          </a:p>
          <a:p>
            <a:r>
              <a:rPr lang="en-US"/>
              <a:t>8 protons, 8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solidFill>
                  <a:schemeClr val="accent5"/>
                </a:solidFill>
              </a:rPr>
              <a:t>2p</a:t>
            </a:r>
            <a:r>
              <a:rPr lang="en-US" baseline="30000">
                <a:solidFill>
                  <a:schemeClr val="accent5"/>
                </a:solidFill>
              </a:rPr>
              <a:t>4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7F16A0-9D1D-1144-B2F5-564D76BE9CF1}"/>
              </a:ext>
            </a:extLst>
          </p:cNvPr>
          <p:cNvSpPr txBox="1"/>
          <p:nvPr/>
        </p:nvSpPr>
        <p:spPr>
          <a:xfrm>
            <a:off x="7600130" y="5124128"/>
            <a:ext cx="2769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O</a:t>
            </a:r>
            <a:r>
              <a:rPr lang="en-US" u="sng" baseline="30000"/>
              <a:t>2-</a:t>
            </a:r>
            <a:r>
              <a:rPr lang="en-US" u="sng"/>
              <a:t> ion</a:t>
            </a:r>
          </a:p>
          <a:p>
            <a:r>
              <a:rPr lang="en-US"/>
              <a:t>8 protons, 10 electrons</a:t>
            </a:r>
          </a:p>
          <a:p>
            <a:r>
              <a:rPr lang="en-US"/>
              <a:t>1s</a:t>
            </a:r>
            <a:r>
              <a:rPr lang="en-US" baseline="30000"/>
              <a:t>2</a:t>
            </a:r>
            <a:r>
              <a:rPr lang="en-US"/>
              <a:t> 2s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solidFill>
                  <a:schemeClr val="accent5"/>
                </a:solidFill>
              </a:rPr>
              <a:t>2p</a:t>
            </a:r>
            <a:r>
              <a:rPr lang="en-US" baseline="30000">
                <a:solidFill>
                  <a:srgbClr val="FF0000"/>
                </a:solidFill>
              </a:rPr>
              <a:t>6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525B388-7391-794A-82F0-09126723F124}"/>
              </a:ext>
            </a:extLst>
          </p:cNvPr>
          <p:cNvSpPr/>
          <p:nvPr/>
        </p:nvSpPr>
        <p:spPr>
          <a:xfrm rot="5400000">
            <a:off x="5539407" y="4982815"/>
            <a:ext cx="384313" cy="2504661"/>
          </a:xfrm>
          <a:prstGeom prst="rightBrace">
            <a:avLst>
              <a:gd name="adj1" fmla="val 8333"/>
              <a:gd name="adj2" fmla="val 5158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06DC0-D355-9140-A2A2-59F12A0DE24E}"/>
              </a:ext>
            </a:extLst>
          </p:cNvPr>
          <p:cNvSpPr txBox="1"/>
          <p:nvPr/>
        </p:nvSpPr>
        <p:spPr>
          <a:xfrm>
            <a:off x="330200" y="3429000"/>
            <a:ext cx="93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e.g.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CBFA8F-E13E-D54E-A585-D73291701A1E}"/>
              </a:ext>
            </a:extLst>
          </p:cNvPr>
          <p:cNvSpPr txBox="1"/>
          <p:nvPr/>
        </p:nvSpPr>
        <p:spPr>
          <a:xfrm>
            <a:off x="3698816" y="6466002"/>
            <a:ext cx="4065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strong electrostatic forces of attraction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1C9F9-E505-774F-9EF7-01367BBCE96C}"/>
              </a:ext>
            </a:extLst>
          </p:cNvPr>
          <p:cNvSpPr txBox="1"/>
          <p:nvPr/>
        </p:nvSpPr>
        <p:spPr>
          <a:xfrm>
            <a:off x="4181132" y="3202753"/>
            <a:ext cx="310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Transfer of 2 electrons</a:t>
            </a:r>
          </a:p>
        </p:txBody>
      </p:sp>
    </p:spTree>
    <p:extLst>
      <p:ext uri="{BB962C8B-B14F-4D97-AF65-F5344CB8AC3E}">
        <p14:creationId xmlns:p14="http://schemas.microsoft.com/office/powerpoint/2010/main" val="4149798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0" y="1561409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333333"/>
                </a:solidFill>
              </a:rPr>
              <a:t>TASK</a:t>
            </a:r>
          </a:p>
          <a:p>
            <a:endParaRPr lang="en-GB" sz="2400">
              <a:solidFill>
                <a:srgbClr val="333333"/>
              </a:solidFill>
            </a:endParaRPr>
          </a:p>
          <a:p>
            <a:r>
              <a:rPr lang="en-GB" sz="2400">
                <a:solidFill>
                  <a:srgbClr val="333333"/>
                </a:solidFill>
              </a:rPr>
              <a:t>Show, using dot cross diagrams, how aluminium and oxygen form aluminium oxide</a:t>
            </a:r>
          </a:p>
          <a:p>
            <a:endParaRPr lang="en-GB" sz="2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9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8472488" y="14112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8185151" y="14112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8185151" y="15557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8328026" y="16271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8328026" y="13398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7896226" y="112395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7680326" y="90805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8328026" y="10509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8328026" y="19875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8401051" y="8350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8256588" y="220345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8401051" y="22034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6"/>
          <p:cNvSpPr>
            <a:spLocks noChangeArrowheads="1"/>
          </p:cNvSpPr>
          <p:nvPr/>
        </p:nvSpPr>
        <p:spPr bwMode="auto">
          <a:xfrm rot="-5400000" flipH="1" flipV="1">
            <a:off x="8977313" y="148272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-5400000" flipH="1" flipV="1">
            <a:off x="8977313" y="16271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Oval 18"/>
          <p:cNvSpPr>
            <a:spLocks noChangeArrowheads="1"/>
          </p:cNvSpPr>
          <p:nvPr/>
        </p:nvSpPr>
        <p:spPr bwMode="auto">
          <a:xfrm rot="-5400000" flipH="1" flipV="1">
            <a:off x="7608888" y="14112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Oval 19"/>
          <p:cNvSpPr>
            <a:spLocks noChangeArrowheads="1"/>
          </p:cNvSpPr>
          <p:nvPr/>
        </p:nvSpPr>
        <p:spPr bwMode="auto">
          <a:xfrm>
            <a:off x="8472488" y="17002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8472488" y="32115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Oval 21"/>
          <p:cNvSpPr>
            <a:spLocks noChangeArrowheads="1"/>
          </p:cNvSpPr>
          <p:nvPr/>
        </p:nvSpPr>
        <p:spPr bwMode="auto">
          <a:xfrm>
            <a:off x="8185151" y="32115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Oval 22"/>
          <p:cNvSpPr>
            <a:spLocks noChangeArrowheads="1"/>
          </p:cNvSpPr>
          <p:nvPr/>
        </p:nvSpPr>
        <p:spPr bwMode="auto">
          <a:xfrm>
            <a:off x="8185151" y="33559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Oval 23"/>
          <p:cNvSpPr>
            <a:spLocks noChangeArrowheads="1"/>
          </p:cNvSpPr>
          <p:nvPr/>
        </p:nvSpPr>
        <p:spPr bwMode="auto">
          <a:xfrm>
            <a:off x="8328026" y="34274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Oval 24"/>
          <p:cNvSpPr>
            <a:spLocks noChangeArrowheads="1"/>
          </p:cNvSpPr>
          <p:nvPr/>
        </p:nvSpPr>
        <p:spPr bwMode="auto">
          <a:xfrm>
            <a:off x="8328026" y="31400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Oval 25"/>
          <p:cNvSpPr>
            <a:spLocks noChangeArrowheads="1"/>
          </p:cNvSpPr>
          <p:nvPr/>
        </p:nvSpPr>
        <p:spPr bwMode="auto">
          <a:xfrm>
            <a:off x="7896226" y="29241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Oval 26"/>
          <p:cNvSpPr>
            <a:spLocks noChangeArrowheads="1"/>
          </p:cNvSpPr>
          <p:nvPr/>
        </p:nvSpPr>
        <p:spPr bwMode="auto">
          <a:xfrm>
            <a:off x="7680326" y="27082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Oval 27"/>
          <p:cNvSpPr>
            <a:spLocks noChangeArrowheads="1"/>
          </p:cNvSpPr>
          <p:nvPr/>
        </p:nvSpPr>
        <p:spPr bwMode="auto">
          <a:xfrm>
            <a:off x="8328026" y="28511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Oval 28"/>
          <p:cNvSpPr>
            <a:spLocks noChangeArrowheads="1"/>
          </p:cNvSpPr>
          <p:nvPr/>
        </p:nvSpPr>
        <p:spPr bwMode="auto">
          <a:xfrm>
            <a:off x="8328026" y="37877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Oval 29"/>
          <p:cNvSpPr>
            <a:spLocks noChangeArrowheads="1"/>
          </p:cNvSpPr>
          <p:nvPr/>
        </p:nvSpPr>
        <p:spPr bwMode="auto">
          <a:xfrm>
            <a:off x="8401051" y="26352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Oval 30"/>
          <p:cNvSpPr>
            <a:spLocks noChangeArrowheads="1"/>
          </p:cNvSpPr>
          <p:nvPr/>
        </p:nvSpPr>
        <p:spPr bwMode="auto">
          <a:xfrm>
            <a:off x="8256588" y="40036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8401051" y="40036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4" name="Oval 32"/>
          <p:cNvSpPr>
            <a:spLocks noChangeArrowheads="1"/>
          </p:cNvSpPr>
          <p:nvPr/>
        </p:nvSpPr>
        <p:spPr bwMode="auto">
          <a:xfrm rot="-5400000" flipH="1" flipV="1">
            <a:off x="8977313" y="3282951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5" name="Oval 33"/>
          <p:cNvSpPr>
            <a:spLocks noChangeArrowheads="1"/>
          </p:cNvSpPr>
          <p:nvPr/>
        </p:nvSpPr>
        <p:spPr bwMode="auto">
          <a:xfrm rot="-5400000" flipH="1" flipV="1">
            <a:off x="8977313" y="34274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Oval 34"/>
          <p:cNvSpPr>
            <a:spLocks noChangeArrowheads="1"/>
          </p:cNvSpPr>
          <p:nvPr/>
        </p:nvSpPr>
        <p:spPr bwMode="auto">
          <a:xfrm rot="-5400000" flipH="1" flipV="1">
            <a:off x="7608888" y="32115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Oval 35"/>
          <p:cNvSpPr>
            <a:spLocks noChangeArrowheads="1"/>
          </p:cNvSpPr>
          <p:nvPr/>
        </p:nvSpPr>
        <p:spPr bwMode="auto">
          <a:xfrm>
            <a:off x="8472488" y="35004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Oval 36"/>
          <p:cNvSpPr>
            <a:spLocks noChangeArrowheads="1"/>
          </p:cNvSpPr>
          <p:nvPr/>
        </p:nvSpPr>
        <p:spPr bwMode="auto">
          <a:xfrm>
            <a:off x="8543926" y="50117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Oval 37"/>
          <p:cNvSpPr>
            <a:spLocks noChangeArrowheads="1"/>
          </p:cNvSpPr>
          <p:nvPr/>
        </p:nvSpPr>
        <p:spPr bwMode="auto">
          <a:xfrm>
            <a:off x="8256588" y="5011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Oval 38"/>
          <p:cNvSpPr>
            <a:spLocks noChangeArrowheads="1"/>
          </p:cNvSpPr>
          <p:nvPr/>
        </p:nvSpPr>
        <p:spPr bwMode="auto">
          <a:xfrm>
            <a:off x="8256588" y="51562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Oval 39"/>
          <p:cNvSpPr>
            <a:spLocks noChangeArrowheads="1"/>
          </p:cNvSpPr>
          <p:nvPr/>
        </p:nvSpPr>
        <p:spPr bwMode="auto">
          <a:xfrm>
            <a:off x="8399463" y="52276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Oval 40"/>
          <p:cNvSpPr>
            <a:spLocks noChangeArrowheads="1"/>
          </p:cNvSpPr>
          <p:nvPr/>
        </p:nvSpPr>
        <p:spPr bwMode="auto">
          <a:xfrm>
            <a:off x="8399463" y="49403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Oval 41"/>
          <p:cNvSpPr>
            <a:spLocks noChangeArrowheads="1"/>
          </p:cNvSpPr>
          <p:nvPr/>
        </p:nvSpPr>
        <p:spPr bwMode="auto">
          <a:xfrm>
            <a:off x="7967664" y="472440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Oval 42"/>
          <p:cNvSpPr>
            <a:spLocks noChangeArrowheads="1"/>
          </p:cNvSpPr>
          <p:nvPr/>
        </p:nvSpPr>
        <p:spPr bwMode="auto">
          <a:xfrm>
            <a:off x="7751764" y="450850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Oval 43"/>
          <p:cNvSpPr>
            <a:spLocks noChangeArrowheads="1"/>
          </p:cNvSpPr>
          <p:nvPr/>
        </p:nvSpPr>
        <p:spPr bwMode="auto">
          <a:xfrm>
            <a:off x="8399463" y="46513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Oval 44"/>
          <p:cNvSpPr>
            <a:spLocks noChangeArrowheads="1"/>
          </p:cNvSpPr>
          <p:nvPr/>
        </p:nvSpPr>
        <p:spPr bwMode="auto">
          <a:xfrm>
            <a:off x="8399463" y="55880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7" name="Oval 45"/>
          <p:cNvSpPr>
            <a:spLocks noChangeArrowheads="1"/>
          </p:cNvSpPr>
          <p:nvPr/>
        </p:nvSpPr>
        <p:spPr bwMode="auto">
          <a:xfrm>
            <a:off x="8472488" y="44354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8" name="Oval 46"/>
          <p:cNvSpPr>
            <a:spLocks noChangeArrowheads="1"/>
          </p:cNvSpPr>
          <p:nvPr/>
        </p:nvSpPr>
        <p:spPr bwMode="auto">
          <a:xfrm>
            <a:off x="8328026" y="580390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9" name="Oval 47"/>
          <p:cNvSpPr>
            <a:spLocks noChangeArrowheads="1"/>
          </p:cNvSpPr>
          <p:nvPr/>
        </p:nvSpPr>
        <p:spPr bwMode="auto">
          <a:xfrm>
            <a:off x="8472488" y="58039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0" name="Oval 48"/>
          <p:cNvSpPr>
            <a:spLocks noChangeArrowheads="1"/>
          </p:cNvSpPr>
          <p:nvPr/>
        </p:nvSpPr>
        <p:spPr bwMode="auto">
          <a:xfrm rot="-5400000" flipH="1" flipV="1">
            <a:off x="9048751" y="50831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1" name="Oval 49"/>
          <p:cNvSpPr>
            <a:spLocks noChangeArrowheads="1"/>
          </p:cNvSpPr>
          <p:nvPr/>
        </p:nvSpPr>
        <p:spPr bwMode="auto">
          <a:xfrm rot="-5400000" flipH="1" flipV="1">
            <a:off x="9048751" y="52276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2" name="Oval 50"/>
          <p:cNvSpPr>
            <a:spLocks noChangeArrowheads="1"/>
          </p:cNvSpPr>
          <p:nvPr/>
        </p:nvSpPr>
        <p:spPr bwMode="auto">
          <a:xfrm rot="-5400000" flipH="1" flipV="1">
            <a:off x="7680326" y="50117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3" name="Oval 51"/>
          <p:cNvSpPr>
            <a:spLocks noChangeArrowheads="1"/>
          </p:cNvSpPr>
          <p:nvPr/>
        </p:nvSpPr>
        <p:spPr bwMode="auto">
          <a:xfrm>
            <a:off x="8543926" y="530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4" name="Oval 52"/>
          <p:cNvSpPr>
            <a:spLocks noChangeArrowheads="1"/>
          </p:cNvSpPr>
          <p:nvPr/>
        </p:nvSpPr>
        <p:spPr bwMode="auto">
          <a:xfrm>
            <a:off x="8328026" y="32845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5" name="Oval 53"/>
          <p:cNvSpPr>
            <a:spLocks noChangeArrowheads="1"/>
          </p:cNvSpPr>
          <p:nvPr/>
        </p:nvSpPr>
        <p:spPr bwMode="auto">
          <a:xfrm>
            <a:off x="8472488" y="33575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6" name="Oval 54"/>
          <p:cNvSpPr>
            <a:spLocks noChangeArrowheads="1"/>
          </p:cNvSpPr>
          <p:nvPr/>
        </p:nvSpPr>
        <p:spPr bwMode="auto">
          <a:xfrm>
            <a:off x="8328026" y="14843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7" name="Oval 55"/>
          <p:cNvSpPr>
            <a:spLocks noChangeArrowheads="1"/>
          </p:cNvSpPr>
          <p:nvPr/>
        </p:nvSpPr>
        <p:spPr bwMode="auto">
          <a:xfrm>
            <a:off x="8472488" y="15573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8" name="Oval 56"/>
          <p:cNvSpPr>
            <a:spLocks noChangeArrowheads="1"/>
          </p:cNvSpPr>
          <p:nvPr/>
        </p:nvSpPr>
        <p:spPr bwMode="auto">
          <a:xfrm>
            <a:off x="8401051" y="50847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9" name="Oval 57"/>
          <p:cNvSpPr>
            <a:spLocks noChangeArrowheads="1"/>
          </p:cNvSpPr>
          <p:nvPr/>
        </p:nvSpPr>
        <p:spPr bwMode="auto">
          <a:xfrm>
            <a:off x="8543926" y="51577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0" name="Oval 58"/>
          <p:cNvSpPr>
            <a:spLocks noChangeArrowheads="1"/>
          </p:cNvSpPr>
          <p:nvPr/>
        </p:nvSpPr>
        <p:spPr bwMode="auto">
          <a:xfrm>
            <a:off x="5448301" y="220345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1" name="Oval 59"/>
          <p:cNvSpPr>
            <a:spLocks noChangeArrowheads="1"/>
          </p:cNvSpPr>
          <p:nvPr/>
        </p:nvSpPr>
        <p:spPr bwMode="auto">
          <a:xfrm>
            <a:off x="5448301" y="23479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2" name="Oval 60"/>
          <p:cNvSpPr>
            <a:spLocks noChangeArrowheads="1"/>
          </p:cNvSpPr>
          <p:nvPr/>
        </p:nvSpPr>
        <p:spPr bwMode="auto">
          <a:xfrm>
            <a:off x="5735638" y="22034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3" name="Oval 61"/>
          <p:cNvSpPr>
            <a:spLocks noChangeArrowheads="1"/>
          </p:cNvSpPr>
          <p:nvPr/>
        </p:nvSpPr>
        <p:spPr bwMode="auto">
          <a:xfrm>
            <a:off x="5735638" y="23479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4" name="Oval 62"/>
          <p:cNvSpPr>
            <a:spLocks noChangeArrowheads="1"/>
          </p:cNvSpPr>
          <p:nvPr/>
        </p:nvSpPr>
        <p:spPr bwMode="auto">
          <a:xfrm>
            <a:off x="55927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5" name="Oval 63"/>
          <p:cNvSpPr>
            <a:spLocks noChangeArrowheads="1"/>
          </p:cNvSpPr>
          <p:nvPr/>
        </p:nvSpPr>
        <p:spPr bwMode="auto">
          <a:xfrm>
            <a:off x="5735638" y="24923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6" name="Oval 64"/>
          <p:cNvSpPr>
            <a:spLocks noChangeArrowheads="1"/>
          </p:cNvSpPr>
          <p:nvPr/>
        </p:nvSpPr>
        <p:spPr bwMode="auto">
          <a:xfrm>
            <a:off x="5735638" y="2060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Oval 65"/>
          <p:cNvSpPr>
            <a:spLocks noChangeArrowheads="1"/>
          </p:cNvSpPr>
          <p:nvPr/>
        </p:nvSpPr>
        <p:spPr bwMode="auto">
          <a:xfrm>
            <a:off x="5880101" y="2132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8" name="Oval 66"/>
          <p:cNvSpPr>
            <a:spLocks noChangeArrowheads="1"/>
          </p:cNvSpPr>
          <p:nvPr/>
        </p:nvSpPr>
        <p:spPr bwMode="auto">
          <a:xfrm>
            <a:off x="5303839" y="18446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9" name="Oval 67"/>
          <p:cNvSpPr>
            <a:spLocks noChangeArrowheads="1"/>
          </p:cNvSpPr>
          <p:nvPr/>
        </p:nvSpPr>
        <p:spPr bwMode="auto">
          <a:xfrm>
            <a:off x="5087939" y="16287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24" name="Oval 68"/>
          <p:cNvSpPr>
            <a:spLocks noChangeArrowheads="1"/>
          </p:cNvSpPr>
          <p:nvPr/>
        </p:nvSpPr>
        <p:spPr bwMode="auto">
          <a:xfrm>
            <a:off x="4872039" y="1412876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11" name="Oval 69"/>
          <p:cNvSpPr>
            <a:spLocks noChangeArrowheads="1"/>
          </p:cNvSpPr>
          <p:nvPr/>
        </p:nvSpPr>
        <p:spPr bwMode="auto">
          <a:xfrm>
            <a:off x="5735638" y="17716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2" name="Oval 70"/>
          <p:cNvSpPr>
            <a:spLocks noChangeArrowheads="1"/>
          </p:cNvSpPr>
          <p:nvPr/>
        </p:nvSpPr>
        <p:spPr bwMode="auto">
          <a:xfrm>
            <a:off x="5735638" y="27082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3" name="Oval 71"/>
          <p:cNvSpPr>
            <a:spLocks noChangeArrowheads="1"/>
          </p:cNvSpPr>
          <p:nvPr/>
        </p:nvSpPr>
        <p:spPr bwMode="auto">
          <a:xfrm>
            <a:off x="5664201" y="15557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4" name="Oval 72"/>
          <p:cNvSpPr>
            <a:spLocks noChangeArrowheads="1"/>
          </p:cNvSpPr>
          <p:nvPr/>
        </p:nvSpPr>
        <p:spPr bwMode="auto">
          <a:xfrm>
            <a:off x="5808663" y="15557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5" name="Oval 73"/>
          <p:cNvSpPr>
            <a:spLocks noChangeArrowheads="1"/>
          </p:cNvSpPr>
          <p:nvPr/>
        </p:nvSpPr>
        <p:spPr bwMode="auto">
          <a:xfrm>
            <a:off x="5664201" y="29241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6" name="Oval 74"/>
          <p:cNvSpPr>
            <a:spLocks noChangeArrowheads="1"/>
          </p:cNvSpPr>
          <p:nvPr/>
        </p:nvSpPr>
        <p:spPr bwMode="auto">
          <a:xfrm>
            <a:off x="5808663" y="29241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7" name="Oval 75"/>
          <p:cNvSpPr>
            <a:spLocks noChangeArrowheads="1"/>
          </p:cNvSpPr>
          <p:nvPr/>
        </p:nvSpPr>
        <p:spPr bwMode="auto">
          <a:xfrm rot="-5400000" flipH="1" flipV="1">
            <a:off x="6384926" y="22034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8" name="Oval 76"/>
          <p:cNvSpPr>
            <a:spLocks noChangeArrowheads="1"/>
          </p:cNvSpPr>
          <p:nvPr/>
        </p:nvSpPr>
        <p:spPr bwMode="auto">
          <a:xfrm rot="-5400000" flipH="1" flipV="1">
            <a:off x="6384926" y="2347913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9" name="Oval 77"/>
          <p:cNvSpPr>
            <a:spLocks noChangeArrowheads="1"/>
          </p:cNvSpPr>
          <p:nvPr/>
        </p:nvSpPr>
        <p:spPr bwMode="auto">
          <a:xfrm rot="-5400000" flipH="1" flipV="1">
            <a:off x="5024438" y="214312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0" name="Oval 78"/>
          <p:cNvSpPr>
            <a:spLocks noChangeArrowheads="1"/>
          </p:cNvSpPr>
          <p:nvPr/>
        </p:nvSpPr>
        <p:spPr bwMode="auto">
          <a:xfrm rot="-5400000" flipH="1" flipV="1">
            <a:off x="5016501" y="22764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5735638" y="13398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2" name="Oval 80"/>
          <p:cNvSpPr>
            <a:spLocks noChangeArrowheads="1"/>
          </p:cNvSpPr>
          <p:nvPr/>
        </p:nvSpPr>
        <p:spPr bwMode="auto">
          <a:xfrm>
            <a:off x="5880101" y="2420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3" name="Oval 81"/>
          <p:cNvSpPr>
            <a:spLocks noChangeArrowheads="1"/>
          </p:cNvSpPr>
          <p:nvPr/>
        </p:nvSpPr>
        <p:spPr bwMode="auto">
          <a:xfrm>
            <a:off x="5592763" y="19875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6600826" y="22764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5735638" y="31400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6" name="Oval 84"/>
          <p:cNvSpPr>
            <a:spLocks noChangeArrowheads="1"/>
          </p:cNvSpPr>
          <p:nvPr/>
        </p:nvSpPr>
        <p:spPr bwMode="auto">
          <a:xfrm>
            <a:off x="5519738" y="42910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7" name="Oval 85"/>
          <p:cNvSpPr>
            <a:spLocks noChangeArrowheads="1"/>
          </p:cNvSpPr>
          <p:nvPr/>
        </p:nvSpPr>
        <p:spPr bwMode="auto">
          <a:xfrm>
            <a:off x="5519738" y="44354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8" name="Oval 86"/>
          <p:cNvSpPr>
            <a:spLocks noChangeArrowheads="1"/>
          </p:cNvSpPr>
          <p:nvPr/>
        </p:nvSpPr>
        <p:spPr bwMode="auto">
          <a:xfrm>
            <a:off x="5807076" y="4291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9" name="Oval 87"/>
          <p:cNvSpPr>
            <a:spLocks noChangeArrowheads="1"/>
          </p:cNvSpPr>
          <p:nvPr/>
        </p:nvSpPr>
        <p:spPr bwMode="auto">
          <a:xfrm>
            <a:off x="5807076" y="4435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0" name="Oval 88"/>
          <p:cNvSpPr>
            <a:spLocks noChangeArrowheads="1"/>
          </p:cNvSpPr>
          <p:nvPr/>
        </p:nvSpPr>
        <p:spPr bwMode="auto">
          <a:xfrm>
            <a:off x="5664201" y="45085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1" name="Oval 89"/>
          <p:cNvSpPr>
            <a:spLocks noChangeArrowheads="1"/>
          </p:cNvSpPr>
          <p:nvPr/>
        </p:nvSpPr>
        <p:spPr bwMode="auto">
          <a:xfrm>
            <a:off x="5807076" y="4579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2" name="Oval 90"/>
          <p:cNvSpPr>
            <a:spLocks noChangeArrowheads="1"/>
          </p:cNvSpPr>
          <p:nvPr/>
        </p:nvSpPr>
        <p:spPr bwMode="auto">
          <a:xfrm>
            <a:off x="5807076" y="4148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3" name="Oval 91"/>
          <p:cNvSpPr>
            <a:spLocks noChangeArrowheads="1"/>
          </p:cNvSpPr>
          <p:nvPr/>
        </p:nvSpPr>
        <p:spPr bwMode="auto">
          <a:xfrm>
            <a:off x="5951538" y="4219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4" name="Oval 92"/>
          <p:cNvSpPr>
            <a:spLocks noChangeArrowheads="1"/>
          </p:cNvSpPr>
          <p:nvPr/>
        </p:nvSpPr>
        <p:spPr bwMode="auto">
          <a:xfrm>
            <a:off x="5375276" y="3932239"/>
            <a:ext cx="936625" cy="9350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5" name="Oval 93"/>
          <p:cNvSpPr>
            <a:spLocks noChangeArrowheads="1"/>
          </p:cNvSpPr>
          <p:nvPr/>
        </p:nvSpPr>
        <p:spPr bwMode="auto">
          <a:xfrm>
            <a:off x="5159376" y="3716339"/>
            <a:ext cx="1368425" cy="13668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550" name="Oval 94"/>
          <p:cNvSpPr>
            <a:spLocks noChangeArrowheads="1"/>
          </p:cNvSpPr>
          <p:nvPr/>
        </p:nvSpPr>
        <p:spPr bwMode="auto">
          <a:xfrm>
            <a:off x="4943476" y="3500439"/>
            <a:ext cx="1800225" cy="1800225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7" name="Oval 95"/>
          <p:cNvSpPr>
            <a:spLocks noChangeArrowheads="1"/>
          </p:cNvSpPr>
          <p:nvPr/>
        </p:nvSpPr>
        <p:spPr bwMode="auto">
          <a:xfrm>
            <a:off x="5807076" y="38592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8" name="Oval 96"/>
          <p:cNvSpPr>
            <a:spLocks noChangeArrowheads="1"/>
          </p:cNvSpPr>
          <p:nvPr/>
        </p:nvSpPr>
        <p:spPr bwMode="auto">
          <a:xfrm>
            <a:off x="5807076" y="47958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9" name="Oval 97"/>
          <p:cNvSpPr>
            <a:spLocks noChangeArrowheads="1"/>
          </p:cNvSpPr>
          <p:nvPr/>
        </p:nvSpPr>
        <p:spPr bwMode="auto">
          <a:xfrm>
            <a:off x="5735638" y="36433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0" name="Oval 98"/>
          <p:cNvSpPr>
            <a:spLocks noChangeArrowheads="1"/>
          </p:cNvSpPr>
          <p:nvPr/>
        </p:nvSpPr>
        <p:spPr bwMode="auto">
          <a:xfrm>
            <a:off x="5880101" y="36433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1" name="Oval 99"/>
          <p:cNvSpPr>
            <a:spLocks noChangeArrowheads="1"/>
          </p:cNvSpPr>
          <p:nvPr/>
        </p:nvSpPr>
        <p:spPr bwMode="auto">
          <a:xfrm>
            <a:off x="5735638" y="50117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2" name="Oval 100"/>
          <p:cNvSpPr>
            <a:spLocks noChangeArrowheads="1"/>
          </p:cNvSpPr>
          <p:nvPr/>
        </p:nvSpPr>
        <p:spPr bwMode="auto">
          <a:xfrm>
            <a:off x="5880101" y="50117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3" name="Oval 101"/>
          <p:cNvSpPr>
            <a:spLocks noChangeArrowheads="1"/>
          </p:cNvSpPr>
          <p:nvPr/>
        </p:nvSpPr>
        <p:spPr bwMode="auto">
          <a:xfrm rot="-5400000" flipH="1" flipV="1">
            <a:off x="6456363" y="42910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4" name="Oval 102"/>
          <p:cNvSpPr>
            <a:spLocks noChangeArrowheads="1"/>
          </p:cNvSpPr>
          <p:nvPr/>
        </p:nvSpPr>
        <p:spPr bwMode="auto">
          <a:xfrm rot="-5400000" flipH="1" flipV="1">
            <a:off x="6456363" y="44354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5" name="Oval 103"/>
          <p:cNvSpPr>
            <a:spLocks noChangeArrowheads="1"/>
          </p:cNvSpPr>
          <p:nvPr/>
        </p:nvSpPr>
        <p:spPr bwMode="auto">
          <a:xfrm rot="-5400000" flipH="1" flipV="1">
            <a:off x="5087938" y="42195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" name="Oval 104"/>
          <p:cNvSpPr>
            <a:spLocks noChangeArrowheads="1"/>
          </p:cNvSpPr>
          <p:nvPr/>
        </p:nvSpPr>
        <p:spPr bwMode="auto">
          <a:xfrm rot="-5400000" flipH="1" flipV="1">
            <a:off x="5087938" y="43640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5807076" y="34274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" name="Oval 106"/>
          <p:cNvSpPr>
            <a:spLocks noChangeArrowheads="1"/>
          </p:cNvSpPr>
          <p:nvPr/>
        </p:nvSpPr>
        <p:spPr bwMode="auto">
          <a:xfrm>
            <a:off x="5951538" y="45085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9" name="Oval 107"/>
          <p:cNvSpPr>
            <a:spLocks noChangeArrowheads="1"/>
          </p:cNvSpPr>
          <p:nvPr/>
        </p:nvSpPr>
        <p:spPr bwMode="auto">
          <a:xfrm>
            <a:off x="5664201" y="40751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6672263" y="429260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5" name="Oval 109"/>
          <p:cNvSpPr>
            <a:spLocks noChangeArrowheads="1"/>
          </p:cNvSpPr>
          <p:nvPr/>
        </p:nvSpPr>
        <p:spPr bwMode="auto">
          <a:xfrm>
            <a:off x="5807076" y="52276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2" name="Oval 110"/>
          <p:cNvSpPr>
            <a:spLocks noChangeArrowheads="1"/>
          </p:cNvSpPr>
          <p:nvPr/>
        </p:nvSpPr>
        <p:spPr bwMode="auto">
          <a:xfrm>
            <a:off x="5664201" y="42211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3" name="Oval 111"/>
          <p:cNvSpPr>
            <a:spLocks noChangeArrowheads="1"/>
          </p:cNvSpPr>
          <p:nvPr/>
        </p:nvSpPr>
        <p:spPr bwMode="auto">
          <a:xfrm>
            <a:off x="5664201" y="43656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4" name="Oval 112"/>
          <p:cNvSpPr>
            <a:spLocks noChangeArrowheads="1"/>
          </p:cNvSpPr>
          <p:nvPr/>
        </p:nvSpPr>
        <p:spPr bwMode="auto">
          <a:xfrm>
            <a:off x="6024563" y="43656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5" name="Oval 113"/>
          <p:cNvSpPr>
            <a:spLocks noChangeArrowheads="1"/>
          </p:cNvSpPr>
          <p:nvPr/>
        </p:nvSpPr>
        <p:spPr bwMode="auto">
          <a:xfrm>
            <a:off x="5591176" y="21336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" name="Oval 114"/>
          <p:cNvSpPr>
            <a:spLocks noChangeArrowheads="1"/>
          </p:cNvSpPr>
          <p:nvPr/>
        </p:nvSpPr>
        <p:spPr bwMode="auto">
          <a:xfrm>
            <a:off x="5591176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7" name="Oval 115"/>
          <p:cNvSpPr>
            <a:spLocks noChangeArrowheads="1"/>
          </p:cNvSpPr>
          <p:nvPr/>
        </p:nvSpPr>
        <p:spPr bwMode="auto">
          <a:xfrm>
            <a:off x="5880101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608" name="Text Box 152"/>
          <p:cNvSpPr txBox="1">
            <a:spLocks noChangeArrowheads="1"/>
          </p:cNvSpPr>
          <p:nvPr/>
        </p:nvSpPr>
        <p:spPr bwMode="auto">
          <a:xfrm>
            <a:off x="481015" y="2791529"/>
            <a:ext cx="47275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n-lt"/>
              </a:rPr>
              <a:t>The formula is Al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O</a:t>
            </a:r>
            <a:r>
              <a:rPr lang="en-US" sz="2400" baseline="-25000">
                <a:latin typeface="+mn-lt"/>
              </a:rPr>
              <a:t>3</a:t>
            </a:r>
            <a:r>
              <a:rPr lang="en-US" sz="2400">
                <a:latin typeface="+mn-lt"/>
              </a:rPr>
              <a:t> so two </a:t>
            </a:r>
            <a:r>
              <a:rPr lang="en-US" sz="2400" err="1">
                <a:latin typeface="+mn-lt"/>
              </a:rPr>
              <a:t>aluminium</a:t>
            </a:r>
            <a:r>
              <a:rPr lang="en-US" sz="2400">
                <a:latin typeface="+mn-lt"/>
              </a:rPr>
              <a:t> atoms combine with three oxygen atoms via electron transfer…………..</a:t>
            </a:r>
            <a:endParaRPr lang="en-US" sz="2400" baseline="-25000">
              <a:latin typeface="+mn-lt"/>
            </a:endParaRPr>
          </a:p>
        </p:txBody>
      </p:sp>
      <p:sp>
        <p:nvSpPr>
          <p:cNvPr id="6265" name="Text Box 153"/>
          <p:cNvSpPr txBox="1">
            <a:spLocks noChangeArrowheads="1"/>
          </p:cNvSpPr>
          <p:nvPr/>
        </p:nvSpPr>
        <p:spPr bwMode="auto">
          <a:xfrm>
            <a:off x="4727575" y="260351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err="1">
                <a:latin typeface="+mn-lt"/>
              </a:rPr>
              <a:t>Aluminium</a:t>
            </a:r>
            <a:endParaRPr lang="en-US" sz="2400">
              <a:latin typeface="+mn-lt"/>
            </a:endParaRPr>
          </a:p>
        </p:txBody>
      </p:sp>
      <p:sp>
        <p:nvSpPr>
          <p:cNvPr id="6266" name="Text Box 154"/>
          <p:cNvSpPr txBox="1">
            <a:spLocks noChangeArrowheads="1"/>
          </p:cNvSpPr>
          <p:nvPr/>
        </p:nvSpPr>
        <p:spPr bwMode="auto">
          <a:xfrm>
            <a:off x="7535864" y="260351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+mn-lt"/>
              </a:rPr>
              <a:t>Oxygen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5D3E17-8E84-C94D-80C4-C6011DB3C87A}"/>
              </a:ext>
            </a:extLst>
          </p:cNvPr>
          <p:cNvSpPr txBox="1"/>
          <p:nvPr/>
        </p:nvSpPr>
        <p:spPr>
          <a:xfrm>
            <a:off x="6888163" y="2995613"/>
            <a:ext cx="52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+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B590BAF9-A74E-1448-9D85-EA88A856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cxnSp>
        <p:nvCxnSpPr>
          <p:cNvPr id="4" name="Curved Connector 3">
            <a:extLst>
              <a:ext uri="{FF2B5EF4-FFF2-40B4-BE49-F238E27FC236}">
                <a16:creationId xmlns:a16="http://schemas.microsoft.com/office/drawing/2014/main" id="{F0BF235B-6A44-6846-A0EE-2C6050342A4C}"/>
              </a:ext>
            </a:extLst>
          </p:cNvPr>
          <p:cNvCxnSpPr>
            <a:stCxn id="19535" idx="0"/>
          </p:cNvCxnSpPr>
          <p:nvPr/>
        </p:nvCxnSpPr>
        <p:spPr>
          <a:xfrm rot="5400000" flipH="1" flipV="1">
            <a:off x="6780610" y="-64690"/>
            <a:ext cx="431801" cy="237728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7D6951B-3B80-F244-8318-4426AA35738E}"/>
              </a:ext>
            </a:extLst>
          </p:cNvPr>
          <p:cNvCxnSpPr>
            <a:stCxn id="19538" idx="1"/>
          </p:cNvCxnSpPr>
          <p:nvPr/>
        </p:nvCxnSpPr>
        <p:spPr>
          <a:xfrm rot="5400000" flipH="1" flipV="1">
            <a:off x="6811963" y="1500707"/>
            <a:ext cx="606944" cy="98690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E4D8BBA-6AFB-7542-A2D9-57A566844DB0}"/>
              </a:ext>
            </a:extLst>
          </p:cNvPr>
          <p:cNvCxnSpPr>
            <a:stCxn id="19539" idx="7"/>
          </p:cNvCxnSpPr>
          <p:nvPr/>
        </p:nvCxnSpPr>
        <p:spPr>
          <a:xfrm rot="5400000" flipH="1" flipV="1">
            <a:off x="6794776" y="1699420"/>
            <a:ext cx="525981" cy="239764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01BD51F-51B2-444F-B04F-9EFB85B8A8B5}"/>
              </a:ext>
            </a:extLst>
          </p:cNvPr>
          <p:cNvCxnSpPr>
            <a:stCxn id="19561" idx="0"/>
            <a:endCxn id="6168" idx="2"/>
          </p:cNvCxnSpPr>
          <p:nvPr/>
        </p:nvCxnSpPr>
        <p:spPr>
          <a:xfrm rot="5400000" flipH="1" flipV="1">
            <a:off x="6761958" y="2509045"/>
            <a:ext cx="35719" cy="18010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8269AFA8-4678-DA4C-91E6-C23CB87198FD}"/>
              </a:ext>
            </a:extLst>
          </p:cNvPr>
          <p:cNvCxnSpPr>
            <a:stCxn id="19564" idx="6"/>
            <a:endCxn id="6184" idx="0"/>
          </p:cNvCxnSpPr>
          <p:nvPr/>
        </p:nvCxnSpPr>
        <p:spPr>
          <a:xfrm>
            <a:off x="6816725" y="4364833"/>
            <a:ext cx="1619252" cy="14366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51F45CEF-98F7-8047-8602-F01BC449B4DB}"/>
              </a:ext>
            </a:extLst>
          </p:cNvPr>
          <p:cNvCxnSpPr>
            <a:stCxn id="19565" idx="6"/>
          </p:cNvCxnSpPr>
          <p:nvPr/>
        </p:nvCxnSpPr>
        <p:spPr>
          <a:xfrm>
            <a:off x="5951539" y="5299869"/>
            <a:ext cx="1728786" cy="79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4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4"/>
          <p:cNvSpPr>
            <a:spLocks noChangeArrowheads="1"/>
          </p:cNvSpPr>
          <p:nvPr/>
        </p:nvSpPr>
        <p:spPr bwMode="auto">
          <a:xfrm>
            <a:off x="8472488" y="141128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8185151" y="14112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8185151" y="15557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8328026" y="16271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8328026" y="1339851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7896226" y="112395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7680326" y="90805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8328026" y="10509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8328026" y="19875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8401051" y="83502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8256588" y="220345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8401051" y="22034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8" name="Oval 16"/>
          <p:cNvSpPr>
            <a:spLocks noChangeArrowheads="1"/>
          </p:cNvSpPr>
          <p:nvPr/>
        </p:nvSpPr>
        <p:spPr bwMode="auto">
          <a:xfrm rot="-5400000" flipH="1" flipV="1">
            <a:off x="8977313" y="1482726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 rot="-5400000" flipH="1" flipV="1">
            <a:off x="8977313" y="16271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0" name="Oval 18"/>
          <p:cNvSpPr>
            <a:spLocks noChangeArrowheads="1"/>
          </p:cNvSpPr>
          <p:nvPr/>
        </p:nvSpPr>
        <p:spPr bwMode="auto">
          <a:xfrm rot="-5400000" flipH="1" flipV="1">
            <a:off x="7608888" y="14112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1" name="Oval 19"/>
          <p:cNvSpPr>
            <a:spLocks noChangeArrowheads="1"/>
          </p:cNvSpPr>
          <p:nvPr/>
        </p:nvSpPr>
        <p:spPr bwMode="auto">
          <a:xfrm>
            <a:off x="8472488" y="17002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8472488" y="321151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3" name="Oval 21"/>
          <p:cNvSpPr>
            <a:spLocks noChangeArrowheads="1"/>
          </p:cNvSpPr>
          <p:nvPr/>
        </p:nvSpPr>
        <p:spPr bwMode="auto">
          <a:xfrm>
            <a:off x="8185151" y="32115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4" name="Oval 22"/>
          <p:cNvSpPr>
            <a:spLocks noChangeArrowheads="1"/>
          </p:cNvSpPr>
          <p:nvPr/>
        </p:nvSpPr>
        <p:spPr bwMode="auto">
          <a:xfrm>
            <a:off x="8185151" y="33559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5" name="Oval 23"/>
          <p:cNvSpPr>
            <a:spLocks noChangeArrowheads="1"/>
          </p:cNvSpPr>
          <p:nvPr/>
        </p:nvSpPr>
        <p:spPr bwMode="auto">
          <a:xfrm>
            <a:off x="8328026" y="34274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6" name="Oval 24"/>
          <p:cNvSpPr>
            <a:spLocks noChangeArrowheads="1"/>
          </p:cNvSpPr>
          <p:nvPr/>
        </p:nvSpPr>
        <p:spPr bwMode="auto">
          <a:xfrm>
            <a:off x="8328026" y="3140076"/>
            <a:ext cx="144463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67" name="Oval 25"/>
          <p:cNvSpPr>
            <a:spLocks noChangeArrowheads="1"/>
          </p:cNvSpPr>
          <p:nvPr/>
        </p:nvSpPr>
        <p:spPr bwMode="auto">
          <a:xfrm>
            <a:off x="7896226" y="29241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8" name="Oval 26"/>
          <p:cNvSpPr>
            <a:spLocks noChangeArrowheads="1"/>
          </p:cNvSpPr>
          <p:nvPr/>
        </p:nvSpPr>
        <p:spPr bwMode="auto">
          <a:xfrm>
            <a:off x="7680326" y="27082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69" name="Oval 27"/>
          <p:cNvSpPr>
            <a:spLocks noChangeArrowheads="1"/>
          </p:cNvSpPr>
          <p:nvPr/>
        </p:nvSpPr>
        <p:spPr bwMode="auto">
          <a:xfrm>
            <a:off x="8328026" y="28511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0" name="Oval 28"/>
          <p:cNvSpPr>
            <a:spLocks noChangeArrowheads="1"/>
          </p:cNvSpPr>
          <p:nvPr/>
        </p:nvSpPr>
        <p:spPr bwMode="auto">
          <a:xfrm>
            <a:off x="8328026" y="37877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1" name="Oval 29"/>
          <p:cNvSpPr>
            <a:spLocks noChangeArrowheads="1"/>
          </p:cNvSpPr>
          <p:nvPr/>
        </p:nvSpPr>
        <p:spPr bwMode="auto">
          <a:xfrm>
            <a:off x="8401051" y="263525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2" name="Oval 30"/>
          <p:cNvSpPr>
            <a:spLocks noChangeArrowheads="1"/>
          </p:cNvSpPr>
          <p:nvPr/>
        </p:nvSpPr>
        <p:spPr bwMode="auto">
          <a:xfrm>
            <a:off x="8256588" y="40036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8401051" y="40036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4" name="Oval 32"/>
          <p:cNvSpPr>
            <a:spLocks noChangeArrowheads="1"/>
          </p:cNvSpPr>
          <p:nvPr/>
        </p:nvSpPr>
        <p:spPr bwMode="auto">
          <a:xfrm rot="-5400000" flipH="1" flipV="1">
            <a:off x="8977313" y="3282951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5" name="Oval 33"/>
          <p:cNvSpPr>
            <a:spLocks noChangeArrowheads="1"/>
          </p:cNvSpPr>
          <p:nvPr/>
        </p:nvSpPr>
        <p:spPr bwMode="auto">
          <a:xfrm rot="-5400000" flipH="1" flipV="1">
            <a:off x="8977313" y="34274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6" name="Oval 34"/>
          <p:cNvSpPr>
            <a:spLocks noChangeArrowheads="1"/>
          </p:cNvSpPr>
          <p:nvPr/>
        </p:nvSpPr>
        <p:spPr bwMode="auto">
          <a:xfrm rot="-5400000" flipH="1" flipV="1">
            <a:off x="7608888" y="3211513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7" name="Oval 35"/>
          <p:cNvSpPr>
            <a:spLocks noChangeArrowheads="1"/>
          </p:cNvSpPr>
          <p:nvPr/>
        </p:nvSpPr>
        <p:spPr bwMode="auto">
          <a:xfrm>
            <a:off x="8472488" y="35004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8" name="Oval 36"/>
          <p:cNvSpPr>
            <a:spLocks noChangeArrowheads="1"/>
          </p:cNvSpPr>
          <p:nvPr/>
        </p:nvSpPr>
        <p:spPr bwMode="auto">
          <a:xfrm>
            <a:off x="8543926" y="50117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79" name="Oval 37"/>
          <p:cNvSpPr>
            <a:spLocks noChangeArrowheads="1"/>
          </p:cNvSpPr>
          <p:nvPr/>
        </p:nvSpPr>
        <p:spPr bwMode="auto">
          <a:xfrm>
            <a:off x="8256588" y="50117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0" name="Oval 38"/>
          <p:cNvSpPr>
            <a:spLocks noChangeArrowheads="1"/>
          </p:cNvSpPr>
          <p:nvPr/>
        </p:nvSpPr>
        <p:spPr bwMode="auto">
          <a:xfrm>
            <a:off x="8256588" y="51562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1" name="Oval 39"/>
          <p:cNvSpPr>
            <a:spLocks noChangeArrowheads="1"/>
          </p:cNvSpPr>
          <p:nvPr/>
        </p:nvSpPr>
        <p:spPr bwMode="auto">
          <a:xfrm>
            <a:off x="8399463" y="52276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2" name="Oval 40"/>
          <p:cNvSpPr>
            <a:spLocks noChangeArrowheads="1"/>
          </p:cNvSpPr>
          <p:nvPr/>
        </p:nvSpPr>
        <p:spPr bwMode="auto">
          <a:xfrm>
            <a:off x="8399463" y="4940301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3" name="Oval 41"/>
          <p:cNvSpPr>
            <a:spLocks noChangeArrowheads="1"/>
          </p:cNvSpPr>
          <p:nvPr/>
        </p:nvSpPr>
        <p:spPr bwMode="auto">
          <a:xfrm>
            <a:off x="7967664" y="4724400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4" name="Oval 42"/>
          <p:cNvSpPr>
            <a:spLocks noChangeArrowheads="1"/>
          </p:cNvSpPr>
          <p:nvPr/>
        </p:nvSpPr>
        <p:spPr bwMode="auto">
          <a:xfrm>
            <a:off x="7751764" y="4508500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85" name="Oval 43"/>
          <p:cNvSpPr>
            <a:spLocks noChangeArrowheads="1"/>
          </p:cNvSpPr>
          <p:nvPr/>
        </p:nvSpPr>
        <p:spPr bwMode="auto">
          <a:xfrm>
            <a:off x="8399463" y="46513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6" name="Oval 44"/>
          <p:cNvSpPr>
            <a:spLocks noChangeArrowheads="1"/>
          </p:cNvSpPr>
          <p:nvPr/>
        </p:nvSpPr>
        <p:spPr bwMode="auto">
          <a:xfrm>
            <a:off x="8399463" y="55880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7" name="Oval 45"/>
          <p:cNvSpPr>
            <a:spLocks noChangeArrowheads="1"/>
          </p:cNvSpPr>
          <p:nvPr/>
        </p:nvSpPr>
        <p:spPr bwMode="auto">
          <a:xfrm>
            <a:off x="8472488" y="4435476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8" name="Oval 46"/>
          <p:cNvSpPr>
            <a:spLocks noChangeArrowheads="1"/>
          </p:cNvSpPr>
          <p:nvPr/>
        </p:nvSpPr>
        <p:spPr bwMode="auto">
          <a:xfrm>
            <a:off x="8328026" y="5803901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89" name="Oval 47"/>
          <p:cNvSpPr>
            <a:spLocks noChangeArrowheads="1"/>
          </p:cNvSpPr>
          <p:nvPr/>
        </p:nvSpPr>
        <p:spPr bwMode="auto">
          <a:xfrm>
            <a:off x="8472488" y="5803901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0" name="Oval 48"/>
          <p:cNvSpPr>
            <a:spLocks noChangeArrowheads="1"/>
          </p:cNvSpPr>
          <p:nvPr/>
        </p:nvSpPr>
        <p:spPr bwMode="auto">
          <a:xfrm rot="-5400000" flipH="1" flipV="1">
            <a:off x="9048751" y="5083176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1" name="Oval 49"/>
          <p:cNvSpPr>
            <a:spLocks noChangeArrowheads="1"/>
          </p:cNvSpPr>
          <p:nvPr/>
        </p:nvSpPr>
        <p:spPr bwMode="auto">
          <a:xfrm rot="-5400000" flipH="1" flipV="1">
            <a:off x="9048751" y="52276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2" name="Oval 50"/>
          <p:cNvSpPr>
            <a:spLocks noChangeArrowheads="1"/>
          </p:cNvSpPr>
          <p:nvPr/>
        </p:nvSpPr>
        <p:spPr bwMode="auto">
          <a:xfrm rot="-5400000" flipH="1" flipV="1">
            <a:off x="7680326" y="501173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3" name="Oval 51"/>
          <p:cNvSpPr>
            <a:spLocks noChangeArrowheads="1"/>
          </p:cNvSpPr>
          <p:nvPr/>
        </p:nvSpPr>
        <p:spPr bwMode="auto">
          <a:xfrm>
            <a:off x="8543926" y="53006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4" name="Oval 52"/>
          <p:cNvSpPr>
            <a:spLocks noChangeArrowheads="1"/>
          </p:cNvSpPr>
          <p:nvPr/>
        </p:nvSpPr>
        <p:spPr bwMode="auto">
          <a:xfrm>
            <a:off x="8328026" y="328453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5" name="Oval 53"/>
          <p:cNvSpPr>
            <a:spLocks noChangeArrowheads="1"/>
          </p:cNvSpPr>
          <p:nvPr/>
        </p:nvSpPr>
        <p:spPr bwMode="auto">
          <a:xfrm>
            <a:off x="8472488" y="3357563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6" name="Oval 54"/>
          <p:cNvSpPr>
            <a:spLocks noChangeArrowheads="1"/>
          </p:cNvSpPr>
          <p:nvPr/>
        </p:nvSpPr>
        <p:spPr bwMode="auto">
          <a:xfrm>
            <a:off x="8328026" y="148431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7" name="Oval 55"/>
          <p:cNvSpPr>
            <a:spLocks noChangeArrowheads="1"/>
          </p:cNvSpPr>
          <p:nvPr/>
        </p:nvSpPr>
        <p:spPr bwMode="auto">
          <a:xfrm>
            <a:off x="8472488" y="15573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8" name="Oval 56"/>
          <p:cNvSpPr>
            <a:spLocks noChangeArrowheads="1"/>
          </p:cNvSpPr>
          <p:nvPr/>
        </p:nvSpPr>
        <p:spPr bwMode="auto">
          <a:xfrm>
            <a:off x="8401051" y="5084763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99" name="Oval 57"/>
          <p:cNvSpPr>
            <a:spLocks noChangeArrowheads="1"/>
          </p:cNvSpPr>
          <p:nvPr/>
        </p:nvSpPr>
        <p:spPr bwMode="auto">
          <a:xfrm>
            <a:off x="8543926" y="5157788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0" name="Oval 58"/>
          <p:cNvSpPr>
            <a:spLocks noChangeArrowheads="1"/>
          </p:cNvSpPr>
          <p:nvPr/>
        </p:nvSpPr>
        <p:spPr bwMode="auto">
          <a:xfrm>
            <a:off x="5448301" y="220345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1" name="Oval 59"/>
          <p:cNvSpPr>
            <a:spLocks noChangeArrowheads="1"/>
          </p:cNvSpPr>
          <p:nvPr/>
        </p:nvSpPr>
        <p:spPr bwMode="auto">
          <a:xfrm>
            <a:off x="5448301" y="23479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2" name="Oval 60"/>
          <p:cNvSpPr>
            <a:spLocks noChangeArrowheads="1"/>
          </p:cNvSpPr>
          <p:nvPr/>
        </p:nvSpPr>
        <p:spPr bwMode="auto">
          <a:xfrm>
            <a:off x="5735638" y="22034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3" name="Oval 61"/>
          <p:cNvSpPr>
            <a:spLocks noChangeArrowheads="1"/>
          </p:cNvSpPr>
          <p:nvPr/>
        </p:nvSpPr>
        <p:spPr bwMode="auto">
          <a:xfrm>
            <a:off x="5735638" y="23479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4" name="Oval 62"/>
          <p:cNvSpPr>
            <a:spLocks noChangeArrowheads="1"/>
          </p:cNvSpPr>
          <p:nvPr/>
        </p:nvSpPr>
        <p:spPr bwMode="auto">
          <a:xfrm>
            <a:off x="5592763" y="2420938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5" name="Oval 63"/>
          <p:cNvSpPr>
            <a:spLocks noChangeArrowheads="1"/>
          </p:cNvSpPr>
          <p:nvPr/>
        </p:nvSpPr>
        <p:spPr bwMode="auto">
          <a:xfrm>
            <a:off x="5735638" y="24923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6" name="Oval 64"/>
          <p:cNvSpPr>
            <a:spLocks noChangeArrowheads="1"/>
          </p:cNvSpPr>
          <p:nvPr/>
        </p:nvSpPr>
        <p:spPr bwMode="auto">
          <a:xfrm>
            <a:off x="5735638" y="2060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7" name="Oval 65"/>
          <p:cNvSpPr>
            <a:spLocks noChangeArrowheads="1"/>
          </p:cNvSpPr>
          <p:nvPr/>
        </p:nvSpPr>
        <p:spPr bwMode="auto">
          <a:xfrm>
            <a:off x="5880101" y="2132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08" name="Oval 66"/>
          <p:cNvSpPr>
            <a:spLocks noChangeArrowheads="1"/>
          </p:cNvSpPr>
          <p:nvPr/>
        </p:nvSpPr>
        <p:spPr bwMode="auto">
          <a:xfrm>
            <a:off x="5303839" y="1844675"/>
            <a:ext cx="936625" cy="9350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09" name="Oval 67"/>
          <p:cNvSpPr>
            <a:spLocks noChangeArrowheads="1"/>
          </p:cNvSpPr>
          <p:nvPr/>
        </p:nvSpPr>
        <p:spPr bwMode="auto">
          <a:xfrm>
            <a:off x="5087939" y="1628775"/>
            <a:ext cx="1368425" cy="1366838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11" name="Oval 69"/>
          <p:cNvSpPr>
            <a:spLocks noChangeArrowheads="1"/>
          </p:cNvSpPr>
          <p:nvPr/>
        </p:nvSpPr>
        <p:spPr bwMode="auto">
          <a:xfrm>
            <a:off x="5735638" y="17716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2" name="Oval 70"/>
          <p:cNvSpPr>
            <a:spLocks noChangeArrowheads="1"/>
          </p:cNvSpPr>
          <p:nvPr/>
        </p:nvSpPr>
        <p:spPr bwMode="auto">
          <a:xfrm>
            <a:off x="5735638" y="27082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3" name="Oval 71"/>
          <p:cNvSpPr>
            <a:spLocks noChangeArrowheads="1"/>
          </p:cNvSpPr>
          <p:nvPr/>
        </p:nvSpPr>
        <p:spPr bwMode="auto">
          <a:xfrm>
            <a:off x="5664201" y="15557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4" name="Oval 72"/>
          <p:cNvSpPr>
            <a:spLocks noChangeArrowheads="1"/>
          </p:cNvSpPr>
          <p:nvPr/>
        </p:nvSpPr>
        <p:spPr bwMode="auto">
          <a:xfrm>
            <a:off x="5808663" y="1555751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5" name="Oval 73"/>
          <p:cNvSpPr>
            <a:spLocks noChangeArrowheads="1"/>
          </p:cNvSpPr>
          <p:nvPr/>
        </p:nvSpPr>
        <p:spPr bwMode="auto">
          <a:xfrm>
            <a:off x="5664201" y="29241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6" name="Oval 74"/>
          <p:cNvSpPr>
            <a:spLocks noChangeArrowheads="1"/>
          </p:cNvSpPr>
          <p:nvPr/>
        </p:nvSpPr>
        <p:spPr bwMode="auto">
          <a:xfrm>
            <a:off x="5808663" y="2924176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7" name="Oval 75"/>
          <p:cNvSpPr>
            <a:spLocks noChangeArrowheads="1"/>
          </p:cNvSpPr>
          <p:nvPr/>
        </p:nvSpPr>
        <p:spPr bwMode="auto">
          <a:xfrm rot="-5400000" flipH="1" flipV="1">
            <a:off x="6384926" y="2203451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8" name="Oval 76"/>
          <p:cNvSpPr>
            <a:spLocks noChangeArrowheads="1"/>
          </p:cNvSpPr>
          <p:nvPr/>
        </p:nvSpPr>
        <p:spPr bwMode="auto">
          <a:xfrm rot="-5400000" flipH="1" flipV="1">
            <a:off x="6384926" y="2347913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19" name="Oval 77"/>
          <p:cNvSpPr>
            <a:spLocks noChangeArrowheads="1"/>
          </p:cNvSpPr>
          <p:nvPr/>
        </p:nvSpPr>
        <p:spPr bwMode="auto">
          <a:xfrm rot="-5400000" flipH="1" flipV="1">
            <a:off x="5024438" y="214312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0" name="Oval 78"/>
          <p:cNvSpPr>
            <a:spLocks noChangeArrowheads="1"/>
          </p:cNvSpPr>
          <p:nvPr/>
        </p:nvSpPr>
        <p:spPr bwMode="auto">
          <a:xfrm rot="-5400000" flipH="1" flipV="1">
            <a:off x="5016501" y="2276476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8186739" y="833437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2" name="Oval 80"/>
          <p:cNvSpPr>
            <a:spLocks noChangeArrowheads="1"/>
          </p:cNvSpPr>
          <p:nvPr/>
        </p:nvSpPr>
        <p:spPr bwMode="auto">
          <a:xfrm>
            <a:off x="5880101" y="2420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3" name="Oval 81"/>
          <p:cNvSpPr>
            <a:spLocks noChangeArrowheads="1"/>
          </p:cNvSpPr>
          <p:nvPr/>
        </p:nvSpPr>
        <p:spPr bwMode="auto">
          <a:xfrm>
            <a:off x="5592763" y="198755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7607301" y="1602582"/>
            <a:ext cx="144463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7607301" y="3419872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6" name="Oval 84"/>
          <p:cNvSpPr>
            <a:spLocks noChangeArrowheads="1"/>
          </p:cNvSpPr>
          <p:nvPr/>
        </p:nvSpPr>
        <p:spPr bwMode="auto">
          <a:xfrm>
            <a:off x="5519738" y="4291013"/>
            <a:ext cx="144462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7" name="Oval 85"/>
          <p:cNvSpPr>
            <a:spLocks noChangeArrowheads="1"/>
          </p:cNvSpPr>
          <p:nvPr/>
        </p:nvSpPr>
        <p:spPr bwMode="auto">
          <a:xfrm>
            <a:off x="5519738" y="44354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8" name="Oval 86"/>
          <p:cNvSpPr>
            <a:spLocks noChangeArrowheads="1"/>
          </p:cNvSpPr>
          <p:nvPr/>
        </p:nvSpPr>
        <p:spPr bwMode="auto">
          <a:xfrm>
            <a:off x="5807076" y="42910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29" name="Oval 87"/>
          <p:cNvSpPr>
            <a:spLocks noChangeArrowheads="1"/>
          </p:cNvSpPr>
          <p:nvPr/>
        </p:nvSpPr>
        <p:spPr bwMode="auto">
          <a:xfrm>
            <a:off x="5807076" y="4435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0" name="Oval 88"/>
          <p:cNvSpPr>
            <a:spLocks noChangeArrowheads="1"/>
          </p:cNvSpPr>
          <p:nvPr/>
        </p:nvSpPr>
        <p:spPr bwMode="auto">
          <a:xfrm>
            <a:off x="5664201" y="45085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1" name="Oval 89"/>
          <p:cNvSpPr>
            <a:spLocks noChangeArrowheads="1"/>
          </p:cNvSpPr>
          <p:nvPr/>
        </p:nvSpPr>
        <p:spPr bwMode="auto">
          <a:xfrm>
            <a:off x="5807076" y="45799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2" name="Oval 90"/>
          <p:cNvSpPr>
            <a:spLocks noChangeArrowheads="1"/>
          </p:cNvSpPr>
          <p:nvPr/>
        </p:nvSpPr>
        <p:spPr bwMode="auto">
          <a:xfrm>
            <a:off x="5807076" y="4148138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3" name="Oval 91"/>
          <p:cNvSpPr>
            <a:spLocks noChangeArrowheads="1"/>
          </p:cNvSpPr>
          <p:nvPr/>
        </p:nvSpPr>
        <p:spPr bwMode="auto">
          <a:xfrm>
            <a:off x="5951538" y="421957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4" name="Oval 92"/>
          <p:cNvSpPr>
            <a:spLocks noChangeArrowheads="1"/>
          </p:cNvSpPr>
          <p:nvPr/>
        </p:nvSpPr>
        <p:spPr bwMode="auto">
          <a:xfrm>
            <a:off x="5375276" y="3932239"/>
            <a:ext cx="936625" cy="9350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5" name="Oval 93"/>
          <p:cNvSpPr>
            <a:spLocks noChangeArrowheads="1"/>
          </p:cNvSpPr>
          <p:nvPr/>
        </p:nvSpPr>
        <p:spPr bwMode="auto">
          <a:xfrm>
            <a:off x="5159376" y="3716339"/>
            <a:ext cx="1368425" cy="1366837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237" name="Oval 95"/>
          <p:cNvSpPr>
            <a:spLocks noChangeArrowheads="1"/>
          </p:cNvSpPr>
          <p:nvPr/>
        </p:nvSpPr>
        <p:spPr bwMode="auto">
          <a:xfrm>
            <a:off x="5807076" y="38592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8" name="Oval 96"/>
          <p:cNvSpPr>
            <a:spLocks noChangeArrowheads="1"/>
          </p:cNvSpPr>
          <p:nvPr/>
        </p:nvSpPr>
        <p:spPr bwMode="auto">
          <a:xfrm>
            <a:off x="5807076" y="47958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39" name="Oval 97"/>
          <p:cNvSpPr>
            <a:spLocks noChangeArrowheads="1"/>
          </p:cNvSpPr>
          <p:nvPr/>
        </p:nvSpPr>
        <p:spPr bwMode="auto">
          <a:xfrm>
            <a:off x="5735638" y="36433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0" name="Oval 98"/>
          <p:cNvSpPr>
            <a:spLocks noChangeArrowheads="1"/>
          </p:cNvSpPr>
          <p:nvPr/>
        </p:nvSpPr>
        <p:spPr bwMode="auto">
          <a:xfrm>
            <a:off x="5880101" y="364331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1" name="Oval 99"/>
          <p:cNvSpPr>
            <a:spLocks noChangeArrowheads="1"/>
          </p:cNvSpPr>
          <p:nvPr/>
        </p:nvSpPr>
        <p:spPr bwMode="auto">
          <a:xfrm>
            <a:off x="5735638" y="50117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2" name="Oval 100"/>
          <p:cNvSpPr>
            <a:spLocks noChangeArrowheads="1"/>
          </p:cNvSpPr>
          <p:nvPr/>
        </p:nvSpPr>
        <p:spPr bwMode="auto">
          <a:xfrm>
            <a:off x="5880101" y="5011738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3" name="Oval 101"/>
          <p:cNvSpPr>
            <a:spLocks noChangeArrowheads="1"/>
          </p:cNvSpPr>
          <p:nvPr/>
        </p:nvSpPr>
        <p:spPr bwMode="auto">
          <a:xfrm rot="-5400000" flipH="1" flipV="1">
            <a:off x="6456363" y="429101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4" name="Oval 102"/>
          <p:cNvSpPr>
            <a:spLocks noChangeArrowheads="1"/>
          </p:cNvSpPr>
          <p:nvPr/>
        </p:nvSpPr>
        <p:spPr bwMode="auto">
          <a:xfrm rot="-5400000" flipH="1" flipV="1">
            <a:off x="6456363" y="44354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5" name="Oval 103"/>
          <p:cNvSpPr>
            <a:spLocks noChangeArrowheads="1"/>
          </p:cNvSpPr>
          <p:nvPr/>
        </p:nvSpPr>
        <p:spPr bwMode="auto">
          <a:xfrm rot="-5400000" flipH="1" flipV="1">
            <a:off x="5087938" y="4219576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6" name="Oval 104"/>
          <p:cNvSpPr>
            <a:spLocks noChangeArrowheads="1"/>
          </p:cNvSpPr>
          <p:nvPr/>
        </p:nvSpPr>
        <p:spPr bwMode="auto">
          <a:xfrm rot="-5400000" flipH="1" flipV="1">
            <a:off x="5087938" y="4364038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1" name="Oval 105"/>
          <p:cNvSpPr>
            <a:spLocks noChangeArrowheads="1"/>
          </p:cNvSpPr>
          <p:nvPr/>
        </p:nvSpPr>
        <p:spPr bwMode="auto">
          <a:xfrm>
            <a:off x="8278020" y="4434682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8" name="Oval 106"/>
          <p:cNvSpPr>
            <a:spLocks noChangeArrowheads="1"/>
          </p:cNvSpPr>
          <p:nvPr/>
        </p:nvSpPr>
        <p:spPr bwMode="auto">
          <a:xfrm>
            <a:off x="5951538" y="4508501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49" name="Oval 107"/>
          <p:cNvSpPr>
            <a:spLocks noChangeArrowheads="1"/>
          </p:cNvSpPr>
          <p:nvPr/>
        </p:nvSpPr>
        <p:spPr bwMode="auto">
          <a:xfrm>
            <a:off x="5664201" y="407511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4" name="Oval 108"/>
          <p:cNvSpPr>
            <a:spLocks noChangeArrowheads="1"/>
          </p:cNvSpPr>
          <p:nvPr/>
        </p:nvSpPr>
        <p:spPr bwMode="auto">
          <a:xfrm>
            <a:off x="8243888" y="2638753"/>
            <a:ext cx="144462" cy="14446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565" name="Oval 109"/>
          <p:cNvSpPr>
            <a:spLocks noChangeArrowheads="1"/>
          </p:cNvSpPr>
          <p:nvPr/>
        </p:nvSpPr>
        <p:spPr bwMode="auto">
          <a:xfrm>
            <a:off x="7667625" y="5191919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2" name="Oval 110"/>
          <p:cNvSpPr>
            <a:spLocks noChangeArrowheads="1"/>
          </p:cNvSpPr>
          <p:nvPr/>
        </p:nvSpPr>
        <p:spPr bwMode="auto">
          <a:xfrm>
            <a:off x="5664201" y="4221163"/>
            <a:ext cx="144463" cy="1444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3" name="Oval 111"/>
          <p:cNvSpPr>
            <a:spLocks noChangeArrowheads="1"/>
          </p:cNvSpPr>
          <p:nvPr/>
        </p:nvSpPr>
        <p:spPr bwMode="auto">
          <a:xfrm>
            <a:off x="5664201" y="436562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4" name="Oval 112"/>
          <p:cNvSpPr>
            <a:spLocks noChangeArrowheads="1"/>
          </p:cNvSpPr>
          <p:nvPr/>
        </p:nvSpPr>
        <p:spPr bwMode="auto">
          <a:xfrm>
            <a:off x="6024563" y="4365626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5" name="Oval 113"/>
          <p:cNvSpPr>
            <a:spLocks noChangeArrowheads="1"/>
          </p:cNvSpPr>
          <p:nvPr/>
        </p:nvSpPr>
        <p:spPr bwMode="auto">
          <a:xfrm>
            <a:off x="5591176" y="2133601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6" name="Oval 114"/>
          <p:cNvSpPr>
            <a:spLocks noChangeArrowheads="1"/>
          </p:cNvSpPr>
          <p:nvPr/>
        </p:nvSpPr>
        <p:spPr bwMode="auto">
          <a:xfrm>
            <a:off x="5591176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257" name="Oval 115"/>
          <p:cNvSpPr>
            <a:spLocks noChangeArrowheads="1"/>
          </p:cNvSpPr>
          <p:nvPr/>
        </p:nvSpPr>
        <p:spPr bwMode="auto">
          <a:xfrm>
            <a:off x="5880101" y="2276476"/>
            <a:ext cx="144463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608" name="Text Box 152"/>
          <p:cNvSpPr txBox="1">
            <a:spLocks noChangeArrowheads="1"/>
          </p:cNvSpPr>
          <p:nvPr/>
        </p:nvSpPr>
        <p:spPr bwMode="auto">
          <a:xfrm>
            <a:off x="481015" y="2791529"/>
            <a:ext cx="47275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latin typeface="+mn-lt"/>
              </a:rPr>
              <a:t>The formula is Al</a:t>
            </a:r>
            <a:r>
              <a:rPr lang="en-US" sz="2400" baseline="-25000">
                <a:latin typeface="+mn-lt"/>
              </a:rPr>
              <a:t>2</a:t>
            </a:r>
            <a:r>
              <a:rPr lang="en-US" sz="2400">
                <a:latin typeface="+mn-lt"/>
              </a:rPr>
              <a:t>O</a:t>
            </a:r>
            <a:r>
              <a:rPr lang="en-US" sz="2400" baseline="-25000">
                <a:latin typeface="+mn-lt"/>
              </a:rPr>
              <a:t>3</a:t>
            </a:r>
            <a:r>
              <a:rPr lang="en-US" sz="2400">
                <a:latin typeface="+mn-lt"/>
              </a:rPr>
              <a:t> so two </a:t>
            </a:r>
            <a:r>
              <a:rPr lang="en-US" sz="2400" err="1">
                <a:latin typeface="+mn-lt"/>
              </a:rPr>
              <a:t>aluminium</a:t>
            </a:r>
            <a:r>
              <a:rPr lang="en-US" sz="2400">
                <a:latin typeface="+mn-lt"/>
              </a:rPr>
              <a:t> atoms combine with three oxygen atoms via electron transfer…………..</a:t>
            </a:r>
            <a:endParaRPr lang="en-US" sz="2400" baseline="-25000">
              <a:latin typeface="+mn-lt"/>
            </a:endParaRPr>
          </a:p>
        </p:txBody>
      </p:sp>
      <p:sp>
        <p:nvSpPr>
          <p:cNvPr id="6265" name="Text Box 153"/>
          <p:cNvSpPr txBox="1">
            <a:spLocks noChangeArrowheads="1"/>
          </p:cNvSpPr>
          <p:nvPr/>
        </p:nvSpPr>
        <p:spPr bwMode="auto">
          <a:xfrm>
            <a:off x="4727575" y="260351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err="1">
                <a:latin typeface="+mn-lt"/>
              </a:rPr>
              <a:t>Aluminium</a:t>
            </a:r>
            <a:endParaRPr lang="en-US" sz="2400">
              <a:latin typeface="+mn-lt"/>
            </a:endParaRPr>
          </a:p>
        </p:txBody>
      </p:sp>
      <p:sp>
        <p:nvSpPr>
          <p:cNvPr id="6266" name="Text Box 154"/>
          <p:cNvSpPr txBox="1">
            <a:spLocks noChangeArrowheads="1"/>
          </p:cNvSpPr>
          <p:nvPr/>
        </p:nvSpPr>
        <p:spPr bwMode="auto">
          <a:xfrm>
            <a:off x="7535864" y="260351"/>
            <a:ext cx="1728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latin typeface="+mn-lt"/>
              </a:rPr>
              <a:t>Oxygen</a:t>
            </a: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B590BAF9-A74E-1448-9D85-EA88A856F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43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FE78A05F-00D3-8743-BF6A-4B36EC5848F2}"/>
              </a:ext>
            </a:extLst>
          </p:cNvPr>
          <p:cNvSpPr/>
          <p:nvPr/>
        </p:nvSpPr>
        <p:spPr>
          <a:xfrm>
            <a:off x="4767332" y="1433927"/>
            <a:ext cx="2004529" cy="1881893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uble Bracket 119">
            <a:extLst>
              <a:ext uri="{FF2B5EF4-FFF2-40B4-BE49-F238E27FC236}">
                <a16:creationId xmlns:a16="http://schemas.microsoft.com/office/drawing/2014/main" id="{9684AF0F-D468-6B4B-838A-1020C4E44FF7}"/>
              </a:ext>
            </a:extLst>
          </p:cNvPr>
          <p:cNvSpPr/>
          <p:nvPr/>
        </p:nvSpPr>
        <p:spPr>
          <a:xfrm>
            <a:off x="4773753" y="3573322"/>
            <a:ext cx="2004529" cy="1763060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Double Bracket 120">
            <a:extLst>
              <a:ext uri="{FF2B5EF4-FFF2-40B4-BE49-F238E27FC236}">
                <a16:creationId xmlns:a16="http://schemas.microsoft.com/office/drawing/2014/main" id="{612EC85E-EFDA-2347-9688-76505824A988}"/>
              </a:ext>
            </a:extLst>
          </p:cNvPr>
          <p:cNvSpPr/>
          <p:nvPr/>
        </p:nvSpPr>
        <p:spPr>
          <a:xfrm>
            <a:off x="7500144" y="785913"/>
            <a:ext cx="1728788" cy="163502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Double Bracket 121">
            <a:extLst>
              <a:ext uri="{FF2B5EF4-FFF2-40B4-BE49-F238E27FC236}">
                <a16:creationId xmlns:a16="http://schemas.microsoft.com/office/drawing/2014/main" id="{B07AE960-9417-2241-A331-3E6A8D753289}"/>
              </a:ext>
            </a:extLst>
          </p:cNvPr>
          <p:cNvSpPr/>
          <p:nvPr/>
        </p:nvSpPr>
        <p:spPr>
          <a:xfrm>
            <a:off x="7535864" y="2566743"/>
            <a:ext cx="1728788" cy="163502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Double Bracket 122">
            <a:extLst>
              <a:ext uri="{FF2B5EF4-FFF2-40B4-BE49-F238E27FC236}">
                <a16:creationId xmlns:a16="http://schemas.microsoft.com/office/drawing/2014/main" id="{85DC7DE7-9CE2-BB48-9FA4-6A6F8B8ABE65}"/>
              </a:ext>
            </a:extLst>
          </p:cNvPr>
          <p:cNvSpPr/>
          <p:nvPr/>
        </p:nvSpPr>
        <p:spPr>
          <a:xfrm>
            <a:off x="7561054" y="4377255"/>
            <a:ext cx="1728788" cy="1635024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8ED30-EB91-5E45-8A50-BB3565EA14BF}"/>
              </a:ext>
            </a:extLst>
          </p:cNvPr>
          <p:cNvSpPr txBox="1"/>
          <p:nvPr/>
        </p:nvSpPr>
        <p:spPr>
          <a:xfrm>
            <a:off x="6740008" y="1222137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3+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ED88403-63E6-5041-B848-1F9E8B9B38D5}"/>
              </a:ext>
            </a:extLst>
          </p:cNvPr>
          <p:cNvSpPr txBox="1"/>
          <p:nvPr/>
        </p:nvSpPr>
        <p:spPr>
          <a:xfrm>
            <a:off x="6816726" y="3458647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3+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F802F0C-A75D-F242-90BF-2EFB466D0127}"/>
              </a:ext>
            </a:extLst>
          </p:cNvPr>
          <p:cNvSpPr txBox="1"/>
          <p:nvPr/>
        </p:nvSpPr>
        <p:spPr>
          <a:xfrm>
            <a:off x="9394325" y="722016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33157DB-C462-584D-B2F2-ABDA7F6647FA}"/>
              </a:ext>
            </a:extLst>
          </p:cNvPr>
          <p:cNvSpPr txBox="1"/>
          <p:nvPr/>
        </p:nvSpPr>
        <p:spPr>
          <a:xfrm>
            <a:off x="9404145" y="2424890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523E81B-530B-3C4E-8D3C-532EA2066B93}"/>
              </a:ext>
            </a:extLst>
          </p:cNvPr>
          <p:cNvSpPr txBox="1"/>
          <p:nvPr/>
        </p:nvSpPr>
        <p:spPr>
          <a:xfrm>
            <a:off x="9397930" y="4250016"/>
            <a:ext cx="424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2-</a:t>
            </a:r>
          </a:p>
        </p:txBody>
      </p:sp>
    </p:spTree>
    <p:extLst>
      <p:ext uri="{BB962C8B-B14F-4D97-AF65-F5344CB8AC3E}">
        <p14:creationId xmlns:p14="http://schemas.microsoft.com/office/powerpoint/2010/main" val="4113887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1426420" y="4783449"/>
            <a:ext cx="104859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3D structure is a giant ionic lattice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The strong electrostatic attraction extends throughout the whole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How does this effect the properties 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solidFill>
                <a:srgbClr val="333333"/>
              </a:solidFill>
            </a:endParaRPr>
          </a:p>
        </p:txBody>
      </p:sp>
      <p:pic>
        <p:nvPicPr>
          <p:cNvPr id="8194" name="Picture 2" descr="1:42 understand why compounds with giant ionic lattices have high melting  and boiling points - TutorMyself Chemistry">
            <a:extLst>
              <a:ext uri="{FF2B5EF4-FFF2-40B4-BE49-F238E27FC236}">
                <a16:creationId xmlns:a16="http://schemas.microsoft.com/office/drawing/2014/main" id="{A92AFB8C-8F78-A549-ACE6-47EE421FA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82" y="1364974"/>
            <a:ext cx="8580372" cy="34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022A61-2F4D-AACA-3870-1F71DB7B5A5B}"/>
              </a:ext>
            </a:extLst>
          </p:cNvPr>
          <p:cNvSpPr txBox="1"/>
          <p:nvPr/>
        </p:nvSpPr>
        <p:spPr>
          <a:xfrm>
            <a:off x="4985468" y="2398058"/>
            <a:ext cx="2421619" cy="193899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Calibri"/>
                <a:cs typeface="Calibri"/>
              </a:rPr>
              <a:t>Strong electrostatic forces between oppositely charged ions</a:t>
            </a:r>
          </a:p>
          <a:p>
            <a:endParaRPr lang="en-US" sz="2000" dirty="0">
              <a:ea typeface="Calibri"/>
              <a:cs typeface="Calibri"/>
            </a:endParaRPr>
          </a:p>
          <a:p>
            <a:endParaRPr lang="en-US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88618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Ionic bonding</a:t>
            </a:r>
          </a:p>
        </p:txBody>
      </p:sp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3B78E05-DE58-C34B-A9E1-E1F0B336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0" t="40541" r="22560" b="17297"/>
          <a:stretch/>
        </p:blipFill>
        <p:spPr>
          <a:xfrm>
            <a:off x="605479" y="1519884"/>
            <a:ext cx="10542320" cy="3978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EB8B29-25CC-DA4C-B373-91FA656DA1DC}"/>
              </a:ext>
            </a:extLst>
          </p:cNvPr>
          <p:cNvSpPr txBox="1"/>
          <p:nvPr/>
        </p:nvSpPr>
        <p:spPr>
          <a:xfrm>
            <a:off x="778476" y="1690688"/>
            <a:ext cx="769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291790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307A1DC-BBF6-AB4C-B749-0F02BB43F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0" t="40541" r="22560" b="17297"/>
          <a:stretch/>
        </p:blipFill>
        <p:spPr>
          <a:xfrm>
            <a:off x="605479" y="1519884"/>
            <a:ext cx="10542320" cy="3978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4181132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Ionic bonding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1D84B1-6CAF-DD4E-A0A7-091BBE315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6" t="46384" r="24831" b="23080"/>
          <a:stretch/>
        </p:blipFill>
        <p:spPr>
          <a:xfrm>
            <a:off x="3340874" y="2323071"/>
            <a:ext cx="6994718" cy="23601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F0B2B7-FD29-BA4C-AC8E-9D424C8574B9}"/>
              </a:ext>
            </a:extLst>
          </p:cNvPr>
          <p:cNvSpPr txBox="1"/>
          <p:nvPr/>
        </p:nvSpPr>
        <p:spPr>
          <a:xfrm>
            <a:off x="778476" y="1690688"/>
            <a:ext cx="769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3084229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3.1.3.2 Nature of covalent and dative covalent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4EFD-6A92-D74A-93FF-61408EDA14CC}"/>
              </a:ext>
            </a:extLst>
          </p:cNvPr>
          <p:cNvSpPr txBox="1"/>
          <p:nvPr/>
        </p:nvSpPr>
        <p:spPr>
          <a:xfrm>
            <a:off x="0" y="2136339"/>
            <a:ext cx="1219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A single covalent bond contains a shared pair of electrons.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Multiple bonds contain multiple pairs of electrons.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A co-ordinate (dative covalent) bond contains a shared pair of electrons with both electrons supplied by one atom.</a:t>
            </a:r>
          </a:p>
          <a:p>
            <a:pPr algn="l"/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</a:rPr>
              <a:t>Students should be able to represent:</a:t>
            </a:r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a covalent bond using a line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a co-ordinate bond using an arrow.</a:t>
            </a:r>
          </a:p>
        </p:txBody>
      </p:sp>
    </p:spTree>
    <p:extLst>
      <p:ext uri="{BB962C8B-B14F-4D97-AF65-F5344CB8AC3E}">
        <p14:creationId xmlns:p14="http://schemas.microsoft.com/office/powerpoint/2010/main" val="1702623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Covalent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4EFD-6A92-D74A-93FF-61408EDA14CC}"/>
              </a:ext>
            </a:extLst>
          </p:cNvPr>
          <p:cNvSpPr txBox="1"/>
          <p:nvPr/>
        </p:nvSpPr>
        <p:spPr>
          <a:xfrm>
            <a:off x="0" y="1517777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Each covalent bond contains a shared pair of electrons. A double bond contains two shared pairs and a triple bond has three shared pairs e.g.</a:t>
            </a:r>
          </a:p>
          <a:p>
            <a:pPr algn="l"/>
            <a:endParaRPr lang="en-GB" sz="2400">
              <a:solidFill>
                <a:srgbClr val="333333"/>
              </a:solidFill>
            </a:endParaRPr>
          </a:p>
          <a:p>
            <a:pPr algn="ctr"/>
            <a:r>
              <a:rPr lang="en-GB" sz="2800" b="0" i="0">
                <a:solidFill>
                  <a:srgbClr val="333333"/>
                </a:solidFill>
                <a:effectLst/>
              </a:rPr>
              <a:t>H</a:t>
            </a:r>
            <a:r>
              <a:rPr lang="en-GB" sz="2800" b="0" i="0" baseline="-25000">
                <a:solidFill>
                  <a:srgbClr val="333333"/>
                </a:solidFill>
                <a:effectLst/>
              </a:rPr>
              <a:t>2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 is H-H		    O</a:t>
            </a:r>
            <a:r>
              <a:rPr lang="en-GB" sz="2800" b="0" i="0" baseline="-25000">
                <a:solidFill>
                  <a:srgbClr val="333333"/>
                </a:solidFill>
                <a:effectLst/>
              </a:rPr>
              <a:t>2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is O=O 	 		N</a:t>
            </a:r>
            <a:r>
              <a:rPr lang="en-GB" sz="2800" b="0" i="0" baseline="-25000">
                <a:solidFill>
                  <a:srgbClr val="333333"/>
                </a:solidFill>
                <a:effectLst/>
              </a:rPr>
              <a:t>2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is N≡N</a:t>
            </a:r>
          </a:p>
        </p:txBody>
      </p:sp>
      <p:pic>
        <p:nvPicPr>
          <p:cNvPr id="4102" name="Picture 6" descr="1:46 understand how to use dot-and-cross diagrams to represent covalent  bonds in: diatomic molecules, including hydrogen, oxygen, nitrogen,  halogens and hydrogen halides, inorganic molecules including water, ammonia  and carbon dioxide, organic molecules">
            <a:extLst>
              <a:ext uri="{FF2B5EF4-FFF2-40B4-BE49-F238E27FC236}">
                <a16:creationId xmlns:a16="http://schemas.microsoft.com/office/drawing/2014/main" id="{7079E897-6814-FC44-81B7-E512FEE3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03" r="78537" b="49975"/>
          <a:stretch/>
        </p:blipFill>
        <p:spPr bwMode="auto">
          <a:xfrm>
            <a:off x="4407810" y="3106371"/>
            <a:ext cx="3075206" cy="17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1:46 understand how to use dot-and-cross diagrams to represent covalent  bonds in: diatomic molecules, including hydrogen, oxygen, nitrogen,  halogens and hydrogen halides, inorganic molecules including water, ammonia  and carbon dioxide, organic molecules">
            <a:extLst>
              <a:ext uri="{FF2B5EF4-FFF2-40B4-BE49-F238E27FC236}">
                <a16:creationId xmlns:a16="http://schemas.microsoft.com/office/drawing/2014/main" id="{0B17B977-313A-2344-BF1D-5371C3F7F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5051" r="77917" b="81077"/>
          <a:stretch/>
        </p:blipFill>
        <p:spPr bwMode="auto">
          <a:xfrm>
            <a:off x="1417055" y="3106371"/>
            <a:ext cx="2930368" cy="174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1:46 understand how to use dot-and-cross diagrams to represent covalent  bonds in: diatomic molecules, including hydrogen, oxygen, nitrogen,  halogens and hydrogen halides, inorganic molecules including water, ammonia  and carbon dioxide, organic molecules">
            <a:extLst>
              <a:ext uri="{FF2B5EF4-FFF2-40B4-BE49-F238E27FC236}">
                <a16:creationId xmlns:a16="http://schemas.microsoft.com/office/drawing/2014/main" id="{5CF91263-AD6D-8E49-8C3E-502608F58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505" r="27170" b="50000"/>
          <a:stretch/>
        </p:blipFill>
        <p:spPr bwMode="auto">
          <a:xfrm>
            <a:off x="7784191" y="3106371"/>
            <a:ext cx="2806268" cy="183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465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015138" y="1717182"/>
            <a:ext cx="3686436" cy="3749742"/>
            <a:chOff x="3266329" y="2759707"/>
            <a:chExt cx="3686436" cy="3749742"/>
          </a:xfrm>
        </p:grpSpPr>
        <p:grpSp>
          <p:nvGrpSpPr>
            <p:cNvPr id="8" name="Group 7"/>
            <p:cNvGrpSpPr/>
            <p:nvPr/>
          </p:nvGrpSpPr>
          <p:grpSpPr>
            <a:xfrm>
              <a:off x="4764921" y="2759707"/>
              <a:ext cx="540001" cy="646331"/>
              <a:chOff x="3761771" y="1249173"/>
              <a:chExt cx="540001" cy="646331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3761771" y="1319514"/>
                <a:ext cx="540000" cy="54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61772" y="1249173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</a:t>
                </a:r>
                <a:endParaRPr lang="en-GB" sz="3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97010" y="5863118"/>
              <a:ext cx="540001" cy="646331"/>
              <a:chOff x="3761771" y="1249173"/>
              <a:chExt cx="540001" cy="64633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761771" y="1319514"/>
                <a:ext cx="540000" cy="5400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761772" y="1249173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b="1">
                    <a:solidFill>
                      <a:schemeClr val="bg1"/>
                    </a:solidFill>
                    <a:sym typeface="Symbol" panose="05050102010706020507" pitchFamily="18" charset="2"/>
                  </a:rPr>
                  <a:t></a:t>
                </a:r>
                <a:endParaRPr lang="en-GB" sz="36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354890" y="4435649"/>
              <a:ext cx="597875" cy="646331"/>
              <a:chOff x="2044936" y="2746130"/>
              <a:chExt cx="597875" cy="64633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044936" y="27992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02811" y="2746130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3266329" y="4382483"/>
              <a:ext cx="597875" cy="646331"/>
              <a:chOff x="2044936" y="2746130"/>
              <a:chExt cx="597875" cy="64633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044936" y="2799296"/>
                <a:ext cx="540000" cy="540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102811" y="2746130"/>
                <a:ext cx="540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18" name="Straight Arrow Connector 17"/>
            <p:cNvCxnSpPr/>
            <p:nvPr/>
          </p:nvCxnSpPr>
          <p:spPr>
            <a:xfrm>
              <a:off x="3897010" y="4664282"/>
              <a:ext cx="234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034921" y="3459050"/>
              <a:ext cx="0" cy="2340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5337264" y="4956025"/>
              <a:ext cx="1081187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732220" y="3334580"/>
              <a:ext cx="1081187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288133" y="3367304"/>
              <a:ext cx="108000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694948" y="4942351"/>
              <a:ext cx="1080000" cy="10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312321" y="139431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Electron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12321" y="5491652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Electron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3700" y="3991313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829503" y="3984959"/>
            <a:ext cx="1006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rgbClr val="FF0000"/>
                </a:solidFill>
              </a:rPr>
              <a:t>Proton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816101" y="5978078"/>
            <a:ext cx="403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Hydrogen molecule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547252" y="1561529"/>
            <a:ext cx="535264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A covalent bond is an electrostatic attraction between the nuclei and the shared electrons.</a:t>
            </a:r>
          </a:p>
          <a:p>
            <a:endParaRPr lang="en-GB" sz="2800"/>
          </a:p>
          <a:p>
            <a:r>
              <a:rPr lang="en-GB" sz="2800"/>
              <a:t>The </a:t>
            </a:r>
            <a:r>
              <a:rPr lang="en-GB" sz="2800" b="1"/>
              <a:t>attractive force is black </a:t>
            </a:r>
            <a:r>
              <a:rPr lang="en-GB" sz="2800"/>
              <a:t>and the </a:t>
            </a:r>
            <a:r>
              <a:rPr lang="en-GB" sz="2800">
                <a:solidFill>
                  <a:srgbClr val="FF0000"/>
                </a:solidFill>
              </a:rPr>
              <a:t>repulsive forces are red</a:t>
            </a:r>
            <a:r>
              <a:rPr lang="en-GB" sz="2800"/>
              <a:t>. </a:t>
            </a:r>
          </a:p>
          <a:p>
            <a:endParaRPr lang="en-GB" sz="2800"/>
          </a:p>
          <a:p>
            <a:r>
              <a:rPr lang="en-GB" sz="2800"/>
              <a:t>These forces balance when the nuclei are a particular distance apart.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B8F9779-802F-A64A-8722-18210865AF09}"/>
              </a:ext>
            </a:extLst>
          </p:cNvPr>
          <p:cNvSpPr txBox="1">
            <a:spLocks/>
          </p:cNvSpPr>
          <p:nvPr/>
        </p:nvSpPr>
        <p:spPr>
          <a:xfrm>
            <a:off x="0" y="3663"/>
            <a:ext cx="121920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6"/>
                </a:solidFill>
              </a:rPr>
              <a:t>Covalent bonds – An attractive force</a:t>
            </a:r>
          </a:p>
        </p:txBody>
      </p:sp>
    </p:spTree>
    <p:extLst>
      <p:ext uri="{BB962C8B-B14F-4D97-AF65-F5344CB8AC3E}">
        <p14:creationId xmlns:p14="http://schemas.microsoft.com/office/powerpoint/2010/main" val="194254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Physical Chemistry Year 1 </a:t>
            </a:r>
            <a:br>
              <a:rPr lang="en-US" b="1">
                <a:solidFill>
                  <a:schemeClr val="accent6"/>
                </a:solidFill>
              </a:rPr>
            </a:br>
            <a:r>
              <a:rPr lang="en-US" b="1">
                <a:solidFill>
                  <a:schemeClr val="accent6"/>
                </a:solidFill>
              </a:rPr>
              <a:t>3.1.3 Bonding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F2E8-AC8C-1045-8D7E-CC23ED7C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3.1.3.1 	Ionic bonding</a:t>
            </a:r>
          </a:p>
          <a:p>
            <a:pPr marL="0" indent="0">
              <a:buNone/>
            </a:pPr>
            <a:r>
              <a:rPr lang="en-US"/>
              <a:t>3.1.3.2 	Nature of covalent and dative covalent bonds</a:t>
            </a:r>
          </a:p>
          <a:p>
            <a:pPr marL="0" indent="0">
              <a:buNone/>
            </a:pPr>
            <a:r>
              <a:rPr lang="en-US"/>
              <a:t>3.1.3.3 	Metallic bonding</a:t>
            </a:r>
          </a:p>
          <a:p>
            <a:pPr marL="0" indent="0">
              <a:buNone/>
            </a:pPr>
            <a:r>
              <a:rPr lang="en-US"/>
              <a:t>3.1.3.4 	Bonding and physical properties</a:t>
            </a:r>
          </a:p>
          <a:p>
            <a:pPr marL="0" indent="0">
              <a:buNone/>
            </a:pPr>
            <a:r>
              <a:rPr lang="en-US"/>
              <a:t>3.1.3.5 	Shapes of simple molecules and ions</a:t>
            </a:r>
          </a:p>
          <a:p>
            <a:pPr marL="0" indent="0">
              <a:buNone/>
            </a:pPr>
            <a:r>
              <a:rPr lang="en-US"/>
              <a:t>3.1.3.6	Bond polarity</a:t>
            </a:r>
          </a:p>
          <a:p>
            <a:pPr marL="0" indent="0">
              <a:buNone/>
            </a:pPr>
            <a:r>
              <a:rPr lang="en-US"/>
              <a:t>3.1.3.7	Forces between molecules</a:t>
            </a:r>
          </a:p>
        </p:txBody>
      </p:sp>
    </p:spTree>
    <p:extLst>
      <p:ext uri="{BB962C8B-B14F-4D97-AF65-F5344CB8AC3E}">
        <p14:creationId xmlns:p14="http://schemas.microsoft.com/office/powerpoint/2010/main" val="433297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Covalent bonds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45B31-A8A5-3548-94C3-20E3FAC47C40}"/>
              </a:ext>
            </a:extLst>
          </p:cNvPr>
          <p:cNvSpPr txBox="1"/>
          <p:nvPr/>
        </p:nvSpPr>
        <p:spPr>
          <a:xfrm>
            <a:off x="1801738" y="1670094"/>
            <a:ext cx="353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Hydrochloric acid - HCl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F1E328-50EF-1D4C-9860-94ED6463177D}"/>
              </a:ext>
            </a:extLst>
          </p:cNvPr>
          <p:cNvGrpSpPr/>
          <p:nvPr/>
        </p:nvGrpSpPr>
        <p:grpSpPr>
          <a:xfrm>
            <a:off x="2462929" y="2595698"/>
            <a:ext cx="2592483" cy="1933733"/>
            <a:chOff x="340937" y="610335"/>
            <a:chExt cx="1532326" cy="114296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8A62AD-AA77-EC46-983D-A518CBC29C9B}"/>
                </a:ext>
              </a:extLst>
            </p:cNvPr>
            <p:cNvGrpSpPr/>
            <p:nvPr/>
          </p:nvGrpSpPr>
          <p:grpSpPr>
            <a:xfrm>
              <a:off x="340937" y="610335"/>
              <a:ext cx="1156394" cy="1142962"/>
              <a:chOff x="931246" y="1304816"/>
              <a:chExt cx="1156394" cy="1142962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A373C3-F63C-524E-94BD-4391ABA6C9F5}"/>
                  </a:ext>
                </a:extLst>
              </p:cNvPr>
              <p:cNvSpPr/>
              <p:nvPr/>
            </p:nvSpPr>
            <p:spPr>
              <a:xfrm>
                <a:off x="1331640" y="1700808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398F932-80FC-4148-8EFF-C054FF3A6D30}"/>
                  </a:ext>
                </a:extLst>
              </p:cNvPr>
              <p:cNvSpPr/>
              <p:nvPr/>
            </p:nvSpPr>
            <p:spPr>
              <a:xfrm>
                <a:off x="1151660" y="1520808"/>
                <a:ext cx="720000" cy="72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AB0EBC0-2F47-754C-96D3-94C961419BFF}"/>
                  </a:ext>
                </a:extLst>
              </p:cNvPr>
              <p:cNvSpPr/>
              <p:nvPr/>
            </p:nvSpPr>
            <p:spPr>
              <a:xfrm>
                <a:off x="971660" y="1340808"/>
                <a:ext cx="1080000" cy="108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6651FB8-D7C7-3B4A-B8B2-1CFC89C210AC}"/>
                  </a:ext>
                </a:extLst>
              </p:cNvPr>
              <p:cNvGrpSpPr/>
              <p:nvPr/>
            </p:nvGrpSpPr>
            <p:grpSpPr>
              <a:xfrm>
                <a:off x="2015640" y="1808808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0C1E7818-18C3-BE4E-B93D-F3A9545F8B7A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4812797B-A296-A84F-A4C8-2C32727C3359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930D68F2-5FDF-4A4C-A16E-0BCFC6F1CDEA}"/>
                  </a:ext>
                </a:extLst>
              </p:cNvPr>
              <p:cNvGrpSpPr/>
              <p:nvPr/>
            </p:nvGrpSpPr>
            <p:grpSpPr>
              <a:xfrm>
                <a:off x="1140065" y="1799778"/>
                <a:ext cx="72008" cy="162060"/>
                <a:chOff x="3599892" y="2186812"/>
                <a:chExt cx="72008" cy="162060"/>
              </a:xfrm>
            </p:grpSpPr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AB12A469-BA38-394F-BC4C-E5DE5CCDAB7A}"/>
                    </a:ext>
                  </a:extLst>
                </p:cNvPr>
                <p:cNvGrpSpPr/>
                <p:nvPr/>
              </p:nvGrpSpPr>
              <p:grpSpPr>
                <a:xfrm>
                  <a:off x="3599892" y="218681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A93940A4-C239-A941-A8E2-E351328F8BC3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F3CAF395-78F1-5A4E-9EF1-69F5432A7D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05BA09E-2EAA-9349-930C-3988D045B3F0}"/>
                    </a:ext>
                  </a:extLst>
                </p:cNvPr>
                <p:cNvGrpSpPr/>
                <p:nvPr/>
              </p:nvGrpSpPr>
              <p:grpSpPr>
                <a:xfrm>
                  <a:off x="3599892" y="227687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D7B04EB2-BFCC-C845-A892-19BE33B2A070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>
                    <a:extLst>
                      <a:ext uri="{FF2B5EF4-FFF2-40B4-BE49-F238E27FC236}">
                        <a16:creationId xmlns:a16="http://schemas.microsoft.com/office/drawing/2014/main" id="{09427FC2-741C-D846-BA22-FFCFD361811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A61098D-A5BF-1B40-92B0-3BDA48EF7799}"/>
                  </a:ext>
                </a:extLst>
              </p:cNvPr>
              <p:cNvGrpSpPr/>
              <p:nvPr/>
            </p:nvGrpSpPr>
            <p:grpSpPr>
              <a:xfrm>
                <a:off x="1432755" y="1304816"/>
                <a:ext cx="144016" cy="72000"/>
                <a:chOff x="2699792" y="3573016"/>
                <a:chExt cx="144016" cy="72000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F591A58-C3C1-2843-9B28-9B149665A081}"/>
                    </a:ext>
                  </a:extLst>
                </p:cNvPr>
                <p:cNvGrpSpPr/>
                <p:nvPr/>
              </p:nvGrpSpPr>
              <p:grpSpPr>
                <a:xfrm>
                  <a:off x="2771800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9831939-E391-0A43-8971-3083CDF36072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06E0FB6C-C88E-C24B-82B6-267C17F46A0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17020F9-3C3E-3042-93CD-B75472923D16}"/>
                    </a:ext>
                  </a:extLst>
                </p:cNvPr>
                <p:cNvGrpSpPr/>
                <p:nvPr/>
              </p:nvGrpSpPr>
              <p:grpSpPr>
                <a:xfrm>
                  <a:off x="2699792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65" name="Straight Connector 64">
                    <a:extLst>
                      <a:ext uri="{FF2B5EF4-FFF2-40B4-BE49-F238E27FC236}">
                        <a16:creationId xmlns:a16="http://schemas.microsoft.com/office/drawing/2014/main" id="{F53FAFCC-DAEF-2C4D-A558-478733242356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67621666-C18C-3D4B-AECD-9C3D3F27EC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F9B2A48-D22F-E44C-AC61-64FC5B0023A4}"/>
                  </a:ext>
                </a:extLst>
              </p:cNvPr>
              <p:cNvGrpSpPr/>
              <p:nvPr/>
            </p:nvGrpSpPr>
            <p:grpSpPr>
              <a:xfrm>
                <a:off x="1439652" y="1495234"/>
                <a:ext cx="144016" cy="72000"/>
                <a:chOff x="3461792" y="4335016"/>
                <a:chExt cx="144016" cy="72000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EBD1E23A-56BC-8246-A04A-6520C8A1E15D}"/>
                    </a:ext>
                  </a:extLst>
                </p:cNvPr>
                <p:cNvGrpSpPr/>
                <p:nvPr/>
              </p:nvGrpSpPr>
              <p:grpSpPr>
                <a:xfrm>
                  <a:off x="3533800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DD240BB2-17AE-5440-8EBE-5150D959AE67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E384238E-F3A4-B942-84CC-A6ADE468C6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F2FE2D9-9936-CA40-9C6C-53EDCA8830A5}"/>
                    </a:ext>
                  </a:extLst>
                </p:cNvPr>
                <p:cNvGrpSpPr/>
                <p:nvPr/>
              </p:nvGrpSpPr>
              <p:grpSpPr>
                <a:xfrm>
                  <a:off x="3461792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2A6FA688-45EB-B44A-B8AF-7A39DDCC7D70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3170F26F-FD8D-7242-900F-D5908FF5619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D703D0E4-5AF1-AB4D-A2B6-DB674D8F6A7E}"/>
                  </a:ext>
                </a:extLst>
              </p:cNvPr>
              <p:cNvGrpSpPr/>
              <p:nvPr/>
            </p:nvGrpSpPr>
            <p:grpSpPr>
              <a:xfrm>
                <a:off x="931246" y="1799778"/>
                <a:ext cx="72008" cy="162060"/>
                <a:chOff x="3752292" y="2339212"/>
                <a:chExt cx="72008" cy="16206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ABDA86D3-0201-CF40-94A5-3F2977C7DE25}"/>
                    </a:ext>
                  </a:extLst>
                </p:cNvPr>
                <p:cNvGrpSpPr/>
                <p:nvPr/>
              </p:nvGrpSpPr>
              <p:grpSpPr>
                <a:xfrm>
                  <a:off x="3752292" y="233921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3C881404-0112-454C-B8D9-E30804BE2978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DCAF9362-31EC-554D-BE86-3218ADD1C9C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3DC60611-6BEE-2D44-8287-64E804025EF0}"/>
                    </a:ext>
                  </a:extLst>
                </p:cNvPr>
                <p:cNvGrpSpPr/>
                <p:nvPr/>
              </p:nvGrpSpPr>
              <p:grpSpPr>
                <a:xfrm>
                  <a:off x="3752292" y="242927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53" name="Straight Connector 52">
                    <a:extLst>
                      <a:ext uri="{FF2B5EF4-FFF2-40B4-BE49-F238E27FC236}">
                        <a16:creationId xmlns:a16="http://schemas.microsoft.com/office/drawing/2014/main" id="{6A4E96A9-26DC-BB45-BFBF-AF57FD7B7343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>
                    <a:extLst>
                      <a:ext uri="{FF2B5EF4-FFF2-40B4-BE49-F238E27FC236}">
                        <a16:creationId xmlns:a16="http://schemas.microsoft.com/office/drawing/2014/main" id="{AF14E490-B5D5-1545-A37A-15AE058DAA8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F41172E2-D09C-924B-86F0-55F1616E770D}"/>
                  </a:ext>
                </a:extLst>
              </p:cNvPr>
              <p:cNvGrpSpPr/>
              <p:nvPr/>
            </p:nvGrpSpPr>
            <p:grpSpPr>
              <a:xfrm>
                <a:off x="1468763" y="2011312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102CA188-4A45-B346-8838-F1C0E42BBF46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9404C92A-C7A4-E343-B6CE-0DE4F0AA4CF7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354DAB42-859F-9944-8EDD-D3B077EFD7FB}"/>
                  </a:ext>
                </a:extLst>
              </p:cNvPr>
              <p:cNvGrpSpPr/>
              <p:nvPr/>
            </p:nvGrpSpPr>
            <p:grpSpPr>
              <a:xfrm>
                <a:off x="1475664" y="1677179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AD8317CD-DFD0-DD4E-9AD7-97CF16428FDE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B8B3A06E-82B6-F644-BB4B-DE2E1084BED6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85B9A9F-999B-CF4D-8D42-AFD3830A7BD6}"/>
                  </a:ext>
                </a:extLst>
              </p:cNvPr>
              <p:cNvGrpSpPr/>
              <p:nvPr/>
            </p:nvGrpSpPr>
            <p:grpSpPr>
              <a:xfrm>
                <a:off x="1441577" y="2204350"/>
                <a:ext cx="144016" cy="72000"/>
                <a:chOff x="3461792" y="4335016"/>
                <a:chExt cx="144016" cy="72000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D6891E3-1E14-804C-BC78-2F727C0F8B81}"/>
                    </a:ext>
                  </a:extLst>
                </p:cNvPr>
                <p:cNvGrpSpPr/>
                <p:nvPr/>
              </p:nvGrpSpPr>
              <p:grpSpPr>
                <a:xfrm>
                  <a:off x="3533800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32CAB8A2-B778-4244-A3F9-A95206677529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526DF673-F2D4-A841-A905-1D0D9F5C7D0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B90725D6-C499-DD4E-933F-C7A38DE1BDD3}"/>
                    </a:ext>
                  </a:extLst>
                </p:cNvPr>
                <p:cNvGrpSpPr/>
                <p:nvPr/>
              </p:nvGrpSpPr>
              <p:grpSpPr>
                <a:xfrm>
                  <a:off x="3461792" y="4335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8C9534D2-0929-4B42-8AB1-1E238F1C7F98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130CA205-6D28-D945-897A-BFB17785012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5D8E531-D7DC-9C48-A6F7-7E0D2F14B204}"/>
                  </a:ext>
                </a:extLst>
              </p:cNvPr>
              <p:cNvGrpSpPr/>
              <p:nvPr/>
            </p:nvGrpSpPr>
            <p:grpSpPr>
              <a:xfrm>
                <a:off x="1824896" y="1813278"/>
                <a:ext cx="72008" cy="162060"/>
                <a:chOff x="3599892" y="2186812"/>
                <a:chExt cx="72008" cy="16206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CD34CA9-9844-8646-9CFC-419DC1DBCD48}"/>
                    </a:ext>
                  </a:extLst>
                </p:cNvPr>
                <p:cNvGrpSpPr/>
                <p:nvPr/>
              </p:nvGrpSpPr>
              <p:grpSpPr>
                <a:xfrm>
                  <a:off x="3599892" y="218681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213A5057-FAE1-394B-B65D-18C8793C9F3D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28105491-D1CB-1C4B-8716-125C5BC941C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D88B390-BF4A-BF44-8FA2-E1F793DB93F7}"/>
                    </a:ext>
                  </a:extLst>
                </p:cNvPr>
                <p:cNvGrpSpPr/>
                <p:nvPr/>
              </p:nvGrpSpPr>
              <p:grpSpPr>
                <a:xfrm>
                  <a:off x="3599892" y="2276872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00864F75-5755-7B46-8C87-41CC8DAFA12C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87290EEA-0180-CF42-AE4F-F51C4B8433A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642A5FB-C6DD-CA42-BBBE-00AEF72EC39B}"/>
                  </a:ext>
                </a:extLst>
              </p:cNvPr>
              <p:cNvGrpSpPr/>
              <p:nvPr/>
            </p:nvGrpSpPr>
            <p:grpSpPr>
              <a:xfrm>
                <a:off x="1432755" y="2375778"/>
                <a:ext cx="144016" cy="72000"/>
                <a:chOff x="2699792" y="3573016"/>
                <a:chExt cx="144016" cy="72000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4758A72-F110-F842-816F-412ED30E7B70}"/>
                    </a:ext>
                  </a:extLst>
                </p:cNvPr>
                <p:cNvGrpSpPr/>
                <p:nvPr/>
              </p:nvGrpSpPr>
              <p:grpSpPr>
                <a:xfrm>
                  <a:off x="2771800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5D48869-6734-654A-B0C6-F7BDA808A255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EA5E2DC-6F4C-604D-B320-ED78714E24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2FC57B8-7614-C348-BD84-33B70CB46AF4}"/>
                    </a:ext>
                  </a:extLst>
                </p:cNvPr>
                <p:cNvGrpSpPr/>
                <p:nvPr/>
              </p:nvGrpSpPr>
              <p:grpSpPr>
                <a:xfrm>
                  <a:off x="2699792" y="3573016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E8198854-E50C-664A-951B-0BE91B9111DF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0FC158E5-5F58-2943-BC07-FA09029963B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99A9E55-7860-234E-A454-464EA8E06EA5}"/>
                </a:ext>
              </a:extLst>
            </p:cNvPr>
            <p:cNvSpPr txBox="1"/>
            <p:nvPr/>
          </p:nvSpPr>
          <p:spPr>
            <a:xfrm>
              <a:off x="762623" y="1010480"/>
              <a:ext cx="393539" cy="382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/>
                <a:t>Cl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BE3B87F-0F15-4343-B48E-A33B85411E41}"/>
                </a:ext>
              </a:extLst>
            </p:cNvPr>
            <p:cNvSpPr/>
            <p:nvPr/>
          </p:nvSpPr>
          <p:spPr>
            <a:xfrm>
              <a:off x="1428056" y="1029187"/>
              <a:ext cx="360040" cy="36000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358ADFB-FD0F-F84A-82A0-68F071EB7E29}"/>
                </a:ext>
              </a:extLst>
            </p:cNvPr>
            <p:cNvGrpSpPr/>
            <p:nvPr/>
          </p:nvGrpSpPr>
          <p:grpSpPr>
            <a:xfrm>
              <a:off x="1410650" y="1014172"/>
              <a:ext cx="462613" cy="382024"/>
              <a:chOff x="1410650" y="1014172"/>
              <a:chExt cx="462613" cy="38202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1998D6D-B198-3346-8EA0-108B1667E00C}"/>
                  </a:ext>
                </a:extLst>
              </p:cNvPr>
              <p:cNvSpPr txBox="1"/>
              <p:nvPr/>
            </p:nvSpPr>
            <p:spPr>
              <a:xfrm>
                <a:off x="1479724" y="1014172"/>
                <a:ext cx="393539" cy="38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/>
                  <a:t>H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05C0FD-4738-BD44-B616-3934AEDE8B2E}"/>
                  </a:ext>
                </a:extLst>
              </p:cNvPr>
              <p:cNvSpPr/>
              <p:nvPr/>
            </p:nvSpPr>
            <p:spPr>
              <a:xfrm>
                <a:off x="1410650" y="1190857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B6122C54-8196-6D4E-97D5-FDFC451E5E6B}"/>
              </a:ext>
            </a:extLst>
          </p:cNvPr>
          <p:cNvSpPr txBox="1"/>
          <p:nvPr/>
        </p:nvSpPr>
        <p:spPr>
          <a:xfrm>
            <a:off x="7485852" y="1665615"/>
            <a:ext cx="2866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/>
              <a:t>Methane – CH</a:t>
            </a:r>
            <a:r>
              <a:rPr lang="en-GB" sz="2800" baseline="-25000"/>
              <a:t>4</a:t>
            </a:r>
            <a:endParaRPr lang="en-GB" sz="280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EB69C5B-3BED-C245-8BB2-BB6F9FF150D0}"/>
              </a:ext>
            </a:extLst>
          </p:cNvPr>
          <p:cNvSpPr txBox="1"/>
          <p:nvPr/>
        </p:nvSpPr>
        <p:spPr>
          <a:xfrm>
            <a:off x="1416879" y="5032057"/>
            <a:ext cx="9898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/>
              <a:t>No electrons have been added or taken away – a bond represents a shared pair of electrons</a:t>
            </a:r>
          </a:p>
        </p:txBody>
      </p:sp>
      <p:pic>
        <p:nvPicPr>
          <p:cNvPr id="4097" name="Picture 4096" descr="A picture containing indoor, blur, dark&#10;&#10;Description automatically generated">
            <a:extLst>
              <a:ext uri="{FF2B5EF4-FFF2-40B4-BE49-F238E27FC236}">
                <a16:creationId xmlns:a16="http://schemas.microsoft.com/office/drawing/2014/main" id="{32B3C16E-B9C3-3349-ACF3-83909CCD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442831"/>
            <a:ext cx="2248771" cy="22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9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Covalent bonds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34EFD-6A92-D74A-93FF-61408EDA14CC}"/>
              </a:ext>
            </a:extLst>
          </p:cNvPr>
          <p:cNvSpPr txBox="1"/>
          <p:nvPr/>
        </p:nvSpPr>
        <p:spPr>
          <a:xfrm>
            <a:off x="0" y="1517777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TASK – Draw dot cross diagrams to represent;</a:t>
            </a:r>
          </a:p>
          <a:p>
            <a:pPr algn="l"/>
            <a:endParaRPr lang="en-GB" sz="2400">
              <a:solidFill>
                <a:srgbClr val="333333"/>
              </a:solidFill>
            </a:endParaRPr>
          </a:p>
          <a:p>
            <a:pPr algn="l"/>
            <a:r>
              <a:rPr lang="en-GB" sz="2400">
                <a:solidFill>
                  <a:srgbClr val="333333"/>
                </a:solidFill>
              </a:rPr>
              <a:t>Water, carbon dioxide and ammonia</a:t>
            </a:r>
            <a:endParaRPr lang="en-GB" sz="2800" b="0" i="0">
              <a:solidFill>
                <a:srgbClr val="33333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737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Co-ordinate (dative covalent) bonding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437FC7-1897-F442-81D9-DD10289711CF}"/>
              </a:ext>
            </a:extLst>
          </p:cNvPr>
          <p:cNvSpPr txBox="1"/>
          <p:nvPr/>
        </p:nvSpPr>
        <p:spPr>
          <a:xfrm>
            <a:off x="406400" y="1690688"/>
            <a:ext cx="8636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ONE atom provides BOTH electrons in a covalent bond it is called co-ordinate, or dative covalent bonding </a:t>
            </a:r>
          </a:p>
          <a:p>
            <a:endParaRPr lang="en-US" sz="2400"/>
          </a:p>
          <a:p>
            <a:r>
              <a:rPr lang="en-GB" altLang="en-US" sz="2400"/>
              <a:t>Write an equation for the reaction between ammonia and hydrogen chloride</a:t>
            </a:r>
          </a:p>
          <a:p>
            <a:endParaRPr lang="en-GB" altLang="en-US" sz="2400"/>
          </a:p>
          <a:p>
            <a:r>
              <a:rPr lang="en-GB" altLang="en-US" sz="2400"/>
              <a:t>Draw a dot/cross diagram to show what happens in the formation of ammonium chloride</a:t>
            </a:r>
          </a:p>
        </p:txBody>
      </p:sp>
    </p:spTree>
    <p:extLst>
      <p:ext uri="{BB962C8B-B14F-4D97-AF65-F5344CB8AC3E}">
        <p14:creationId xmlns:p14="http://schemas.microsoft.com/office/powerpoint/2010/main" val="2318554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Co-ordinate (dative covalent) bonding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367B60-C2FD-9D46-92D4-FA0783C74071}"/>
              </a:ext>
            </a:extLst>
          </p:cNvPr>
          <p:cNvGrpSpPr/>
          <p:nvPr/>
        </p:nvGrpSpPr>
        <p:grpSpPr>
          <a:xfrm>
            <a:off x="1567620" y="3907284"/>
            <a:ext cx="2866559" cy="1896105"/>
            <a:chOff x="3178023" y="3529612"/>
            <a:chExt cx="2113684" cy="14653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BAAA9BA-1F57-474F-99FB-D35289DDFEAF}"/>
                </a:ext>
              </a:extLst>
            </p:cNvPr>
            <p:cNvGrpSpPr/>
            <p:nvPr/>
          </p:nvGrpSpPr>
          <p:grpSpPr>
            <a:xfrm>
              <a:off x="3178023" y="3529612"/>
              <a:ext cx="1100107" cy="1465396"/>
              <a:chOff x="699865" y="883745"/>
              <a:chExt cx="1100107" cy="146539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1048449-87E7-3842-ACC4-A93563923686}"/>
                  </a:ext>
                </a:extLst>
              </p:cNvPr>
              <p:cNvGrpSpPr/>
              <p:nvPr/>
            </p:nvGrpSpPr>
            <p:grpSpPr>
              <a:xfrm>
                <a:off x="1727964" y="1544485"/>
                <a:ext cx="72008" cy="144000"/>
                <a:chOff x="3538491" y="1529010"/>
                <a:chExt cx="72008" cy="14400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9420CB12-6485-DA47-BA26-F9448AF954E0}"/>
                    </a:ext>
                  </a:extLst>
                </p:cNvPr>
                <p:cNvGrpSpPr/>
                <p:nvPr/>
              </p:nvGrpSpPr>
              <p:grpSpPr>
                <a:xfrm>
                  <a:off x="3538491" y="1601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27A6B807-39F7-BF4C-8EB3-9C3110BBA8E2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6632EEC1-CE55-5949-9C20-FEEE5B02FD4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5755EB8-4E12-684A-8B2B-02C4213874F2}"/>
                    </a:ext>
                  </a:extLst>
                </p:cNvPr>
                <p:cNvGrpSpPr/>
                <p:nvPr/>
              </p:nvGrpSpPr>
              <p:grpSpPr>
                <a:xfrm>
                  <a:off x="3538491" y="1529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61C2D3F1-B32D-F847-90C6-8A6C1EE627AB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94F46A41-24E2-2E42-AD63-9F79E9F621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D415580-EF4D-064F-B05F-B84057458BFE}"/>
                  </a:ext>
                </a:extLst>
              </p:cNvPr>
              <p:cNvSpPr/>
              <p:nvPr/>
            </p:nvSpPr>
            <p:spPr>
              <a:xfrm>
                <a:off x="1230664" y="142766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D5CC6BC-7DE0-B442-8C8A-5BE716DEFC36}"/>
                  </a:ext>
                </a:extLst>
              </p:cNvPr>
              <p:cNvSpPr/>
              <p:nvPr/>
            </p:nvSpPr>
            <p:spPr>
              <a:xfrm>
                <a:off x="1050684" y="1247666"/>
                <a:ext cx="720000" cy="72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DF75F16-5B01-4942-9AF0-ECE85BEF23EB}"/>
                  </a:ext>
                </a:extLst>
              </p:cNvPr>
              <p:cNvGrpSpPr/>
              <p:nvPr/>
            </p:nvGrpSpPr>
            <p:grpSpPr>
              <a:xfrm>
                <a:off x="1343739" y="1207756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93B00A4-DAFD-054E-8D64-2089A545AC7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276F1CB-D3D7-A243-9E34-2CDA911C2808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060377F-88A9-DD44-B3D5-7887743F57AF}"/>
                  </a:ext>
                </a:extLst>
              </p:cNvPr>
              <p:cNvGrpSpPr/>
              <p:nvPr/>
            </p:nvGrpSpPr>
            <p:grpSpPr>
              <a:xfrm>
                <a:off x="1367787" y="1738170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44C71F78-9570-934E-BB41-B8403F977078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F386D32E-EB9F-574B-80E2-5C449D4A89BF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BD3D0D1-45B4-394E-B1EC-84A2A9F0222C}"/>
                  </a:ext>
                </a:extLst>
              </p:cNvPr>
              <p:cNvGrpSpPr/>
              <p:nvPr/>
            </p:nvGrpSpPr>
            <p:grpSpPr>
              <a:xfrm>
                <a:off x="1374688" y="1404037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F931E771-055B-9A4B-8FFD-21B5093EEE9C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3A2B01E7-55FB-C540-A24A-AE6C524BB1E8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05276C6-6E6E-9B42-8AEC-3EA0E620BE7C}"/>
                  </a:ext>
                </a:extLst>
              </p:cNvPr>
              <p:cNvSpPr txBox="1"/>
              <p:nvPr/>
            </p:nvSpPr>
            <p:spPr>
              <a:xfrm>
                <a:off x="1251956" y="143181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N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44A85A3-6BBB-4D4F-B034-F54D2B5BB75F}"/>
                  </a:ext>
                </a:extLst>
              </p:cNvPr>
              <p:cNvSpPr/>
              <p:nvPr/>
            </p:nvSpPr>
            <p:spPr>
              <a:xfrm>
                <a:off x="1247457" y="899113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0A315DD-7BE9-7641-B018-E88A5AB541EA}"/>
                  </a:ext>
                </a:extLst>
              </p:cNvPr>
              <p:cNvSpPr/>
              <p:nvPr/>
            </p:nvSpPr>
            <p:spPr>
              <a:xfrm>
                <a:off x="1433667" y="118975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805C50A-1136-E242-A7B4-95A756AD6B2B}"/>
                  </a:ext>
                </a:extLst>
              </p:cNvPr>
              <p:cNvGrpSpPr/>
              <p:nvPr/>
            </p:nvGrpSpPr>
            <p:grpSpPr>
              <a:xfrm>
                <a:off x="1031010" y="1481202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1B83AB3-C14A-4145-B666-F1DE70094EBD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864CE2E6-F500-DA4D-B275-08EA66D9775F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D373127-E1D9-C642-91BD-F4ACED26449F}"/>
                  </a:ext>
                </a:extLst>
              </p:cNvPr>
              <p:cNvGrpSpPr/>
              <p:nvPr/>
            </p:nvGrpSpPr>
            <p:grpSpPr>
              <a:xfrm>
                <a:off x="1343739" y="1924704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BB44846F-ADCA-D849-98B0-089045549768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0FE062A-B3B6-BF40-8FDF-4B9B45DF8EAB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86256DC-17E0-4644-9704-5ECC53812EE4}"/>
                  </a:ext>
                </a:extLst>
              </p:cNvPr>
              <p:cNvSpPr txBox="1"/>
              <p:nvPr/>
            </p:nvSpPr>
            <p:spPr>
              <a:xfrm>
                <a:off x="699865" y="1423000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973CBA2-2686-DD47-9816-03E15CE6B5B0}"/>
                  </a:ext>
                </a:extLst>
              </p:cNvPr>
              <p:cNvSpPr/>
              <p:nvPr/>
            </p:nvSpPr>
            <p:spPr>
              <a:xfrm>
                <a:off x="1251956" y="1941971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B9AC8FB-0C3A-5B40-A3E5-2E77278B8CA2}"/>
                  </a:ext>
                </a:extLst>
              </p:cNvPr>
              <p:cNvSpPr/>
              <p:nvPr/>
            </p:nvSpPr>
            <p:spPr>
              <a:xfrm>
                <a:off x="704223" y="142378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FE9F234-1DBF-664F-B8B2-61555B42C57A}"/>
                  </a:ext>
                </a:extLst>
              </p:cNvPr>
              <p:cNvSpPr/>
              <p:nvPr/>
            </p:nvSpPr>
            <p:spPr>
              <a:xfrm>
                <a:off x="1427477" y="191817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D18E8B-40BD-A043-BA95-6378779A67E7}"/>
                  </a:ext>
                </a:extLst>
              </p:cNvPr>
              <p:cNvSpPr txBox="1"/>
              <p:nvPr/>
            </p:nvSpPr>
            <p:spPr>
              <a:xfrm>
                <a:off x="1284707" y="1944773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371B328-51CD-B642-9403-A179BF28DF2C}"/>
                  </a:ext>
                </a:extLst>
              </p:cNvPr>
              <p:cNvSpPr txBox="1"/>
              <p:nvPr/>
            </p:nvSpPr>
            <p:spPr>
              <a:xfrm>
                <a:off x="1267846" y="883745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1546665-139F-A14A-8399-3001583CA151}"/>
                  </a:ext>
                </a:extLst>
              </p:cNvPr>
              <p:cNvSpPr/>
              <p:nvPr/>
            </p:nvSpPr>
            <p:spPr>
              <a:xfrm>
                <a:off x="991829" y="1562485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90630A-D57E-8843-8AE3-0D16BB7FDFCC}"/>
                </a:ext>
              </a:extLst>
            </p:cNvPr>
            <p:cNvGrpSpPr/>
            <p:nvPr/>
          </p:nvGrpSpPr>
          <p:grpSpPr>
            <a:xfrm>
              <a:off x="4773373" y="4077686"/>
              <a:ext cx="426290" cy="407170"/>
              <a:chOff x="2838709" y="2126637"/>
              <a:chExt cx="426290" cy="40717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2FAB789-0BB6-5148-91C8-41F48ACEEB04}"/>
                  </a:ext>
                </a:extLst>
              </p:cNvPr>
              <p:cNvSpPr/>
              <p:nvPr/>
            </p:nvSpPr>
            <p:spPr>
              <a:xfrm>
                <a:off x="2838709" y="2126637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399DFCE-1156-4B43-9E0C-4BD185A2024B}"/>
                  </a:ext>
                </a:extLst>
              </p:cNvPr>
              <p:cNvSpPr txBox="1"/>
              <p:nvPr/>
            </p:nvSpPr>
            <p:spPr>
              <a:xfrm>
                <a:off x="2871460" y="212943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</p:grpSp>
        <p:sp>
          <p:nvSpPr>
            <p:cNvPr id="42" name="Plus 41">
              <a:extLst>
                <a:ext uri="{FF2B5EF4-FFF2-40B4-BE49-F238E27FC236}">
                  <a16:creationId xmlns:a16="http://schemas.microsoft.com/office/drawing/2014/main" id="{EBCF4DA8-6AB9-F941-882B-DC14110290E1}"/>
                </a:ext>
              </a:extLst>
            </p:cNvPr>
            <p:cNvSpPr/>
            <p:nvPr/>
          </p:nvSpPr>
          <p:spPr>
            <a:xfrm>
              <a:off x="5111707" y="4021443"/>
              <a:ext cx="180000" cy="18000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F5A2694-E9BB-0342-8D36-51E339620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8129" y="4262352"/>
              <a:ext cx="468000" cy="0"/>
            </a:xfrm>
            <a:prstGeom prst="straightConnector1">
              <a:avLst/>
            </a:prstGeom>
            <a:ln w="34925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6CA59F4-A2AC-5848-848D-E7DC11EBEFC8}"/>
              </a:ext>
            </a:extLst>
          </p:cNvPr>
          <p:cNvGrpSpPr/>
          <p:nvPr/>
        </p:nvGrpSpPr>
        <p:grpSpPr>
          <a:xfrm>
            <a:off x="9254985" y="3908299"/>
            <a:ext cx="1443179" cy="1358600"/>
            <a:chOff x="6601923" y="3484052"/>
            <a:chExt cx="1443179" cy="13586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3D052ED-0781-1F41-B8FA-29C969ABED21}"/>
                </a:ext>
              </a:extLst>
            </p:cNvPr>
            <p:cNvSpPr txBox="1"/>
            <p:nvPr/>
          </p:nvSpPr>
          <p:spPr>
            <a:xfrm>
              <a:off x="7081743" y="4473319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47C41D-F02C-2D43-8532-C749C9809BC0}"/>
                </a:ext>
              </a:extLst>
            </p:cNvPr>
            <p:cNvSpPr txBox="1"/>
            <p:nvPr/>
          </p:nvSpPr>
          <p:spPr>
            <a:xfrm>
              <a:off x="7081744" y="3574052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B3E481C-F162-0347-ACE9-38D2721D01FD}"/>
                </a:ext>
              </a:extLst>
            </p:cNvPr>
            <p:cNvSpPr txBox="1"/>
            <p:nvPr/>
          </p:nvSpPr>
          <p:spPr>
            <a:xfrm>
              <a:off x="6699638" y="4016119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67310B-C3D6-6B40-8FAC-C3C1DA5427C5}"/>
                </a:ext>
              </a:extLst>
            </p:cNvPr>
            <p:cNvSpPr txBox="1"/>
            <p:nvPr/>
          </p:nvSpPr>
          <p:spPr>
            <a:xfrm>
              <a:off x="7445402" y="4023685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H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EA9CC5C-5DE2-E04B-A18F-D6A9BADD4C73}"/>
                </a:ext>
              </a:extLst>
            </p:cNvPr>
            <p:cNvSpPr txBox="1"/>
            <p:nvPr/>
          </p:nvSpPr>
          <p:spPr>
            <a:xfrm>
              <a:off x="7060038" y="4031252"/>
              <a:ext cx="393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N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BBCF91-65BB-6643-94F8-985264B8A913}"/>
                </a:ext>
              </a:extLst>
            </p:cNvPr>
            <p:cNvCxnSpPr/>
            <p:nvPr/>
          </p:nvCxnSpPr>
          <p:spPr>
            <a:xfrm flipH="1" flipV="1">
              <a:off x="7234061" y="3896589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70206398-E685-9E45-9F6E-611E2CC9D827}"/>
                </a:ext>
              </a:extLst>
            </p:cNvPr>
            <p:cNvCxnSpPr/>
            <p:nvPr/>
          </p:nvCxnSpPr>
          <p:spPr>
            <a:xfrm flipH="1" flipV="1">
              <a:off x="7234061" y="4317401"/>
              <a:ext cx="0" cy="21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B438574-F6F9-4144-8DB2-7020CE7368CB}"/>
                </a:ext>
              </a:extLst>
            </p:cNvPr>
            <p:cNvCxnSpPr/>
            <p:nvPr/>
          </p:nvCxnSpPr>
          <p:spPr>
            <a:xfrm>
              <a:off x="6931993" y="421591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B92A7E8-DCA7-5941-ACA9-97FFB970E961}"/>
                </a:ext>
              </a:extLst>
            </p:cNvPr>
            <p:cNvCxnSpPr/>
            <p:nvPr/>
          </p:nvCxnSpPr>
          <p:spPr>
            <a:xfrm>
              <a:off x="7308391" y="421591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Double Bracket 52">
              <a:extLst>
                <a:ext uri="{FF2B5EF4-FFF2-40B4-BE49-F238E27FC236}">
                  <a16:creationId xmlns:a16="http://schemas.microsoft.com/office/drawing/2014/main" id="{0EC1869E-D3E5-1640-9816-C7CCEFDD0E37}"/>
                </a:ext>
              </a:extLst>
            </p:cNvPr>
            <p:cNvSpPr/>
            <p:nvPr/>
          </p:nvSpPr>
          <p:spPr>
            <a:xfrm>
              <a:off x="6601923" y="3574053"/>
              <a:ext cx="1237018" cy="126859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Plus 53">
              <a:extLst>
                <a:ext uri="{FF2B5EF4-FFF2-40B4-BE49-F238E27FC236}">
                  <a16:creationId xmlns:a16="http://schemas.microsoft.com/office/drawing/2014/main" id="{7B67F8DF-B48C-0D4D-B155-CCF827A0B934}"/>
                </a:ext>
              </a:extLst>
            </p:cNvPr>
            <p:cNvSpPr/>
            <p:nvPr/>
          </p:nvSpPr>
          <p:spPr>
            <a:xfrm>
              <a:off x="7865102" y="3484052"/>
              <a:ext cx="180000" cy="180000"/>
            </a:xfrm>
            <a:prstGeom prst="mathPlus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A0F6464-F7AB-074F-AB18-1C49D6B96312}"/>
              </a:ext>
            </a:extLst>
          </p:cNvPr>
          <p:cNvSpPr txBox="1"/>
          <p:nvPr/>
        </p:nvSpPr>
        <p:spPr>
          <a:xfrm>
            <a:off x="8919337" y="5467675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ammonium ion</a:t>
            </a:r>
          </a:p>
        </p:txBody>
      </p: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D343C96A-3464-1D4E-8B48-12C950D9FD02}"/>
              </a:ext>
            </a:extLst>
          </p:cNvPr>
          <p:cNvCxnSpPr/>
          <p:nvPr/>
        </p:nvCxnSpPr>
        <p:spPr>
          <a:xfrm rot="16200000" flipV="1">
            <a:off x="2950384" y="5057780"/>
            <a:ext cx="793802" cy="5753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864EF98D-F19A-FC4E-8D66-68A72693B288}"/>
              </a:ext>
            </a:extLst>
          </p:cNvPr>
          <p:cNvSpPr txBox="1"/>
          <p:nvPr/>
        </p:nvSpPr>
        <p:spPr>
          <a:xfrm>
            <a:off x="3019855" y="5755007"/>
            <a:ext cx="190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 lone pair “donated”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FF37D09-2718-EB49-8F9D-3AB243A8F22C}"/>
              </a:ext>
            </a:extLst>
          </p:cNvPr>
          <p:cNvGrpSpPr/>
          <p:nvPr/>
        </p:nvGrpSpPr>
        <p:grpSpPr>
          <a:xfrm>
            <a:off x="5581759" y="3835631"/>
            <a:ext cx="1979730" cy="1896105"/>
            <a:chOff x="4825448" y="3529612"/>
            <a:chExt cx="1979730" cy="1896105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FFCFE8B-AF1F-2B49-9189-AD65074753F4}"/>
                </a:ext>
              </a:extLst>
            </p:cNvPr>
            <p:cNvGrpSpPr/>
            <p:nvPr/>
          </p:nvGrpSpPr>
          <p:grpSpPr>
            <a:xfrm>
              <a:off x="4825448" y="3529612"/>
              <a:ext cx="1491955" cy="1896105"/>
              <a:chOff x="699865" y="883745"/>
              <a:chExt cx="1100107" cy="146539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FBD873E-0598-864A-9A6D-655FC00342FF}"/>
                  </a:ext>
                </a:extLst>
              </p:cNvPr>
              <p:cNvGrpSpPr/>
              <p:nvPr/>
            </p:nvGrpSpPr>
            <p:grpSpPr>
              <a:xfrm>
                <a:off x="1727964" y="1544485"/>
                <a:ext cx="72008" cy="144000"/>
                <a:chOff x="3538491" y="1529010"/>
                <a:chExt cx="72008" cy="1440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C596FF8F-F9DC-8D4E-AD2B-097F46672522}"/>
                    </a:ext>
                  </a:extLst>
                </p:cNvPr>
                <p:cNvGrpSpPr/>
                <p:nvPr/>
              </p:nvGrpSpPr>
              <p:grpSpPr>
                <a:xfrm>
                  <a:off x="3538491" y="1601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103" name="Straight Connector 102">
                    <a:extLst>
                      <a:ext uri="{FF2B5EF4-FFF2-40B4-BE49-F238E27FC236}">
                        <a16:creationId xmlns:a16="http://schemas.microsoft.com/office/drawing/2014/main" id="{3D6D3F10-E0FB-E84F-8523-0B1D37765BB2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83C67DFC-1B9F-7442-9576-30F11D1AF1D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84B26913-22E9-8E48-A2A2-0293980F1E71}"/>
                    </a:ext>
                  </a:extLst>
                </p:cNvPr>
                <p:cNvGrpSpPr/>
                <p:nvPr/>
              </p:nvGrpSpPr>
              <p:grpSpPr>
                <a:xfrm>
                  <a:off x="3538491" y="1529010"/>
                  <a:ext cx="72008" cy="72000"/>
                  <a:chOff x="3779912" y="2060808"/>
                  <a:chExt cx="180000" cy="180000"/>
                </a:xfrm>
              </p:grpSpPr>
              <p:cxnSp>
                <p:nvCxnSpPr>
                  <p:cNvPr id="101" name="Straight Connector 100">
                    <a:extLst>
                      <a:ext uri="{FF2B5EF4-FFF2-40B4-BE49-F238E27FC236}">
                        <a16:creationId xmlns:a16="http://schemas.microsoft.com/office/drawing/2014/main" id="{4E70A367-5624-6E43-BEB9-82C93C7F6974}"/>
                      </a:ext>
                    </a:extLst>
                  </p:cNvPr>
                  <p:cNvCxnSpPr/>
                  <p:nvPr/>
                </p:nvCxnSpPr>
                <p:spPr>
                  <a:xfrm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>
                    <a:extLst>
                      <a:ext uri="{FF2B5EF4-FFF2-40B4-BE49-F238E27FC236}">
                        <a16:creationId xmlns:a16="http://schemas.microsoft.com/office/drawing/2014/main" id="{15914E05-18E8-9F4E-B492-3E72086D06E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779912" y="2060808"/>
                    <a:ext cx="180000" cy="180000"/>
                  </a:xfrm>
                  <a:prstGeom prst="line">
                    <a:avLst/>
                  </a:prstGeom>
                  <a:ln w="19050">
                    <a:solidFill>
                      <a:srgbClr val="0000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4BE8F89-9905-FF4F-98E5-FCF4EE25F66A}"/>
                  </a:ext>
                </a:extLst>
              </p:cNvPr>
              <p:cNvSpPr/>
              <p:nvPr/>
            </p:nvSpPr>
            <p:spPr>
              <a:xfrm>
                <a:off x="1230664" y="142766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7AB5557-2DC5-AD4E-BC01-E9AF4851C85C}"/>
                  </a:ext>
                </a:extLst>
              </p:cNvPr>
              <p:cNvSpPr/>
              <p:nvPr/>
            </p:nvSpPr>
            <p:spPr>
              <a:xfrm>
                <a:off x="1050684" y="1247666"/>
                <a:ext cx="720000" cy="72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1983881A-F670-3E44-952D-59C4F19C62D2}"/>
                  </a:ext>
                </a:extLst>
              </p:cNvPr>
              <p:cNvGrpSpPr/>
              <p:nvPr/>
            </p:nvGrpSpPr>
            <p:grpSpPr>
              <a:xfrm>
                <a:off x="1343739" y="1207756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8AF49C68-4489-1546-8C6C-B829D5DFE837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C21A218B-F6B2-4A45-B80D-88DA5069B50B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247C0E1-14C8-1C46-B261-B0CAE877E19D}"/>
                  </a:ext>
                </a:extLst>
              </p:cNvPr>
              <p:cNvGrpSpPr/>
              <p:nvPr/>
            </p:nvGrpSpPr>
            <p:grpSpPr>
              <a:xfrm>
                <a:off x="1367787" y="1738170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F0889FB-8C2B-3C41-95B6-47997C7D4F1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75D8FBE0-8AB1-2C4B-8D15-427493435CB8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C83CAA0-2148-2F48-BB92-870D49930A81}"/>
                  </a:ext>
                </a:extLst>
              </p:cNvPr>
              <p:cNvGrpSpPr/>
              <p:nvPr/>
            </p:nvGrpSpPr>
            <p:grpSpPr>
              <a:xfrm>
                <a:off x="1374688" y="1404037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FF76865E-6B22-BE46-ADC5-A5D67CFFC0D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DB378527-D43B-D649-A2D6-07345963648C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2A63EC-1B46-864B-ABD6-EC93FF383EBF}"/>
                  </a:ext>
                </a:extLst>
              </p:cNvPr>
              <p:cNvSpPr txBox="1"/>
              <p:nvPr/>
            </p:nvSpPr>
            <p:spPr>
              <a:xfrm>
                <a:off x="1251956" y="143181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N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2874866-CAB8-154B-BF89-40E6104A879D}"/>
                  </a:ext>
                </a:extLst>
              </p:cNvPr>
              <p:cNvSpPr/>
              <p:nvPr/>
            </p:nvSpPr>
            <p:spPr>
              <a:xfrm>
                <a:off x="1247457" y="899113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A84CD06-3582-2E49-88F2-50E67479EDD9}"/>
                  </a:ext>
                </a:extLst>
              </p:cNvPr>
              <p:cNvSpPr/>
              <p:nvPr/>
            </p:nvSpPr>
            <p:spPr>
              <a:xfrm>
                <a:off x="1433667" y="118975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8E6B9074-4AC4-4146-8CD4-F473725DC663}"/>
                  </a:ext>
                </a:extLst>
              </p:cNvPr>
              <p:cNvGrpSpPr/>
              <p:nvPr/>
            </p:nvGrpSpPr>
            <p:grpSpPr>
              <a:xfrm>
                <a:off x="1031010" y="1481202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9D842975-A0BA-924E-8738-B1482C1BD00E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AD09F7DD-1765-C34D-B6A8-F3D94ABF2C22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EAD84327-300C-784B-B196-99EA594E6144}"/>
                  </a:ext>
                </a:extLst>
              </p:cNvPr>
              <p:cNvGrpSpPr/>
              <p:nvPr/>
            </p:nvGrpSpPr>
            <p:grpSpPr>
              <a:xfrm>
                <a:off x="1343739" y="1924704"/>
                <a:ext cx="72000" cy="72000"/>
                <a:chOff x="3779912" y="2060808"/>
                <a:chExt cx="180000" cy="180000"/>
              </a:xfrm>
            </p:grpSpPr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787B932F-D5BB-6346-8CF6-2FD78B4D7549}"/>
                    </a:ext>
                  </a:extLst>
                </p:cNvPr>
                <p:cNvCxnSpPr/>
                <p:nvPr/>
              </p:nvCxnSpPr>
              <p:spPr>
                <a:xfrm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5BE5F947-3B3B-6D45-907B-DBA4CA36379A}"/>
                    </a:ext>
                  </a:extLst>
                </p:cNvPr>
                <p:cNvCxnSpPr/>
                <p:nvPr/>
              </p:nvCxnSpPr>
              <p:spPr>
                <a:xfrm flipV="1">
                  <a:off x="3779912" y="2060808"/>
                  <a:ext cx="180000" cy="18000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12E7BAC-E810-FD4A-B2E5-A89A873A270A}"/>
                  </a:ext>
                </a:extLst>
              </p:cNvPr>
              <p:cNvSpPr txBox="1"/>
              <p:nvPr/>
            </p:nvSpPr>
            <p:spPr>
              <a:xfrm>
                <a:off x="699865" y="1423000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983C367-67E1-0546-8021-7CE4EACCB3B1}"/>
                  </a:ext>
                </a:extLst>
              </p:cNvPr>
              <p:cNvSpPr/>
              <p:nvPr/>
            </p:nvSpPr>
            <p:spPr>
              <a:xfrm>
                <a:off x="1251956" y="1941971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49DD04E6-C7F4-3341-92A1-AF38121F4CC3}"/>
                  </a:ext>
                </a:extLst>
              </p:cNvPr>
              <p:cNvSpPr/>
              <p:nvPr/>
            </p:nvSpPr>
            <p:spPr>
              <a:xfrm>
                <a:off x="704223" y="1423786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C0E5F-CA14-E347-B239-FE330872CB87}"/>
                  </a:ext>
                </a:extLst>
              </p:cNvPr>
              <p:cNvSpPr/>
              <p:nvPr/>
            </p:nvSpPr>
            <p:spPr>
              <a:xfrm>
                <a:off x="1427477" y="1918176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E466DC-FDBF-934F-82F3-AD395D8A4201}"/>
                  </a:ext>
                </a:extLst>
              </p:cNvPr>
              <p:cNvSpPr txBox="1"/>
              <p:nvPr/>
            </p:nvSpPr>
            <p:spPr>
              <a:xfrm>
                <a:off x="1284707" y="1944773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FC6120B9-40B9-054C-98EF-20CDE5DB38CA}"/>
                  </a:ext>
                </a:extLst>
              </p:cNvPr>
              <p:cNvSpPr txBox="1"/>
              <p:nvPr/>
            </p:nvSpPr>
            <p:spPr>
              <a:xfrm>
                <a:off x="1267846" y="883745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262915E-A1D0-EC4C-B60A-DA56277FDE40}"/>
                  </a:ext>
                </a:extLst>
              </p:cNvPr>
              <p:cNvSpPr/>
              <p:nvPr/>
            </p:nvSpPr>
            <p:spPr>
              <a:xfrm>
                <a:off x="991829" y="1562485"/>
                <a:ext cx="108000" cy="108000"/>
              </a:xfrm>
              <a:prstGeom prst="ellips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C5FA9A8-F72D-C147-AB16-3C9158BFC7DC}"/>
                </a:ext>
              </a:extLst>
            </p:cNvPr>
            <p:cNvGrpSpPr/>
            <p:nvPr/>
          </p:nvGrpSpPr>
          <p:grpSpPr>
            <a:xfrm>
              <a:off x="6227047" y="4238776"/>
              <a:ext cx="578131" cy="526845"/>
              <a:chOff x="2838709" y="2126637"/>
              <a:chExt cx="426290" cy="407170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FFA88D4-C015-3840-BE2A-F7245CC7EDE6}"/>
                  </a:ext>
                </a:extLst>
              </p:cNvPr>
              <p:cNvSpPr/>
              <p:nvPr/>
            </p:nvSpPr>
            <p:spPr>
              <a:xfrm>
                <a:off x="2838709" y="2126637"/>
                <a:ext cx="360040" cy="360000"/>
              </a:xfrm>
              <a:prstGeom prst="ellipse">
                <a:avLst/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80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79B0C99-E829-8148-B180-470EE8AD353F}"/>
                  </a:ext>
                </a:extLst>
              </p:cNvPr>
              <p:cNvSpPr txBox="1"/>
              <p:nvPr/>
            </p:nvSpPr>
            <p:spPr>
              <a:xfrm>
                <a:off x="2871460" y="2129439"/>
                <a:ext cx="393539" cy="404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/>
                  <a:t>H</a:t>
                </a:r>
              </a:p>
            </p:txBody>
          </p:sp>
        </p:grpSp>
      </p:grpSp>
      <p:sp>
        <p:nvSpPr>
          <p:cNvPr id="67" name="Plus 66">
            <a:extLst>
              <a:ext uri="{FF2B5EF4-FFF2-40B4-BE49-F238E27FC236}">
                <a16:creationId xmlns:a16="http://schemas.microsoft.com/office/drawing/2014/main" id="{62E12BD2-F6B2-E948-A50B-9CA62EBF2979}"/>
              </a:ext>
            </a:extLst>
          </p:cNvPr>
          <p:cNvSpPr/>
          <p:nvPr/>
        </p:nvSpPr>
        <p:spPr>
          <a:xfrm>
            <a:off x="7832712" y="3590523"/>
            <a:ext cx="244114" cy="232906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08" name="Double Bracket 107">
            <a:extLst>
              <a:ext uri="{FF2B5EF4-FFF2-40B4-BE49-F238E27FC236}">
                <a16:creationId xmlns:a16="http://schemas.microsoft.com/office/drawing/2014/main" id="{FE6549C9-BE0E-2248-94B2-3036EE4E8318}"/>
              </a:ext>
            </a:extLst>
          </p:cNvPr>
          <p:cNvSpPr/>
          <p:nvPr/>
        </p:nvSpPr>
        <p:spPr>
          <a:xfrm>
            <a:off x="5378172" y="3806672"/>
            <a:ext cx="2260600" cy="2030335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465186E-252A-D84A-A0D6-D25BBC2B2B70}"/>
              </a:ext>
            </a:extLst>
          </p:cNvPr>
          <p:cNvSpPr txBox="1"/>
          <p:nvPr/>
        </p:nvSpPr>
        <p:spPr>
          <a:xfrm>
            <a:off x="4614649" y="4367631"/>
            <a:ext cx="105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2AE11BB-C405-E34B-B7A0-5D542F31305A}"/>
              </a:ext>
            </a:extLst>
          </p:cNvPr>
          <p:cNvSpPr txBox="1"/>
          <p:nvPr/>
        </p:nvSpPr>
        <p:spPr>
          <a:xfrm>
            <a:off x="8181103" y="4343568"/>
            <a:ext cx="105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/>
              <a:t>=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C691C74-41D9-114F-AAC1-84D3CFD4E047}"/>
              </a:ext>
            </a:extLst>
          </p:cNvPr>
          <p:cNvGrpSpPr/>
          <p:nvPr/>
        </p:nvGrpSpPr>
        <p:grpSpPr>
          <a:xfrm>
            <a:off x="2608084" y="1394488"/>
            <a:ext cx="7272296" cy="2155136"/>
            <a:chOff x="2608084" y="1394488"/>
            <a:chExt cx="7272296" cy="2155136"/>
          </a:xfrm>
        </p:grpSpPr>
        <p:pic>
          <p:nvPicPr>
            <p:cNvPr id="105" name="Picture 5" descr="nh4cldiag">
              <a:extLst>
                <a:ext uri="{FF2B5EF4-FFF2-40B4-BE49-F238E27FC236}">
                  <a16:creationId xmlns:a16="http://schemas.microsoft.com/office/drawing/2014/main" id="{F3E1269A-2236-2840-B006-CE0774C4B5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78" r="5555" b="23719"/>
            <a:stretch/>
          </p:blipFill>
          <p:spPr bwMode="auto">
            <a:xfrm>
              <a:off x="2608084" y="1776361"/>
              <a:ext cx="7272296" cy="162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3664E27-2173-2144-8A8B-F30946B20C0E}"/>
                </a:ext>
              </a:extLst>
            </p:cNvPr>
            <p:cNvSpPr/>
            <p:nvPr/>
          </p:nvSpPr>
          <p:spPr>
            <a:xfrm>
              <a:off x="3694271" y="2782957"/>
              <a:ext cx="495794" cy="64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69D94B9-9C95-3544-BAD2-CF81452C0579}"/>
                </a:ext>
              </a:extLst>
            </p:cNvPr>
            <p:cNvSpPr/>
            <p:nvPr/>
          </p:nvSpPr>
          <p:spPr>
            <a:xfrm>
              <a:off x="7828929" y="2903581"/>
              <a:ext cx="495794" cy="64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7EF126F-1640-5B44-8DA5-F2CD22D78F9C}"/>
                </a:ext>
              </a:extLst>
            </p:cNvPr>
            <p:cNvSpPr/>
            <p:nvPr/>
          </p:nvSpPr>
          <p:spPr>
            <a:xfrm>
              <a:off x="7706872" y="1394488"/>
              <a:ext cx="946798" cy="6460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3193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FC16327-422A-440C-8651-AC50B3AD5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2195907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The reaction between ammonia and boron trifluoride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65B1D07-BFC4-480A-9CC1-1FD3DE48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Draw a representation of this in terms of dot and cross diagrams</a:t>
            </a:r>
          </a:p>
        </p:txBody>
      </p:sp>
      <p:graphicFrame>
        <p:nvGraphicFramePr>
          <p:cNvPr id="19460" name="Object 4">
            <a:extLst>
              <a:ext uri="{FF2B5EF4-FFF2-40B4-BE49-F238E27FC236}">
                <a16:creationId xmlns:a16="http://schemas.microsoft.com/office/drawing/2014/main" id="{84201B0F-73DD-42B4-A2D0-49D97DFCC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818072"/>
              </p:ext>
            </p:extLst>
          </p:nvPr>
        </p:nvGraphicFramePr>
        <p:xfrm>
          <a:off x="2066149" y="2504659"/>
          <a:ext cx="8005505" cy="3709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638095" imgH="1685714" progId="Paint.Picture">
                  <p:embed/>
                </p:oleObj>
              </mc:Choice>
              <mc:Fallback>
                <p:oleObj name="Bitmap Image" r:id="rId2" imgW="3638095" imgH="1685714" progId="Paint.Picture">
                  <p:embed/>
                  <p:pic>
                    <p:nvPicPr>
                      <p:cNvPr id="19460" name="Object 4">
                        <a:extLst>
                          <a:ext uri="{FF2B5EF4-FFF2-40B4-BE49-F238E27FC236}">
                            <a16:creationId xmlns:a16="http://schemas.microsoft.com/office/drawing/2014/main" id="{84201B0F-73DD-42B4-A2D0-49D97DFCCF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149" y="2504659"/>
                        <a:ext cx="8005505" cy="3709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0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D2364FA-2D90-4BFD-B9B7-D0D50A359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Carbon monoxide - CO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11F5DD41-E683-4DE5-9639-E95C3E1C7F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1" y="1981201"/>
          <a:ext cx="3967163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380952" imgH="1066667" progId="Paint.Picture">
                  <p:embed/>
                </p:oleObj>
              </mc:Choice>
              <mc:Fallback>
                <p:oleObj name="Bitmap Image" r:id="rId2" imgW="1380952" imgH="1066667" progId="Paint.Picture">
                  <p:embed/>
                  <p:pic>
                    <p:nvPicPr>
                      <p:cNvPr id="24579" name="Object 3">
                        <a:extLst>
                          <a:ext uri="{FF2B5EF4-FFF2-40B4-BE49-F238E27FC236}">
                            <a16:creationId xmlns:a16="http://schemas.microsoft.com/office/drawing/2014/main" id="{11F5DD41-E683-4DE5-9639-E95C3E1C7F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1981201"/>
                        <a:ext cx="3967163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044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F7217B-00B2-447F-BC83-167713CC6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Quick test</a:t>
            </a:r>
            <a:endParaRPr lang="en-GB" altLang="en-US" b="1" baseline="-25000" dirty="0">
              <a:solidFill>
                <a:schemeClr val="accent6"/>
              </a:solidFill>
              <a:cs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E49D09-EBAC-C149-D9BF-ABFF6DA87E91}"/>
              </a:ext>
            </a:extLst>
          </p:cNvPr>
          <p:cNvSpPr txBox="1"/>
          <p:nvPr/>
        </p:nvSpPr>
        <p:spPr>
          <a:xfrm>
            <a:off x="339968" y="1324706"/>
            <a:ext cx="887436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cs typeface="Calibri"/>
              </a:rPr>
              <a:t>Using a dot cross diagram, show how a dative bond is present in nitric acid (HNO</a:t>
            </a:r>
            <a:r>
              <a:rPr lang="en-GB" sz="2800" baseline="-25000" dirty="0">
                <a:cs typeface="Calibri"/>
              </a:rPr>
              <a:t>3</a:t>
            </a:r>
            <a:r>
              <a:rPr lang="en-GB" sz="2800" dirty="0">
                <a:cs typeface="Calibri"/>
              </a:rPr>
              <a:t>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21986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5F7217B-00B2-447F-BC83-167713CC6D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Nitric acid - HNO</a:t>
            </a:r>
            <a:r>
              <a:rPr lang="en-GB" altLang="en-US" b="1" baseline="-25000">
                <a:solidFill>
                  <a:schemeClr val="accent6"/>
                </a:solidFill>
              </a:rPr>
              <a:t>3</a:t>
            </a:r>
            <a:endParaRPr lang="en-GB" altLang="en-US" b="1">
              <a:solidFill>
                <a:schemeClr val="accent6"/>
              </a:solidFill>
            </a:endParaRP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132497BE-F811-4139-8069-E4B21DC723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574503"/>
              </p:ext>
            </p:extLst>
          </p:nvPr>
        </p:nvGraphicFramePr>
        <p:xfrm>
          <a:off x="3229709" y="1488832"/>
          <a:ext cx="5649790" cy="4542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886213" imgH="1514686" progId="Paint.Picture">
                  <p:embed/>
                </p:oleObj>
              </mc:Choice>
              <mc:Fallback>
                <p:oleObj name="Bitmap Image" r:id="rId2" imgW="1886213" imgH="1514686" progId="Paint.Picture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132497BE-F811-4139-8069-E4B21DC723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709" y="1488832"/>
                        <a:ext cx="5649790" cy="4542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99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3.1.3.3 Metallic bonding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E60A7-97B8-8A4C-9CD0-2F2DA33DCE2F}"/>
              </a:ext>
            </a:extLst>
          </p:cNvPr>
          <p:cNvSpPr txBox="1"/>
          <p:nvPr/>
        </p:nvSpPr>
        <p:spPr>
          <a:xfrm>
            <a:off x="-1" y="1541947"/>
            <a:ext cx="11093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0" i="0">
                <a:solidFill>
                  <a:srgbClr val="333333"/>
                </a:solidFill>
                <a:effectLst/>
              </a:rPr>
              <a:t>Metallic bonding involves attraction between a “sea” of  </a:t>
            </a:r>
            <a:r>
              <a:rPr lang="en-GB" sz="2400" b="0" i="0">
                <a:solidFill>
                  <a:srgbClr val="FF0000"/>
                </a:solidFill>
                <a:effectLst/>
              </a:rPr>
              <a:t>delocalised (outer) electrons </a:t>
            </a:r>
            <a:r>
              <a:rPr lang="en-GB" sz="2400" b="0" i="0">
                <a:solidFill>
                  <a:srgbClr val="333333"/>
                </a:solidFill>
                <a:effectLst/>
              </a:rPr>
              <a:t>and </a:t>
            </a:r>
            <a:r>
              <a:rPr lang="en-GB" sz="2400" i="0">
                <a:effectLst/>
              </a:rPr>
              <a:t>positive ions </a:t>
            </a:r>
            <a:r>
              <a:rPr lang="en-GB" sz="2400" b="0" i="0">
                <a:solidFill>
                  <a:srgbClr val="333333"/>
                </a:solidFill>
                <a:effectLst/>
              </a:rPr>
              <a:t>arranged in a giant lattice.</a:t>
            </a:r>
            <a:endParaRPr lang="en-US" sz="2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52822B-78A3-D049-B6A2-1EC56A213E0E}"/>
              </a:ext>
            </a:extLst>
          </p:cNvPr>
          <p:cNvGrpSpPr/>
          <p:nvPr/>
        </p:nvGrpSpPr>
        <p:grpSpPr>
          <a:xfrm>
            <a:off x="1896035" y="2958353"/>
            <a:ext cx="712694" cy="712694"/>
            <a:chOff x="1896035" y="2958353"/>
            <a:chExt cx="712694" cy="7126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A0F496B-C7E8-2D43-804D-5841377095F3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B1494C7-B4E4-694E-BE9A-22B7D4E09149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939816-724F-9C4B-9C1F-BC7C3047F7AE}"/>
              </a:ext>
            </a:extLst>
          </p:cNvPr>
          <p:cNvGrpSpPr/>
          <p:nvPr/>
        </p:nvGrpSpPr>
        <p:grpSpPr>
          <a:xfrm>
            <a:off x="1896035" y="3800538"/>
            <a:ext cx="712694" cy="712694"/>
            <a:chOff x="1896035" y="2958353"/>
            <a:chExt cx="712694" cy="71269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976361E-59A9-C045-A915-5110B1074E72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59F69C-D202-0A49-96B9-92F8678E2E94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8462E5-69DA-534D-B244-52ADFBEFF189}"/>
              </a:ext>
            </a:extLst>
          </p:cNvPr>
          <p:cNvGrpSpPr/>
          <p:nvPr/>
        </p:nvGrpSpPr>
        <p:grpSpPr>
          <a:xfrm>
            <a:off x="2696134" y="2958096"/>
            <a:ext cx="712694" cy="712694"/>
            <a:chOff x="1896035" y="2958353"/>
            <a:chExt cx="712694" cy="7126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287CA08-0050-B04F-A6B5-2B0E6B40487C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4D1F1A9-E1DA-8F40-8B98-AC3FCC7A49A4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BE2E36-5A53-0941-9ED4-D842EA217BCF}"/>
              </a:ext>
            </a:extLst>
          </p:cNvPr>
          <p:cNvGrpSpPr/>
          <p:nvPr/>
        </p:nvGrpSpPr>
        <p:grpSpPr>
          <a:xfrm>
            <a:off x="2696134" y="3800281"/>
            <a:ext cx="712694" cy="712694"/>
            <a:chOff x="1896035" y="2958353"/>
            <a:chExt cx="712694" cy="71269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62C8C44-61DD-D845-A0FC-988647BA2984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9E5A35-ECE8-8242-92DB-98F2C14F79C0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F3A93E-1165-9546-B446-7404A82E049B}"/>
              </a:ext>
            </a:extLst>
          </p:cNvPr>
          <p:cNvGrpSpPr/>
          <p:nvPr/>
        </p:nvGrpSpPr>
        <p:grpSpPr>
          <a:xfrm>
            <a:off x="3496233" y="2962819"/>
            <a:ext cx="712694" cy="712694"/>
            <a:chOff x="1896035" y="2958353"/>
            <a:chExt cx="712694" cy="712694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B6C0DC3-8947-774F-9CD5-F424066BAF7A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9CF3450-F450-1B4C-AE2D-F54DAF703C33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955108-9F60-4B44-9D2E-91D269B5E314}"/>
              </a:ext>
            </a:extLst>
          </p:cNvPr>
          <p:cNvGrpSpPr/>
          <p:nvPr/>
        </p:nvGrpSpPr>
        <p:grpSpPr>
          <a:xfrm>
            <a:off x="3496233" y="3805004"/>
            <a:ext cx="712694" cy="712694"/>
            <a:chOff x="1896035" y="2958353"/>
            <a:chExt cx="712694" cy="71269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7FFA18-4209-7E49-A1E6-4C3609855B87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4A18F-B8D6-3D40-BF57-D2231BDA0EB0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9237E-9757-CA43-9B9A-1AAF1A9B8FE7}"/>
              </a:ext>
            </a:extLst>
          </p:cNvPr>
          <p:cNvGrpSpPr/>
          <p:nvPr/>
        </p:nvGrpSpPr>
        <p:grpSpPr>
          <a:xfrm>
            <a:off x="4296330" y="2958096"/>
            <a:ext cx="712694" cy="712694"/>
            <a:chOff x="1896035" y="2958353"/>
            <a:chExt cx="712694" cy="71269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3A6D35B-D5DE-1B49-9950-DA02075E294D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FC40934-E474-4C48-89D2-15C5DB0731E5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BBB46F-9CB2-764B-858E-204D803E9C55}"/>
              </a:ext>
            </a:extLst>
          </p:cNvPr>
          <p:cNvGrpSpPr/>
          <p:nvPr/>
        </p:nvGrpSpPr>
        <p:grpSpPr>
          <a:xfrm>
            <a:off x="4296330" y="3800281"/>
            <a:ext cx="712694" cy="712694"/>
            <a:chOff x="1896035" y="2958353"/>
            <a:chExt cx="712694" cy="71269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3C005BF-3AEE-D644-A2E2-3CC5D7581A96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BB20B58-7EEB-2247-9DB3-D12F2D23CB67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D625F21-B245-1A41-844B-FEE1A4B27686}"/>
              </a:ext>
            </a:extLst>
          </p:cNvPr>
          <p:cNvGrpSpPr/>
          <p:nvPr/>
        </p:nvGrpSpPr>
        <p:grpSpPr>
          <a:xfrm>
            <a:off x="5103147" y="2957582"/>
            <a:ext cx="712694" cy="712694"/>
            <a:chOff x="1896035" y="2958353"/>
            <a:chExt cx="712694" cy="712694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2B77C3F-B3C1-3A4C-A0D0-6976CF291994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5599B9-367F-A14F-8B3B-48BF69536792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8441B6-FB76-5B40-A138-320970BA1026}"/>
              </a:ext>
            </a:extLst>
          </p:cNvPr>
          <p:cNvGrpSpPr/>
          <p:nvPr/>
        </p:nvGrpSpPr>
        <p:grpSpPr>
          <a:xfrm>
            <a:off x="5103147" y="3799767"/>
            <a:ext cx="712694" cy="712694"/>
            <a:chOff x="1896035" y="2958353"/>
            <a:chExt cx="712694" cy="712694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0955CA5-C248-6D4A-9C7F-14436BF24D5B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C4A8A0C-5172-A842-A17A-C775F9B0179D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57ACEFB-70F3-2140-8742-7B75EF062705}"/>
              </a:ext>
            </a:extLst>
          </p:cNvPr>
          <p:cNvGrpSpPr/>
          <p:nvPr/>
        </p:nvGrpSpPr>
        <p:grpSpPr>
          <a:xfrm>
            <a:off x="1892672" y="4642723"/>
            <a:ext cx="712694" cy="712694"/>
            <a:chOff x="1896035" y="2958353"/>
            <a:chExt cx="712694" cy="71269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F4801B-7FBA-0F42-BD72-1BB7D80767EE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34860C8-E7D6-4941-BB9E-9A12FFCB4C45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D37537-546E-C34D-B3A7-716B72988D2A}"/>
              </a:ext>
            </a:extLst>
          </p:cNvPr>
          <p:cNvGrpSpPr/>
          <p:nvPr/>
        </p:nvGrpSpPr>
        <p:grpSpPr>
          <a:xfrm>
            <a:off x="2692771" y="4642723"/>
            <a:ext cx="712694" cy="712694"/>
            <a:chOff x="1896035" y="2958353"/>
            <a:chExt cx="712694" cy="71269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67D353B-317D-654A-BE0B-89AA83D60A21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F5FEB6-D31C-004F-A0C8-C3FF1F8D3CE2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DDC421-5C24-A64D-A5CD-A4F95E522298}"/>
              </a:ext>
            </a:extLst>
          </p:cNvPr>
          <p:cNvGrpSpPr/>
          <p:nvPr/>
        </p:nvGrpSpPr>
        <p:grpSpPr>
          <a:xfrm>
            <a:off x="3492870" y="4642723"/>
            <a:ext cx="712694" cy="712694"/>
            <a:chOff x="1896035" y="2958353"/>
            <a:chExt cx="712694" cy="71269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0EB0F48-DCA0-7E41-81CC-B8908D93401B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5CDFAC4-B668-784B-98D4-24A0F61C3A5A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1C8A4C-F771-4F4C-9FDC-4603B8936E35}"/>
              </a:ext>
            </a:extLst>
          </p:cNvPr>
          <p:cNvGrpSpPr/>
          <p:nvPr/>
        </p:nvGrpSpPr>
        <p:grpSpPr>
          <a:xfrm>
            <a:off x="4292969" y="4642723"/>
            <a:ext cx="712694" cy="712694"/>
            <a:chOff x="1896035" y="2958353"/>
            <a:chExt cx="712694" cy="712694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EFD8A12-14EA-CD4E-8AB8-7C1689A21372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35CC76-97D8-904B-937E-7A2D62E0F467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C6AE6-9EEB-784D-ABEF-4992AD9972B4}"/>
              </a:ext>
            </a:extLst>
          </p:cNvPr>
          <p:cNvGrpSpPr/>
          <p:nvPr/>
        </p:nvGrpSpPr>
        <p:grpSpPr>
          <a:xfrm>
            <a:off x="5093068" y="4642723"/>
            <a:ext cx="712694" cy="712694"/>
            <a:chOff x="1896035" y="2958353"/>
            <a:chExt cx="712694" cy="71269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D9BD32D-70ED-6545-9E37-7C6F6595C924}"/>
                </a:ext>
              </a:extLst>
            </p:cNvPr>
            <p:cNvSpPr/>
            <p:nvPr/>
          </p:nvSpPr>
          <p:spPr>
            <a:xfrm>
              <a:off x="1896035" y="2958353"/>
              <a:ext cx="712694" cy="71269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8E8B471-8572-C047-BE4C-B8BFB4F56F85}"/>
                </a:ext>
              </a:extLst>
            </p:cNvPr>
            <p:cNvSpPr txBox="1"/>
            <p:nvPr/>
          </p:nvSpPr>
          <p:spPr>
            <a:xfrm>
              <a:off x="1983440" y="3088101"/>
              <a:ext cx="5647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baseline="30000"/>
                <a:t>+</a:t>
              </a:r>
              <a:endParaRPr lang="en-US" sz="240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6CEEA6EC-003E-F448-B373-FAC86EE98E48}"/>
              </a:ext>
            </a:extLst>
          </p:cNvPr>
          <p:cNvSpPr txBox="1"/>
          <p:nvPr/>
        </p:nvSpPr>
        <p:spPr>
          <a:xfrm>
            <a:off x="3274358" y="350719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DB1F15C-58E8-A246-96D1-8FA8E27A9230}"/>
              </a:ext>
            </a:extLst>
          </p:cNvPr>
          <p:cNvSpPr txBox="1"/>
          <p:nvPr/>
        </p:nvSpPr>
        <p:spPr>
          <a:xfrm>
            <a:off x="2440634" y="3456867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E331AE-2E54-D64B-BDD0-3E3300506950}"/>
              </a:ext>
            </a:extLst>
          </p:cNvPr>
          <p:cNvSpPr txBox="1"/>
          <p:nvPr/>
        </p:nvSpPr>
        <p:spPr>
          <a:xfrm>
            <a:off x="2514578" y="2827755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B3CDCF1-E582-0F41-A8C2-10A8A614648F}"/>
              </a:ext>
            </a:extLst>
          </p:cNvPr>
          <p:cNvSpPr txBox="1"/>
          <p:nvPr/>
        </p:nvSpPr>
        <p:spPr>
          <a:xfrm>
            <a:off x="4074456" y="3334150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0B59696-43AD-5B4C-8BAE-9A9800334B7A}"/>
              </a:ext>
            </a:extLst>
          </p:cNvPr>
          <p:cNvSpPr txBox="1"/>
          <p:nvPr/>
        </p:nvSpPr>
        <p:spPr>
          <a:xfrm>
            <a:off x="3368485" y="2720486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716DA69-2CE0-9040-8578-BD04AD3B4939}"/>
              </a:ext>
            </a:extLst>
          </p:cNvPr>
          <p:cNvSpPr txBox="1"/>
          <p:nvPr/>
        </p:nvSpPr>
        <p:spPr>
          <a:xfrm>
            <a:off x="4924979" y="3519869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BBDBDE-CB26-3A4B-8C97-AD80FE20A2BF}"/>
              </a:ext>
            </a:extLst>
          </p:cNvPr>
          <p:cNvSpPr txBox="1"/>
          <p:nvPr/>
        </p:nvSpPr>
        <p:spPr>
          <a:xfrm>
            <a:off x="5634302" y="337880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200794-58BD-A047-9EE3-2D5E3B9ACEE3}"/>
              </a:ext>
            </a:extLst>
          </p:cNvPr>
          <p:cNvSpPr txBox="1"/>
          <p:nvPr/>
        </p:nvSpPr>
        <p:spPr>
          <a:xfrm>
            <a:off x="5513288" y="4328976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A70E23-4835-A04C-8CEF-54B13FD504BA}"/>
              </a:ext>
            </a:extLst>
          </p:cNvPr>
          <p:cNvSpPr txBox="1"/>
          <p:nvPr/>
        </p:nvSpPr>
        <p:spPr>
          <a:xfrm>
            <a:off x="4871185" y="4476508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1A8A5FF-B5D7-D842-AD06-9A569C91D2A0}"/>
              </a:ext>
            </a:extLst>
          </p:cNvPr>
          <p:cNvSpPr txBox="1"/>
          <p:nvPr/>
        </p:nvSpPr>
        <p:spPr>
          <a:xfrm>
            <a:off x="4114795" y="4203269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DE9D818-1062-2848-A856-D687996ACA6F}"/>
              </a:ext>
            </a:extLst>
          </p:cNvPr>
          <p:cNvSpPr txBox="1"/>
          <p:nvPr/>
        </p:nvSpPr>
        <p:spPr>
          <a:xfrm>
            <a:off x="3998815" y="5051804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4C18550-50E6-0747-BD8F-6CBEC6AE4062}"/>
              </a:ext>
            </a:extLst>
          </p:cNvPr>
          <p:cNvSpPr txBox="1"/>
          <p:nvPr/>
        </p:nvSpPr>
        <p:spPr>
          <a:xfrm>
            <a:off x="3230646" y="434278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FC2CC3-DCDD-BA4F-829A-0AB6B2F62ED5}"/>
              </a:ext>
            </a:extLst>
          </p:cNvPr>
          <p:cNvSpPr txBox="1"/>
          <p:nvPr/>
        </p:nvSpPr>
        <p:spPr>
          <a:xfrm>
            <a:off x="3239057" y="5050775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D26830-DEC1-FA48-BE7D-8D4B7E0EF3CD}"/>
              </a:ext>
            </a:extLst>
          </p:cNvPr>
          <p:cNvSpPr txBox="1"/>
          <p:nvPr/>
        </p:nvSpPr>
        <p:spPr>
          <a:xfrm>
            <a:off x="2289359" y="4342782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3C1AAEE-5FE1-0D4C-91E8-2EC48112D38E}"/>
              </a:ext>
            </a:extLst>
          </p:cNvPr>
          <p:cNvSpPr txBox="1"/>
          <p:nvPr/>
        </p:nvSpPr>
        <p:spPr>
          <a:xfrm>
            <a:off x="2608729" y="441163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FA2A047-FF6E-AB49-B0A4-CA76167A789A}"/>
              </a:ext>
            </a:extLst>
          </p:cNvPr>
          <p:cNvSpPr txBox="1"/>
          <p:nvPr/>
        </p:nvSpPr>
        <p:spPr>
          <a:xfrm>
            <a:off x="2343148" y="5177406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6F5B1DB-3A00-EB41-9FB9-6ADEEE3B08DC}"/>
              </a:ext>
            </a:extLst>
          </p:cNvPr>
          <p:cNvSpPr txBox="1"/>
          <p:nvPr/>
        </p:nvSpPr>
        <p:spPr>
          <a:xfrm>
            <a:off x="4871185" y="4946573"/>
            <a:ext cx="5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e</a:t>
            </a:r>
            <a:r>
              <a:rPr lang="en-US" sz="2400" baseline="30000">
                <a:solidFill>
                  <a:srgbClr val="FF0000"/>
                </a:solidFill>
              </a:rPr>
              <a:t>-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7CFCE99E-5E72-4C40-8F3F-7EF44FEB6903}"/>
              </a:ext>
            </a:extLst>
          </p:cNvPr>
          <p:cNvSpPr/>
          <p:nvPr/>
        </p:nvSpPr>
        <p:spPr>
          <a:xfrm>
            <a:off x="1720111" y="2802238"/>
            <a:ext cx="4317613" cy="2710201"/>
          </a:xfrm>
          <a:prstGeom prst="roundRect">
            <a:avLst/>
          </a:prstGeom>
          <a:solidFill>
            <a:srgbClr val="FF0000">
              <a:alpha val="992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41E88CF-88F0-FB48-87C6-E457CB6D6D9E}"/>
              </a:ext>
            </a:extLst>
          </p:cNvPr>
          <p:cNvSpPr/>
          <p:nvPr/>
        </p:nvSpPr>
        <p:spPr>
          <a:xfrm>
            <a:off x="7039503" y="1582613"/>
            <a:ext cx="3629446" cy="374832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B9462F34-642F-3F45-9AC8-83216DEDF681}"/>
              </a:ext>
            </a:extLst>
          </p:cNvPr>
          <p:cNvSpPr/>
          <p:nvPr/>
        </p:nvSpPr>
        <p:spPr>
          <a:xfrm>
            <a:off x="611825" y="1962750"/>
            <a:ext cx="1593492" cy="374832"/>
          </a:xfrm>
          <a:prstGeom prst="roundRect">
            <a:avLst/>
          </a:prstGeom>
          <a:solidFill>
            <a:srgbClr val="6544B1">
              <a:alpha val="26000"/>
            </a:srgbClr>
          </a:solidFill>
          <a:ln>
            <a:solidFill>
              <a:srgbClr val="6544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 Microscopic Model of Metals - YouTube">
            <a:extLst>
              <a:ext uri="{FF2B5EF4-FFF2-40B4-BE49-F238E27FC236}">
                <a16:creationId xmlns:a16="http://schemas.microsoft.com/office/drawing/2014/main" id="{CADC0929-ACC7-EA4A-B177-170675EE3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715" y="2790356"/>
            <a:ext cx="3629446" cy="272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DBDE46-34BA-5746-8A74-847CE01CC932}"/>
              </a:ext>
            </a:extLst>
          </p:cNvPr>
          <p:cNvSpPr txBox="1"/>
          <p:nvPr/>
        </p:nvSpPr>
        <p:spPr>
          <a:xfrm>
            <a:off x="7166919" y="5639071"/>
            <a:ext cx="344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3D giant lattice arrangement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611BDEF-8328-B241-8CBF-7E8ADB817EAE}"/>
              </a:ext>
            </a:extLst>
          </p:cNvPr>
          <p:cNvSpPr txBox="1"/>
          <p:nvPr/>
        </p:nvSpPr>
        <p:spPr>
          <a:xfrm>
            <a:off x="1472974" y="5643188"/>
            <a:ext cx="495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Positive metal ions in a sea of delocalized electrons</a:t>
            </a:r>
          </a:p>
        </p:txBody>
      </p:sp>
    </p:spTree>
    <p:extLst>
      <p:ext uri="{BB962C8B-B14F-4D97-AF65-F5344CB8AC3E}">
        <p14:creationId xmlns:p14="http://schemas.microsoft.com/office/powerpoint/2010/main" val="36131892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3E72C5F-DB18-FD66-C65A-7FA715B6F255}"/>
              </a:ext>
            </a:extLst>
          </p:cNvPr>
          <p:cNvSpPr txBox="1"/>
          <p:nvPr/>
        </p:nvSpPr>
        <p:spPr>
          <a:xfrm>
            <a:off x="584200" y="1787435"/>
            <a:ext cx="10033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TASK – With reference to the bonding in metals, explain why the melting point of Magnesium (650 ∘C) is higher than that of Sodium (98 ∘C).</a:t>
            </a:r>
            <a:endParaRPr lang="en-GB" sz="2800" b="0" i="0">
              <a:solidFill>
                <a:srgbClr val="333333"/>
              </a:solidFill>
              <a:effectLst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6D39B0B1-0D57-048C-A6D7-8EF1E1128E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Metallic bonding</a:t>
            </a:r>
          </a:p>
        </p:txBody>
      </p:sp>
    </p:spTree>
    <p:extLst>
      <p:ext uri="{BB962C8B-B14F-4D97-AF65-F5344CB8AC3E}">
        <p14:creationId xmlns:p14="http://schemas.microsoft.com/office/powerpoint/2010/main" val="110110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3.1.3.1 Ionic bonding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424F5-B6D5-9E46-BE4E-ABF90AB9BCDC}"/>
              </a:ext>
            </a:extLst>
          </p:cNvPr>
          <p:cNvSpPr txBox="1"/>
          <p:nvPr/>
        </p:nvSpPr>
        <p:spPr>
          <a:xfrm>
            <a:off x="0" y="2118000"/>
            <a:ext cx="1219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solidFill>
                  <a:srgbClr val="333333"/>
                </a:solidFill>
              </a:rPr>
              <a:t>Ionic bonding involves electrostatic attraction between oppositely charged ions in a lattice.</a:t>
            </a:r>
          </a:p>
          <a:p>
            <a:r>
              <a:rPr lang="en-GB" sz="2400">
                <a:solidFill>
                  <a:srgbClr val="333333"/>
                </a:solidFill>
              </a:rPr>
              <a:t>The formulae of compound ions, </a:t>
            </a:r>
            <a:r>
              <a:rPr lang="en-GB" sz="2400" err="1">
                <a:solidFill>
                  <a:srgbClr val="333333"/>
                </a:solidFill>
              </a:rPr>
              <a:t>eg</a:t>
            </a:r>
            <a:r>
              <a:rPr lang="en-GB" sz="2400">
                <a:solidFill>
                  <a:srgbClr val="333333"/>
                </a:solidFill>
              </a:rPr>
              <a:t> </a:t>
            </a:r>
            <a:r>
              <a:rPr lang="en-GB" sz="2400" err="1">
                <a:solidFill>
                  <a:srgbClr val="333333"/>
                </a:solidFill>
              </a:rPr>
              <a:t>sulfate</a:t>
            </a:r>
            <a:r>
              <a:rPr lang="en-GB" sz="2400">
                <a:solidFill>
                  <a:srgbClr val="333333"/>
                </a:solidFill>
              </a:rPr>
              <a:t>, hydroxide, nitrate, carbonate and ammonium most be known.</a:t>
            </a:r>
          </a:p>
          <a:p>
            <a:endParaRPr lang="en-GB" sz="2400">
              <a:solidFill>
                <a:srgbClr val="333333"/>
              </a:solidFill>
            </a:endParaRPr>
          </a:p>
          <a:p>
            <a:r>
              <a:rPr lang="en-GB" sz="2400" b="1">
                <a:solidFill>
                  <a:srgbClr val="333333"/>
                </a:solidFill>
              </a:rPr>
              <a:t>Students should be able to:</a:t>
            </a:r>
            <a:endParaRPr lang="en-GB" sz="240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 predict the charge on a simple ion using the position of the element in the Periodic Table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333333"/>
                </a:solidFill>
              </a:rPr>
              <a:t> construct formulae for ionic compounds</a:t>
            </a:r>
          </a:p>
        </p:txBody>
      </p:sp>
    </p:spTree>
    <p:extLst>
      <p:ext uri="{BB962C8B-B14F-4D97-AF65-F5344CB8AC3E}">
        <p14:creationId xmlns:p14="http://schemas.microsoft.com/office/powerpoint/2010/main" val="3756593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3.1.3.4 Bonding and physical properties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54252B-4E29-5C42-A230-ED29EE0EDE72}"/>
              </a:ext>
            </a:extLst>
          </p:cNvPr>
          <p:cNvSpPr txBox="1"/>
          <p:nvPr/>
        </p:nvSpPr>
        <p:spPr>
          <a:xfrm>
            <a:off x="0" y="1554999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four types of crystal structure: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ionic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metallic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macromolecular (giant covalent)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molecular.</a:t>
            </a:r>
          </a:p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structures of the following crystals as examples of these four types of crystal structure: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diamond, graphite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ice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iodine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magnesium</a:t>
            </a:r>
            <a:r>
              <a:rPr lang="en-GB" sz="2200">
                <a:solidFill>
                  <a:srgbClr val="333333"/>
                </a:solidFill>
              </a:rPr>
              <a:t>, </a:t>
            </a:r>
            <a:r>
              <a:rPr lang="en-GB" sz="2200" b="0" i="0">
                <a:solidFill>
                  <a:srgbClr val="333333"/>
                </a:solidFill>
                <a:effectLst/>
              </a:rPr>
              <a:t>sodium chloride.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GB" sz="2200" b="0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2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2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relate the melting point and conductivity of materials to the type of structure and the bonding present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explain the energy changes associated with changes of state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draw diagrams to represent these structures involving specified numbers of particles.</a:t>
            </a:r>
          </a:p>
        </p:txBody>
      </p:sp>
    </p:spTree>
    <p:extLst>
      <p:ext uri="{BB962C8B-B14F-4D97-AF65-F5344CB8AC3E}">
        <p14:creationId xmlns:p14="http://schemas.microsoft.com/office/powerpoint/2010/main" val="42045350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Types of structure – Macromolecular crystals (Giant covalent)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6D51B-502C-8E4B-ADBF-5FF73615EDD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010" y="1647913"/>
            <a:ext cx="3630522" cy="337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24BE1-2D1B-B74B-93D0-88C73820ADE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3392" y="1690688"/>
            <a:ext cx="4828748" cy="333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7CD1D5-D3DE-5048-8FA6-29FE5F65447C}"/>
              </a:ext>
            </a:extLst>
          </p:cNvPr>
          <p:cNvSpPr txBox="1"/>
          <p:nvPr/>
        </p:nvSpPr>
        <p:spPr>
          <a:xfrm>
            <a:off x="2446695" y="5210087"/>
            <a:ext cx="8004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Diamond			             	Graphite</a:t>
            </a:r>
          </a:p>
        </p:txBody>
      </p:sp>
    </p:spTree>
    <p:extLst>
      <p:ext uri="{BB962C8B-B14F-4D97-AF65-F5344CB8AC3E}">
        <p14:creationId xmlns:p14="http://schemas.microsoft.com/office/powerpoint/2010/main" val="580365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Types of structure – Ionic crystals (Giant ionic)</a:t>
            </a:r>
          </a:p>
        </p:txBody>
      </p:sp>
      <p:pic>
        <p:nvPicPr>
          <p:cNvPr id="9" name="Picture 8" descr="Ionic structure of sodium chloride forming a cubic lattice">
            <a:extLst>
              <a:ext uri="{FF2B5EF4-FFF2-40B4-BE49-F238E27FC236}">
                <a16:creationId xmlns:a16="http://schemas.microsoft.com/office/drawing/2014/main" id="{80528DCB-194A-7940-81E2-5CE3CB5132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33252"/>
          <a:stretch>
            <a:fillRect/>
          </a:stretch>
        </p:blipFill>
        <p:spPr bwMode="auto">
          <a:xfrm>
            <a:off x="3311288" y="1237605"/>
            <a:ext cx="4851939" cy="400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B4905-F171-2E45-A744-1ACA8BB8E161}"/>
              </a:ext>
            </a:extLst>
          </p:cNvPr>
          <p:cNvSpPr txBox="1"/>
          <p:nvPr/>
        </p:nvSpPr>
        <p:spPr>
          <a:xfrm>
            <a:off x="4313383" y="5343089"/>
            <a:ext cx="311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167499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Types of structure – Metallic crystals (Giant metallic)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90BBA005-4C95-D44A-A23D-48F1555F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55" y="1828907"/>
            <a:ext cx="6444831" cy="313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3D1868-BC50-B54F-A4B2-0EA2F573E750}"/>
              </a:ext>
            </a:extLst>
          </p:cNvPr>
          <p:cNvSpPr txBox="1"/>
          <p:nvPr/>
        </p:nvSpPr>
        <p:spPr>
          <a:xfrm>
            <a:off x="5291070" y="5462533"/>
            <a:ext cx="311921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/>
              <a:t>e.g. sodium</a:t>
            </a:r>
          </a:p>
        </p:txBody>
      </p:sp>
    </p:spTree>
    <p:extLst>
      <p:ext uri="{BB962C8B-B14F-4D97-AF65-F5344CB8AC3E}">
        <p14:creationId xmlns:p14="http://schemas.microsoft.com/office/powerpoint/2010/main" val="300574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Types of structure – Molecular crystals (Simple molecular)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64F18-0E7E-A845-A6BD-9F70CFBC6C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680" y="1710226"/>
            <a:ext cx="4629585" cy="366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27E9B9C1-699A-714F-9ADE-4585D379A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60" y="1820460"/>
            <a:ext cx="4205833" cy="35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F8DEAA-53C9-ED42-A50D-D68681D577B1}"/>
              </a:ext>
            </a:extLst>
          </p:cNvPr>
          <p:cNvSpPr txBox="1"/>
          <p:nvPr/>
        </p:nvSpPr>
        <p:spPr>
          <a:xfrm>
            <a:off x="2628741" y="5816698"/>
            <a:ext cx="676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Ice						Iodine</a:t>
            </a:r>
          </a:p>
        </p:txBody>
      </p:sp>
    </p:spTree>
    <p:extLst>
      <p:ext uri="{BB962C8B-B14F-4D97-AF65-F5344CB8AC3E}">
        <p14:creationId xmlns:p14="http://schemas.microsoft.com/office/powerpoint/2010/main" val="4077702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946BB686-8A50-9160-C0B2-C26843760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28" t="18621" r="17003" b="43908"/>
          <a:stretch/>
        </p:blipFill>
        <p:spPr>
          <a:xfrm>
            <a:off x="5399110" y="330411"/>
            <a:ext cx="6569179" cy="344653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7E151F4-5156-E6BF-8DA1-372653143F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3" t="55394" r="8348" b="14869"/>
          <a:stretch/>
        </p:blipFill>
        <p:spPr>
          <a:xfrm>
            <a:off x="1634837" y="3929496"/>
            <a:ext cx="9651697" cy="27740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B34C80-77CA-1E75-7294-3724EA17E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Example question</a:t>
            </a:r>
          </a:p>
        </p:txBody>
      </p:sp>
    </p:spTree>
    <p:extLst>
      <p:ext uri="{BB962C8B-B14F-4D97-AF65-F5344CB8AC3E}">
        <p14:creationId xmlns:p14="http://schemas.microsoft.com/office/powerpoint/2010/main" val="13780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3.1.3.5 Shapes of simple molecules and 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FFA82-767F-BE4E-83CF-F5445E1AE0D9}"/>
              </a:ext>
            </a:extLst>
          </p:cNvPr>
          <p:cNvSpPr txBox="1"/>
          <p:nvPr/>
        </p:nvSpPr>
        <p:spPr>
          <a:xfrm>
            <a:off x="0" y="1887185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Bonding pairs and lone (non-bonding) pairs of electrons as charge clouds that repel each other.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Pairs of electrons in the outer shell of atoms arrange themselves as far apart as possible to minimise repulsion.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Lone pair–lone pair repulsion &gt; lone pair–bond pair repulsion &gt; bond pair–bond pair repulsion.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The effect of electron pair repulsion on bond angles.</a:t>
            </a:r>
          </a:p>
          <a:p>
            <a:pPr algn="l"/>
            <a:endParaRPr lang="en-GB" sz="2400" b="1">
              <a:solidFill>
                <a:srgbClr val="333333"/>
              </a:solidFill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explain the shapes of, and bond angles in, simple molecules and ions with up to six electron pairs (including lone pairs of electrons) surrounding the central atom.</a:t>
            </a:r>
          </a:p>
        </p:txBody>
      </p:sp>
    </p:spTree>
    <p:extLst>
      <p:ext uri="{BB962C8B-B14F-4D97-AF65-F5344CB8AC3E}">
        <p14:creationId xmlns:p14="http://schemas.microsoft.com/office/powerpoint/2010/main" val="1168344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F1BAA4-E34A-43E8-971B-542ED9FD1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Shapes of molecules and ions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628FFC3-FE0E-447C-A67C-049A601836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altLang="en-US"/>
              <a:t>Electron pair repulsion theory </a:t>
            </a:r>
          </a:p>
          <a:p>
            <a:pPr lvl="1" eaLnBrk="1" hangingPunct="1"/>
            <a:r>
              <a:rPr lang="en-GB" altLang="en-US" sz="2800"/>
              <a:t>Outer electrons are arranged in pairs</a:t>
            </a:r>
          </a:p>
          <a:p>
            <a:pPr lvl="1" eaLnBrk="1" hangingPunct="1"/>
            <a:r>
              <a:rPr lang="en-GB" altLang="en-US" sz="2800"/>
              <a:t>Electron pairs can be considered clouds of electron density which repel each other so they are as far apart as possible</a:t>
            </a:r>
          </a:p>
          <a:p>
            <a:pPr lvl="1" eaLnBrk="1" hangingPunct="1"/>
            <a:endParaRPr lang="en-GB" altLang="en-US" sz="2800"/>
          </a:p>
          <a:p>
            <a:pPr lvl="1"/>
            <a:r>
              <a:rPr lang="en-GB" sz="2800">
                <a:solidFill>
                  <a:srgbClr val="333333"/>
                </a:solidFill>
              </a:rPr>
              <a:t>Lone pair–lone pair repulsion &gt; lone pair–bond pair repulsion &gt; bond pair–bond pair repulsion.</a:t>
            </a:r>
          </a:p>
          <a:p>
            <a:pPr lvl="1" eaLnBrk="1" hangingPunct="1"/>
            <a:endParaRPr lang="en-GB" altLang="en-US" sz="2800"/>
          </a:p>
          <a:p>
            <a:pPr lvl="1" eaLnBrk="1" hangingPunct="1"/>
            <a:endParaRPr lang="en-GB" altLang="en-US"/>
          </a:p>
          <a:p>
            <a:pPr lvl="1" eaLnBrk="1" hangingPunct="1"/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1F1BAA4-E34A-43E8-971B-542ED9FD1B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Shapes of molecules and 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FA9448-1C2F-714E-AEFA-6BA385EA6BE5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/>
              <a:t>Work out electrons in outer shell </a:t>
            </a:r>
            <a:r>
              <a:rPr lang="en-GB" altLang="en-US" err="1"/>
              <a:t>i.e</a:t>
            </a:r>
            <a:r>
              <a:rPr lang="en-GB" altLang="en-US"/>
              <a:t> group no. (noble gases are 8)</a:t>
            </a:r>
          </a:p>
          <a:p>
            <a:r>
              <a:rPr lang="en-GB" altLang="en-US"/>
              <a:t>Add 1 electron for each bond formed (allows for electrons from atoms bonded to)</a:t>
            </a:r>
          </a:p>
          <a:p>
            <a:r>
              <a:rPr lang="en-GB" altLang="en-US"/>
              <a:t>Allow for any ion charge</a:t>
            </a:r>
          </a:p>
          <a:p>
            <a:r>
              <a:rPr lang="en-GB" altLang="en-US"/>
              <a:t>Divide total </a:t>
            </a:r>
            <a:r>
              <a:rPr lang="en-GB" altLang="en-US" err="1"/>
              <a:t>no.electrons</a:t>
            </a:r>
            <a:r>
              <a:rPr lang="en-GB" altLang="en-US"/>
              <a:t> by 2</a:t>
            </a:r>
          </a:p>
          <a:p>
            <a:r>
              <a:rPr lang="en-GB" altLang="en-US"/>
              <a:t>Assume single bonds formed and work out bonding pairs from lone pairs</a:t>
            </a:r>
          </a:p>
          <a:p>
            <a:endParaRPr lang="en-GB" altLang="en-US"/>
          </a:p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47211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800712-AC8B-49DA-954C-7B90363E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61" y="-155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Working out the shape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AC11985-0D93-48A1-95FE-399536AD7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339" y="150013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GB" altLang="en-US"/>
              <a:t>2 electron pairs					linear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3 electron pairs					trigonal planar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4  electron pairs					tetrahedral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5 electron pairs					trigonal bipyramid</a:t>
            </a:r>
          </a:p>
          <a:p>
            <a:pPr marL="0" indent="0" eaLnBrk="1" hangingPunct="1">
              <a:buNone/>
            </a:pPr>
            <a:endParaRPr lang="en-GB" altLang="en-US"/>
          </a:p>
          <a:p>
            <a:pPr marL="0" indent="0" eaLnBrk="1" hangingPunct="1">
              <a:buNone/>
            </a:pPr>
            <a:r>
              <a:rPr lang="en-GB" altLang="en-US"/>
              <a:t>6 electron pairs					octahedral</a:t>
            </a:r>
          </a:p>
        </p:txBody>
      </p:sp>
      <p:pic>
        <p:nvPicPr>
          <p:cNvPr id="29700" name="Picture 4" descr="shapech4">
            <a:extLst>
              <a:ext uri="{FF2B5EF4-FFF2-40B4-BE49-F238E27FC236}">
                <a16:creationId xmlns:a16="http://schemas.microsoft.com/office/drawing/2014/main" id="{34FC0082-9EAB-4D3C-99FD-7F18023F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98" y="3265391"/>
            <a:ext cx="1123123" cy="98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shapebecl2">
            <a:extLst>
              <a:ext uri="{FF2B5EF4-FFF2-40B4-BE49-F238E27FC236}">
                <a16:creationId xmlns:a16="http://schemas.microsoft.com/office/drawing/2014/main" id="{E54B7D72-047F-478B-B431-A6F8A5C9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60" y="1562591"/>
            <a:ext cx="1396579" cy="59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shapebf3">
            <a:extLst>
              <a:ext uri="{FF2B5EF4-FFF2-40B4-BE49-F238E27FC236}">
                <a16:creationId xmlns:a16="http://schemas.microsoft.com/office/drawing/2014/main" id="{3EA871FC-ADE4-4EED-B6DA-FB8B068A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66" y="2288763"/>
            <a:ext cx="761770" cy="97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shapepf5">
            <a:extLst>
              <a:ext uri="{FF2B5EF4-FFF2-40B4-BE49-F238E27FC236}">
                <a16:creationId xmlns:a16="http://schemas.microsoft.com/office/drawing/2014/main" id="{7BE44591-22DA-4364-8EFD-E08BA0FE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139" y="4035935"/>
            <a:ext cx="947330" cy="1044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shapesf6">
            <a:extLst>
              <a:ext uri="{FF2B5EF4-FFF2-40B4-BE49-F238E27FC236}">
                <a16:creationId xmlns:a16="http://schemas.microsoft.com/office/drawing/2014/main" id="{679D4F4C-92DB-4215-8379-8FB57097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208" y="5080928"/>
            <a:ext cx="2011855" cy="105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Charges on 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74CB93-8EE9-DA4A-8236-501189B16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999438"/>
              </p:ext>
            </p:extLst>
          </p:nvPr>
        </p:nvGraphicFramePr>
        <p:xfrm>
          <a:off x="1166192" y="1710266"/>
          <a:ext cx="10230678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32382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3511826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4386470">
                  <a:extLst>
                    <a:ext uri="{9D8B030D-6E8A-4147-A177-3AD203B41FA5}">
                      <a16:colId xmlns:a16="http://schemas.microsoft.com/office/drawing/2014/main" val="29675375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Ion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Formula and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2-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</a:t>
                      </a:r>
                      <a:r>
                        <a:rPr lang="en-US" sz="2800" baseline="-25000"/>
                        <a:t>2</a:t>
                      </a:r>
                      <a:r>
                        <a:rPr lang="en-US" sz="2800" baseline="0"/>
                        <a:t>SO</a:t>
                      </a:r>
                      <a:r>
                        <a:rPr lang="en-US" sz="2800" baseline="-25000"/>
                        <a:t>4</a:t>
                      </a:r>
                      <a:r>
                        <a:rPr lang="en-US" sz="2800" baseline="0"/>
                        <a:t> - sulfuric acid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OH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NaOH - sodium hydroxide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HNO</a:t>
                      </a:r>
                      <a:r>
                        <a:rPr lang="en-US" sz="2800" baseline="-25000"/>
                        <a:t>3</a:t>
                      </a:r>
                      <a:r>
                        <a:rPr lang="en-US" sz="2800" baseline="0"/>
                        <a:t> - nitric acid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Carbonate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CO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2-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CaCO</a:t>
                      </a:r>
                      <a:r>
                        <a:rPr lang="en-US" sz="2800" baseline="-25000"/>
                        <a:t>3 </a:t>
                      </a:r>
                      <a:r>
                        <a:rPr lang="en-US" sz="2800" baseline="0"/>
                        <a:t>- calcium carbonate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3-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H</a:t>
                      </a:r>
                      <a:r>
                        <a:rPr lang="en-US" sz="2800" baseline="-25000"/>
                        <a:t>3</a:t>
                      </a:r>
                      <a:r>
                        <a:rPr lang="en-US" sz="2800" baseline="0"/>
                        <a:t>PO</a:t>
                      </a:r>
                      <a:r>
                        <a:rPr lang="en-US" sz="2800" baseline="-25000"/>
                        <a:t>4</a:t>
                      </a:r>
                      <a:r>
                        <a:rPr lang="en-US" sz="2800" baseline="0"/>
                        <a:t> - phosphoric acid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NH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3000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/>
                        <a:t>NH</a:t>
                      </a:r>
                      <a:r>
                        <a:rPr lang="en-US" sz="2800" baseline="-25000"/>
                        <a:t>4</a:t>
                      </a:r>
                      <a:r>
                        <a:rPr lang="en-US" sz="2800" baseline="0"/>
                        <a:t>Cl - ammonium chloride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C90236-3E96-7F40-BBA6-77CA348D3309}"/>
              </a:ext>
            </a:extLst>
          </p:cNvPr>
          <p:cNvSpPr txBox="1"/>
          <p:nvPr/>
        </p:nvSpPr>
        <p:spPr>
          <a:xfrm>
            <a:off x="2032000" y="5461000"/>
            <a:ext cx="825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It is important to LEARN these common ions and their charges</a:t>
            </a:r>
          </a:p>
        </p:txBody>
      </p:sp>
    </p:spTree>
    <p:extLst>
      <p:ext uri="{BB962C8B-B14F-4D97-AF65-F5344CB8AC3E}">
        <p14:creationId xmlns:p14="http://schemas.microsoft.com/office/powerpoint/2010/main" val="26450336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2F800712-AC8B-49DA-954C-7B90363E39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2" y="-1558"/>
            <a:ext cx="10515600" cy="1325563"/>
          </a:xfrm>
        </p:spPr>
        <p:txBody>
          <a:bodyPr/>
          <a:lstStyle/>
          <a:p>
            <a:pPr eaLnBrk="1" hangingPunct="1"/>
            <a:r>
              <a:rPr lang="en-GB" altLang="en-US" b="1">
                <a:solidFill>
                  <a:schemeClr val="accent6"/>
                </a:solidFill>
              </a:rPr>
              <a:t>Molecules with lone pairs of electrons</a:t>
            </a:r>
          </a:p>
        </p:txBody>
      </p:sp>
      <p:pic>
        <p:nvPicPr>
          <p:cNvPr id="13314" name="Picture 2" descr="Bond Parameters | eMedicalPrep">
            <a:extLst>
              <a:ext uri="{FF2B5EF4-FFF2-40B4-BE49-F238E27FC236}">
                <a16:creationId xmlns:a16="http://schemas.microsoft.com/office/drawing/2014/main" id="{868A89CF-E1DE-494A-88F7-6EA49E9B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456" y="2659337"/>
            <a:ext cx="8160899" cy="28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FFC72-72EC-3A4C-B832-3D7091473F8C}"/>
              </a:ext>
            </a:extLst>
          </p:cNvPr>
          <p:cNvSpPr txBox="1"/>
          <p:nvPr/>
        </p:nvSpPr>
        <p:spPr>
          <a:xfrm>
            <a:off x="569842" y="1333774"/>
            <a:ext cx="9183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e.g. ammonia (3 BP and 1 LP) and water (2 BP and 2 LP)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1B7E2C-B0B3-054B-B7A1-3252DC7BB1A1}"/>
              </a:ext>
            </a:extLst>
          </p:cNvPr>
          <p:cNvSpPr txBox="1"/>
          <p:nvPr/>
        </p:nvSpPr>
        <p:spPr>
          <a:xfrm>
            <a:off x="2560844" y="1924515"/>
            <a:ext cx="88195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>
                <a:solidFill>
                  <a:srgbClr val="333333"/>
                </a:solidFill>
              </a:rPr>
              <a:t>Lone pair–lone pair repulsion &gt; lone pair–bond pair repulsion &gt; bond pair–bond pair repulsion.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D5C5A-32D3-4F40-9AD7-7A1FFCC62D5B}"/>
              </a:ext>
            </a:extLst>
          </p:cNvPr>
          <p:cNvSpPr txBox="1"/>
          <p:nvPr/>
        </p:nvSpPr>
        <p:spPr>
          <a:xfrm>
            <a:off x="2266122" y="5524226"/>
            <a:ext cx="9409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Bond angle is reduced by approx. 2.5</a:t>
            </a:r>
            <a:r>
              <a:rPr lang="en-US" sz="2800" baseline="30000"/>
              <a:t>∘</a:t>
            </a:r>
            <a:r>
              <a:rPr lang="en-US" sz="2800"/>
              <a:t> for each lone pair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71B0AE-F621-5746-AF46-471F2BBA6B5B}"/>
              </a:ext>
            </a:extLst>
          </p:cNvPr>
          <p:cNvSpPr txBox="1"/>
          <p:nvPr/>
        </p:nvSpPr>
        <p:spPr>
          <a:xfrm>
            <a:off x="1104900" y="33147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Tetrahedral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81E550-671F-B140-8B09-E788A4B81AEA}"/>
              </a:ext>
            </a:extLst>
          </p:cNvPr>
          <p:cNvSpPr txBox="1"/>
          <p:nvPr/>
        </p:nvSpPr>
        <p:spPr>
          <a:xfrm>
            <a:off x="5090492" y="3314700"/>
            <a:ext cx="184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Pyramidal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A885E-01D8-604F-AEC6-F7EA41A01342}"/>
              </a:ext>
            </a:extLst>
          </p:cNvPr>
          <p:cNvSpPr txBox="1"/>
          <p:nvPr/>
        </p:nvSpPr>
        <p:spPr>
          <a:xfrm>
            <a:off x="7967320" y="3155676"/>
            <a:ext cx="184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Non-linear</a:t>
            </a:r>
          </a:p>
          <a:p>
            <a:r>
              <a:rPr lang="en-US"/>
              <a:t>(V-shaped </a:t>
            </a:r>
            <a:r>
              <a:rPr lang="en-US" err="1"/>
              <a:t>orBent</a:t>
            </a:r>
            <a:r>
              <a:rPr lang="en-US"/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726EFA-A4F3-C54F-8EC8-0FF8EE2EFBF0}"/>
              </a:ext>
            </a:extLst>
          </p:cNvPr>
          <p:cNvSpPr/>
          <p:nvPr/>
        </p:nvSpPr>
        <p:spPr>
          <a:xfrm>
            <a:off x="9080500" y="3175000"/>
            <a:ext cx="508000" cy="800100"/>
          </a:xfrm>
          <a:prstGeom prst="rect">
            <a:avLst/>
          </a:prstGeom>
          <a:solidFill>
            <a:schemeClr val="bg1">
              <a:lumMod val="50000"/>
              <a:alpha val="454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B4EDF9-4325-B940-A318-F9F103F1BFCF}"/>
              </a:ext>
            </a:extLst>
          </p:cNvPr>
          <p:cNvSpPr/>
          <p:nvPr/>
        </p:nvSpPr>
        <p:spPr>
          <a:xfrm>
            <a:off x="6134814" y="3069313"/>
            <a:ext cx="508000" cy="800100"/>
          </a:xfrm>
          <a:prstGeom prst="rect">
            <a:avLst/>
          </a:prstGeom>
          <a:solidFill>
            <a:schemeClr val="bg1">
              <a:lumMod val="50000"/>
              <a:alpha val="454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59BEB3-961B-254C-8C9B-AA2F6ECD07E0}"/>
              </a:ext>
            </a:extLst>
          </p:cNvPr>
          <p:cNvSpPr/>
          <p:nvPr/>
        </p:nvSpPr>
        <p:spPr>
          <a:xfrm rot="7038496">
            <a:off x="9637620" y="3976261"/>
            <a:ext cx="442531" cy="800100"/>
          </a:xfrm>
          <a:prstGeom prst="rect">
            <a:avLst/>
          </a:prstGeom>
          <a:solidFill>
            <a:schemeClr val="bg1">
              <a:lumMod val="50000"/>
              <a:alpha val="454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89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86D582-9028-1594-8C93-EC4D9D7BD860}"/>
              </a:ext>
            </a:extLst>
          </p:cNvPr>
          <p:cNvSpPr txBox="1"/>
          <p:nvPr/>
        </p:nvSpPr>
        <p:spPr>
          <a:xfrm>
            <a:off x="-11013" y="104974"/>
            <a:ext cx="12358254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b="1" dirty="0">
                <a:solidFill>
                  <a:schemeClr val="accent6"/>
                </a:solidFill>
                <a:latin typeface="Calibri Light"/>
                <a:ea typeface="Calibri Light"/>
                <a:cs typeface="Calibri Light"/>
              </a:rPr>
              <a:t>Shapes of molecules – a more comprehensive view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E14B89-E6DC-B6CE-3D21-1416FDAEEE6F}"/>
              </a:ext>
            </a:extLst>
          </p:cNvPr>
          <p:cNvGrpSpPr/>
          <p:nvPr/>
        </p:nvGrpSpPr>
        <p:grpSpPr>
          <a:xfrm>
            <a:off x="2802548" y="1304560"/>
            <a:ext cx="9378918" cy="5030448"/>
            <a:chOff x="1161317" y="1959098"/>
            <a:chExt cx="8353149" cy="4502910"/>
          </a:xfrm>
        </p:grpSpPr>
        <p:pic>
          <p:nvPicPr>
            <p:cNvPr id="2" name="Picture 1" descr="A diagram of different types of triangles&#10;&#10;AI-generated content may be incorrect.">
              <a:extLst>
                <a:ext uri="{FF2B5EF4-FFF2-40B4-BE49-F238E27FC236}">
                  <a16:creationId xmlns:a16="http://schemas.microsoft.com/office/drawing/2014/main" id="{C6BAEF8A-460B-2BE7-D5BF-FA6897D6B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553" t="1699" r="567" b="425"/>
            <a:stretch/>
          </p:blipFill>
          <p:spPr>
            <a:xfrm>
              <a:off x="2833565" y="1959098"/>
              <a:ext cx="6680901" cy="4502910"/>
            </a:xfrm>
            <a:prstGeom prst="rect">
              <a:avLst/>
            </a:prstGeom>
          </p:spPr>
        </p:pic>
        <p:pic>
          <p:nvPicPr>
            <p:cNvPr id="3" name="Picture 2" descr="A blue dot with black text&#10;&#10;AI-generated content may be incorrect.">
              <a:extLst>
                <a:ext uri="{FF2B5EF4-FFF2-40B4-BE49-F238E27FC236}">
                  <a16:creationId xmlns:a16="http://schemas.microsoft.com/office/drawing/2014/main" id="{19268BE2-B79F-0DE5-6223-6FC342670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61317" y="2554288"/>
              <a:ext cx="1428750" cy="733425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C573592-61AC-73D7-B4DE-27182AAE6F6B}"/>
              </a:ext>
            </a:extLst>
          </p:cNvPr>
          <p:cNvSpPr/>
          <p:nvPr/>
        </p:nvSpPr>
        <p:spPr>
          <a:xfrm>
            <a:off x="4630615" y="5617307"/>
            <a:ext cx="234461" cy="586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7B9B68-54C3-11D5-0E7D-86F433978D77}"/>
              </a:ext>
            </a:extLst>
          </p:cNvPr>
          <p:cNvSpPr txBox="1"/>
          <p:nvPr/>
        </p:nvSpPr>
        <p:spPr>
          <a:xfrm>
            <a:off x="293076" y="2965938"/>
            <a:ext cx="467750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highlight>
                  <a:srgbClr val="31329C"/>
                </a:highlight>
                <a:ea typeface="Calibri"/>
                <a:cs typeface="Calibri"/>
              </a:rPr>
              <a:t>A</a:t>
            </a:r>
            <a:r>
              <a:rPr lang="en-GB" sz="2400" dirty="0">
                <a:ea typeface="Calibri"/>
                <a:cs typeface="Calibri"/>
              </a:rPr>
              <a:t> = Central atom</a:t>
            </a:r>
          </a:p>
          <a:p>
            <a:r>
              <a:rPr lang="en-GB" sz="2400" dirty="0">
                <a:highlight>
                  <a:srgbClr val="B1E3E2"/>
                </a:highlight>
                <a:ea typeface="Calibri"/>
                <a:cs typeface="Calibri"/>
              </a:rPr>
              <a:t>B</a:t>
            </a:r>
            <a:r>
              <a:rPr lang="en-GB" sz="2400" dirty="0">
                <a:ea typeface="Calibri"/>
                <a:cs typeface="Calibri"/>
              </a:rPr>
              <a:t> = Bonding pairs</a:t>
            </a:r>
          </a:p>
          <a:p>
            <a:r>
              <a:rPr lang="en-GB" sz="2400" dirty="0">
                <a:highlight>
                  <a:srgbClr val="F0C3B0"/>
                </a:highlight>
                <a:ea typeface="Calibri"/>
                <a:cs typeface="Calibri"/>
              </a:rPr>
              <a:t>E</a:t>
            </a:r>
            <a:r>
              <a:rPr lang="en-GB" sz="2400" dirty="0">
                <a:ea typeface="Calibri"/>
                <a:cs typeface="Calibri"/>
              </a:rPr>
              <a:t> = Lone pairs</a:t>
            </a:r>
          </a:p>
        </p:txBody>
      </p:sp>
    </p:spTree>
    <p:extLst>
      <p:ext uri="{BB962C8B-B14F-4D97-AF65-F5344CB8AC3E}">
        <p14:creationId xmlns:p14="http://schemas.microsoft.com/office/powerpoint/2010/main" val="25147321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B2A50D76-43C8-648B-210D-ACF3218A3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28" t="33657" r="17485" b="21468"/>
          <a:stretch/>
        </p:blipFill>
        <p:spPr>
          <a:xfrm>
            <a:off x="6440233" y="671546"/>
            <a:ext cx="5249883" cy="380344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078C1BB7-28ED-3349-D54D-BE9D918D7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9" t="57437" r="28183" b="23570"/>
          <a:stretch/>
        </p:blipFill>
        <p:spPr>
          <a:xfrm>
            <a:off x="3904891" y="4613336"/>
            <a:ext cx="7690699" cy="22435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4CE6C8-51E2-4121-8765-C9E66BC81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Example question</a:t>
            </a:r>
          </a:p>
        </p:txBody>
      </p:sp>
    </p:spTree>
    <p:extLst>
      <p:ext uri="{BB962C8B-B14F-4D97-AF65-F5344CB8AC3E}">
        <p14:creationId xmlns:p14="http://schemas.microsoft.com/office/powerpoint/2010/main" val="215273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3.1.3.6 Bond polarity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23F40-8825-EE4A-96C5-217C21C83BF3}"/>
              </a:ext>
            </a:extLst>
          </p:cNvPr>
          <p:cNvSpPr txBox="1"/>
          <p:nvPr/>
        </p:nvSpPr>
        <p:spPr>
          <a:xfrm>
            <a:off x="-1" y="1859340"/>
            <a:ext cx="119703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Electronegativity as the power of an atom to attract the pair of electrons in a covalent bond.</a:t>
            </a:r>
          </a:p>
          <a:p>
            <a:pPr algn="l"/>
            <a:r>
              <a:rPr lang="en-GB" sz="2400" b="0" i="0">
                <a:solidFill>
                  <a:srgbClr val="333333"/>
                </a:solidFill>
                <a:effectLst/>
              </a:rPr>
              <a:t>The electron distribution in a covalent bond between elements with different electronegativities will be unsymmetrical. This produces a polar covalent bond, and may cause a molecule to have a permanent dipole.</a:t>
            </a:r>
          </a:p>
          <a:p>
            <a:pPr algn="l"/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4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4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use partial charges to show that a bond is polar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>
                <a:solidFill>
                  <a:srgbClr val="333333"/>
                </a:solidFill>
                <a:effectLst/>
              </a:rPr>
              <a:t> explain why some molecules with polar bonds do not have a permanent dipole.</a:t>
            </a:r>
          </a:p>
        </p:txBody>
      </p:sp>
    </p:spTree>
    <p:extLst>
      <p:ext uri="{BB962C8B-B14F-4D97-AF65-F5344CB8AC3E}">
        <p14:creationId xmlns:p14="http://schemas.microsoft.com/office/powerpoint/2010/main" val="1226994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Electronegativity values</a:t>
            </a:r>
          </a:p>
        </p:txBody>
      </p:sp>
      <p:pic>
        <p:nvPicPr>
          <p:cNvPr id="13314" name="Picture 2" descr="Electronegativity Table - Easy Hard Science">
            <a:extLst>
              <a:ext uri="{FF2B5EF4-FFF2-40B4-BE49-F238E27FC236}">
                <a16:creationId xmlns:a16="http://schemas.microsoft.com/office/drawing/2014/main" id="{F836817F-7373-F241-8E21-B078F5ADE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2"/>
          <a:stretch/>
        </p:blipFill>
        <p:spPr bwMode="auto">
          <a:xfrm>
            <a:off x="1477278" y="1710226"/>
            <a:ext cx="9674087" cy="420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59B322-4AB3-2E41-8178-06991EC1CE87}"/>
              </a:ext>
            </a:extLst>
          </p:cNvPr>
          <p:cNvSpPr/>
          <p:nvPr/>
        </p:nvSpPr>
        <p:spPr>
          <a:xfrm>
            <a:off x="8905461" y="2359233"/>
            <a:ext cx="1484243" cy="542993"/>
          </a:xfrm>
          <a:prstGeom prst="rect">
            <a:avLst/>
          </a:prstGeom>
          <a:solidFill>
            <a:srgbClr val="FF0000">
              <a:alpha val="396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774988-2715-1B49-A97E-B445D8E7D5EE}"/>
              </a:ext>
            </a:extLst>
          </p:cNvPr>
          <p:cNvSpPr/>
          <p:nvPr/>
        </p:nvSpPr>
        <p:spPr>
          <a:xfrm rot="5400000">
            <a:off x="9886290" y="2928905"/>
            <a:ext cx="542993" cy="542993"/>
          </a:xfrm>
          <a:prstGeom prst="rect">
            <a:avLst/>
          </a:prstGeom>
          <a:solidFill>
            <a:srgbClr val="FF0000">
              <a:alpha val="39641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C74F0C5-7F5A-514B-9B12-42C8E703F9E2}"/>
              </a:ext>
            </a:extLst>
          </p:cNvPr>
          <p:cNvSpPr/>
          <p:nvPr/>
        </p:nvSpPr>
        <p:spPr>
          <a:xfrm>
            <a:off x="5143500" y="1647032"/>
            <a:ext cx="3898900" cy="544512"/>
          </a:xfrm>
          <a:prstGeom prst="rightArrow">
            <a:avLst>
              <a:gd name="adj1" fmla="val 50000"/>
              <a:gd name="adj2" fmla="val 1473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66D983F4-E6A3-7944-BEDD-E1B01A3F71AC}"/>
              </a:ext>
            </a:extLst>
          </p:cNvPr>
          <p:cNvSpPr/>
          <p:nvPr/>
        </p:nvSpPr>
        <p:spPr>
          <a:xfrm rot="16200000">
            <a:off x="9553438" y="4141788"/>
            <a:ext cx="3898900" cy="544512"/>
          </a:xfrm>
          <a:prstGeom prst="rightArrow">
            <a:avLst>
              <a:gd name="adj1" fmla="val 50000"/>
              <a:gd name="adj2" fmla="val 13761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4FC6EE-2B24-D24F-B6B9-8412D986386E}"/>
              </a:ext>
            </a:extLst>
          </p:cNvPr>
          <p:cNvSpPr txBox="1"/>
          <p:nvPr/>
        </p:nvSpPr>
        <p:spPr>
          <a:xfrm>
            <a:off x="5537200" y="5626100"/>
            <a:ext cx="52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INCREASING ELECTRONEGATIVITY</a:t>
            </a:r>
          </a:p>
        </p:txBody>
      </p:sp>
    </p:spTree>
    <p:extLst>
      <p:ext uri="{BB962C8B-B14F-4D97-AF65-F5344CB8AC3E}">
        <p14:creationId xmlns:p14="http://schemas.microsoft.com/office/powerpoint/2010/main" val="2105485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Partial charges</a:t>
            </a:r>
          </a:p>
        </p:txBody>
      </p:sp>
      <p:pic>
        <p:nvPicPr>
          <p:cNvPr id="3" name="Picture 2" descr="Polarity &amp;amp; Dipole Moments | CIE A Level Chemistry Revision Notes">
            <a:extLst>
              <a:ext uri="{FF2B5EF4-FFF2-40B4-BE49-F238E27FC236}">
                <a16:creationId xmlns:a16="http://schemas.microsoft.com/office/drawing/2014/main" id="{58A78BA0-6BA7-6240-B03C-1153FB6349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6" r="23949" b="8002"/>
          <a:stretch/>
        </p:blipFill>
        <p:spPr bwMode="auto">
          <a:xfrm>
            <a:off x="1781314" y="2722148"/>
            <a:ext cx="3763617" cy="236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BDA346-6FB5-134E-AC50-32D1C4AF07D4}"/>
              </a:ext>
            </a:extLst>
          </p:cNvPr>
          <p:cNvSpPr txBox="1"/>
          <p:nvPr/>
        </p:nvSpPr>
        <p:spPr>
          <a:xfrm>
            <a:off x="344556" y="1572448"/>
            <a:ext cx="11733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>
                <a:solidFill>
                  <a:srgbClr val="333333"/>
                </a:solidFill>
                <a:effectLst/>
              </a:rPr>
              <a:t>The electron distribution in a covalent bond between elements with different electronegativities will be unsymmetrical. </a:t>
            </a:r>
            <a:endParaRPr lang="en-US" sz="280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3253F8E-BCED-FC41-B466-BBAA9A469826}"/>
              </a:ext>
            </a:extLst>
          </p:cNvPr>
          <p:cNvCxnSpPr/>
          <p:nvPr/>
        </p:nvCxnSpPr>
        <p:spPr>
          <a:xfrm>
            <a:off x="2283240" y="5489160"/>
            <a:ext cx="3261691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F8E1A5-BB12-FB45-AB21-29ED816AE8F2}"/>
              </a:ext>
            </a:extLst>
          </p:cNvPr>
          <p:cNvCxnSpPr/>
          <p:nvPr/>
        </p:nvCxnSpPr>
        <p:spPr>
          <a:xfrm>
            <a:off x="2610679" y="5176629"/>
            <a:ext cx="0" cy="6250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Answer: Why is CCl4 non-polar and SF4 pola... | Clutch Prep">
            <a:extLst>
              <a:ext uri="{FF2B5EF4-FFF2-40B4-BE49-F238E27FC236}">
                <a16:creationId xmlns:a16="http://schemas.microsoft.com/office/drawing/2014/main" id="{7D3FCF48-DDAC-F349-8643-5AB6ED003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86" y="2906090"/>
            <a:ext cx="3073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443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Polarity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BDA346-6FB5-134E-AC50-32D1C4AF07D4}"/>
              </a:ext>
            </a:extLst>
          </p:cNvPr>
          <p:cNvSpPr txBox="1"/>
          <p:nvPr/>
        </p:nvSpPr>
        <p:spPr>
          <a:xfrm>
            <a:off x="344556" y="1572448"/>
            <a:ext cx="11733143" cy="3826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0" i="0">
                <a:solidFill>
                  <a:srgbClr val="333333"/>
                </a:solidFill>
                <a:effectLst/>
              </a:rPr>
              <a:t>TASK – </a:t>
            </a:r>
            <a:r>
              <a:rPr lang="en-GB" sz="2800">
                <a:solidFill>
                  <a:srgbClr val="333333"/>
                </a:solidFill>
              </a:rPr>
              <a:t>S</a:t>
            </a:r>
            <a:r>
              <a:rPr lang="en-GB" sz="2800" b="0" i="0">
                <a:solidFill>
                  <a:srgbClr val="333333"/>
                </a:solidFill>
                <a:effectLst/>
              </a:rPr>
              <a:t>how which of the following </a:t>
            </a:r>
            <a:r>
              <a:rPr lang="en-GB" sz="2800" b="0" i="0" u="sng">
                <a:solidFill>
                  <a:srgbClr val="333333"/>
                </a:solidFill>
                <a:effectLst/>
              </a:rPr>
              <a:t>molecules</a:t>
            </a:r>
            <a:r>
              <a:rPr lang="en-GB" sz="2800" b="0" i="0">
                <a:solidFill>
                  <a:srgbClr val="333333"/>
                </a:solidFill>
                <a:effectLst/>
              </a:rPr>
              <a:t> are polar;</a:t>
            </a:r>
          </a:p>
          <a:p>
            <a:endParaRPr lang="en-US" sz="2800"/>
          </a:p>
          <a:p>
            <a:r>
              <a:rPr lang="en-US" sz="2800"/>
              <a:t>CHCl</a:t>
            </a:r>
            <a:r>
              <a:rPr lang="en-US" sz="2800" baseline="-25000"/>
              <a:t>3</a:t>
            </a:r>
            <a:endParaRPr lang="en-US" sz="2800"/>
          </a:p>
          <a:p>
            <a:r>
              <a:rPr lang="en-US" sz="2800"/>
              <a:t>F</a:t>
            </a:r>
            <a:r>
              <a:rPr lang="en-US" sz="2800" baseline="-25000"/>
              <a:t>2</a:t>
            </a:r>
            <a:endParaRPr lang="en-US" sz="2800"/>
          </a:p>
          <a:p>
            <a:r>
              <a:rPr lang="en-US" sz="2800"/>
              <a:t>H</a:t>
            </a:r>
            <a:r>
              <a:rPr lang="en-US" sz="2800" baseline="-25000"/>
              <a:t>2</a:t>
            </a:r>
            <a:r>
              <a:rPr lang="en-US" sz="2800"/>
              <a:t>O</a:t>
            </a:r>
          </a:p>
          <a:p>
            <a:r>
              <a:rPr lang="en-US" sz="2800"/>
              <a:t>CO</a:t>
            </a:r>
            <a:r>
              <a:rPr lang="en-US" sz="2800" baseline="-25000"/>
              <a:t>2</a:t>
            </a:r>
            <a:endParaRPr lang="en-US" sz="2800"/>
          </a:p>
          <a:p>
            <a:r>
              <a:rPr lang="en-US" sz="2800"/>
              <a:t>SF</a:t>
            </a:r>
            <a:r>
              <a:rPr lang="en-US" sz="2800" baseline="-25000"/>
              <a:t>6</a:t>
            </a:r>
          </a:p>
          <a:p>
            <a:endParaRPr lang="en-US" sz="2800" baseline="-25000"/>
          </a:p>
          <a:p>
            <a:r>
              <a:rPr lang="en-US" sz="2800"/>
              <a:t>Which of the molecules above have polar </a:t>
            </a:r>
            <a:r>
              <a:rPr lang="en-US" sz="2800" u="sng"/>
              <a:t>bonds</a:t>
            </a:r>
          </a:p>
        </p:txBody>
      </p:sp>
    </p:spTree>
    <p:extLst>
      <p:ext uri="{BB962C8B-B14F-4D97-AF65-F5344CB8AC3E}">
        <p14:creationId xmlns:p14="http://schemas.microsoft.com/office/powerpoint/2010/main" val="1198212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EA57632-9952-E67D-7EDC-E6679461E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96" t="29649" r="17809" b="34414"/>
          <a:stretch/>
        </p:blipFill>
        <p:spPr>
          <a:xfrm>
            <a:off x="6302753" y="826078"/>
            <a:ext cx="5368789" cy="3132779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4D96A1AB-5E7A-B654-74C2-225CDC5499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55" t="33693" r="3885" b="43127"/>
          <a:stretch/>
        </p:blipFill>
        <p:spPr>
          <a:xfrm>
            <a:off x="2596551" y="3951977"/>
            <a:ext cx="9314462" cy="1880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9E2D31D-6BFD-065A-A7C6-0360559F33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Example question</a:t>
            </a:r>
          </a:p>
        </p:txBody>
      </p:sp>
    </p:spTree>
    <p:extLst>
      <p:ext uri="{BB962C8B-B14F-4D97-AF65-F5344CB8AC3E}">
        <p14:creationId xmlns:p14="http://schemas.microsoft.com/office/powerpoint/2010/main" val="3566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3.1.3.7 Forces between molecules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369D5-F768-5A42-80EE-B7ACDD6031BA}"/>
              </a:ext>
            </a:extLst>
          </p:cNvPr>
          <p:cNvSpPr txBox="1"/>
          <p:nvPr/>
        </p:nvSpPr>
        <p:spPr>
          <a:xfrm>
            <a:off x="0" y="1568625"/>
            <a:ext cx="12192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Forces between molecules: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permanent dipole–dipole forces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induced dipole–dipole (van der Waals, dispersion, London) forces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hydrogen bonding.</a:t>
            </a:r>
          </a:p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melting and boiling points of molecular substances are influenced by the strength of these intermolecular forces.</a:t>
            </a:r>
          </a:p>
          <a:p>
            <a:pPr algn="l"/>
            <a:r>
              <a:rPr lang="en-GB" sz="2200" b="0" i="0">
                <a:solidFill>
                  <a:srgbClr val="333333"/>
                </a:solidFill>
                <a:effectLst/>
              </a:rPr>
              <a:t>The importance of hydrogen bonding in the low density of ice and the anomalous boiling points of compounds.</a:t>
            </a:r>
          </a:p>
          <a:p>
            <a:pPr algn="l"/>
            <a:endParaRPr lang="en-GB" sz="2200" b="1" i="0">
              <a:solidFill>
                <a:srgbClr val="333333"/>
              </a:solidFill>
              <a:effectLst/>
            </a:endParaRPr>
          </a:p>
          <a:p>
            <a:pPr algn="l"/>
            <a:r>
              <a:rPr lang="en-GB" sz="2200" b="1" i="0">
                <a:solidFill>
                  <a:srgbClr val="333333"/>
                </a:solidFill>
                <a:effectLst/>
              </a:rPr>
              <a:t>Students should be able to:</a:t>
            </a:r>
            <a:endParaRPr lang="en-GB" sz="2200" b="0" i="0">
              <a:solidFill>
                <a:srgbClr val="333333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explain the existence of these forces between familiar and unfamiliar molecules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200" b="0" i="0">
                <a:solidFill>
                  <a:srgbClr val="333333"/>
                </a:solidFill>
                <a:effectLst/>
              </a:rPr>
              <a:t> explain how melting and boiling points are influenced by these intermolecular forces.</a:t>
            </a:r>
          </a:p>
        </p:txBody>
      </p:sp>
    </p:spTree>
    <p:extLst>
      <p:ext uri="{BB962C8B-B14F-4D97-AF65-F5344CB8AC3E}">
        <p14:creationId xmlns:p14="http://schemas.microsoft.com/office/powerpoint/2010/main" val="3616900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Dipole-dipole forces</a:t>
            </a:r>
          </a:p>
        </p:txBody>
      </p:sp>
      <p:pic>
        <p:nvPicPr>
          <p:cNvPr id="6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AF34471-03EF-FFBD-49BE-007E2BACE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69" t="30065" r="39543" b="54772"/>
          <a:stretch/>
        </p:blipFill>
        <p:spPr>
          <a:xfrm>
            <a:off x="3102522" y="1890712"/>
            <a:ext cx="6900862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28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 dirty="0">
                <a:solidFill>
                  <a:schemeClr val="accent6"/>
                </a:solidFill>
              </a:rPr>
              <a:t>Charges on ions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274CB93-8EE9-DA4A-8236-501189B16A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98865"/>
              </p:ext>
            </p:extLst>
          </p:nvPr>
        </p:nvGraphicFramePr>
        <p:xfrm>
          <a:off x="2032000" y="1710266"/>
          <a:ext cx="8127999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6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Group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Charge on 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Example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Na </a:t>
                      </a:r>
                      <a:r>
                        <a:rPr lang="en-US" sz="2800" baseline="30000"/>
                        <a:t>+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Mg </a:t>
                      </a:r>
                      <a:r>
                        <a:rPr lang="en-US" sz="2800" baseline="30000"/>
                        <a:t>2+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Al </a:t>
                      </a:r>
                      <a:r>
                        <a:rPr lang="en-US" sz="2800" baseline="30000"/>
                        <a:t>3+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3-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 </a:t>
                      </a:r>
                      <a:r>
                        <a:rPr lang="en-US" sz="2800" baseline="30000"/>
                        <a:t>3-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2-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 </a:t>
                      </a:r>
                      <a:r>
                        <a:rPr lang="en-US" sz="2800" baseline="30000"/>
                        <a:t>2-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1-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Cl </a:t>
                      </a:r>
                      <a:r>
                        <a:rPr lang="en-US" sz="2800" baseline="30000"/>
                        <a:t>-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032000" y="5461000"/>
            <a:ext cx="825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Transition metals have multiple charge states </a:t>
            </a:r>
            <a:r>
              <a:rPr lang="en-US" sz="2400" err="1"/>
              <a:t>eg</a:t>
            </a:r>
            <a:r>
              <a:rPr lang="en-US" sz="2400"/>
              <a:t> Cu</a:t>
            </a:r>
            <a:r>
              <a:rPr lang="en-US" sz="2400" baseline="30000"/>
              <a:t>+</a:t>
            </a:r>
            <a:r>
              <a:rPr lang="en-US" sz="2400"/>
              <a:t> and Cu</a:t>
            </a:r>
            <a:r>
              <a:rPr lang="en-US" sz="2400" baseline="30000"/>
              <a:t>2+</a:t>
            </a:r>
            <a:endParaRPr lang="en-US" sz="2400"/>
          </a:p>
          <a:p>
            <a:r>
              <a:rPr lang="en-US" sz="2400"/>
              <a:t>Group 0 elements do not form ions readily – Noble gases</a:t>
            </a:r>
          </a:p>
          <a:p>
            <a:r>
              <a:rPr lang="en-US" sz="2400"/>
              <a:t>Carbon and silicon do not form ions readily – Covalent bonding</a:t>
            </a:r>
          </a:p>
        </p:txBody>
      </p:sp>
    </p:spTree>
    <p:extLst>
      <p:ext uri="{BB962C8B-B14F-4D97-AF65-F5344CB8AC3E}">
        <p14:creationId xmlns:p14="http://schemas.microsoft.com/office/powerpoint/2010/main" val="2170480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van der Waals forces (London forces)</a:t>
            </a:r>
          </a:p>
        </p:txBody>
      </p:sp>
      <p:pic>
        <p:nvPicPr>
          <p:cNvPr id="3" name="Picture 2" descr="Graphical user interface, text, website&#10;&#10;Description automatically generated with medium confidence">
            <a:extLst>
              <a:ext uri="{FF2B5EF4-FFF2-40B4-BE49-F238E27FC236}">
                <a16:creationId xmlns:a16="http://schemas.microsoft.com/office/drawing/2014/main" id="{69C76CCA-5A11-F651-ABEE-FF1D0FC77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14" t="52592" r="25490" b="25230"/>
          <a:stretch/>
        </p:blipFill>
        <p:spPr>
          <a:xfrm>
            <a:off x="145489" y="1943100"/>
            <a:ext cx="11085449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26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5451B9F-1FDD-D2D8-441B-6D53B32CBC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85" t="33368" r="17232" b="34414"/>
          <a:stretch/>
        </p:blipFill>
        <p:spPr>
          <a:xfrm>
            <a:off x="5029200" y="134014"/>
            <a:ext cx="7165353" cy="3613624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C7CDF2E-37B1-233C-74FE-54468A0EEA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96" t="44751" r="15109" b="25829"/>
          <a:stretch/>
        </p:blipFill>
        <p:spPr>
          <a:xfrm>
            <a:off x="3813318" y="3923664"/>
            <a:ext cx="7507530" cy="24974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9A0726-5A45-6B50-FBAC-7F7DF628E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Example question</a:t>
            </a:r>
          </a:p>
        </p:txBody>
      </p:sp>
    </p:spTree>
    <p:extLst>
      <p:ext uri="{BB962C8B-B14F-4D97-AF65-F5344CB8AC3E}">
        <p14:creationId xmlns:p14="http://schemas.microsoft.com/office/powerpoint/2010/main" val="28199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Hydrogen bonding</a:t>
            </a:r>
          </a:p>
        </p:txBody>
      </p:sp>
      <p:pic>
        <p:nvPicPr>
          <p:cNvPr id="4" name="Picture 3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98326CE-750E-9904-5E25-64B5ED626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81" t="38954" r="50980" b="37517"/>
          <a:stretch/>
        </p:blipFill>
        <p:spPr>
          <a:xfrm>
            <a:off x="761999" y="1854200"/>
            <a:ext cx="5252720" cy="3352800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B00567-1F2C-D8E5-A259-6B8EE8D17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549" t="48366" r="5719" b="18955"/>
          <a:stretch/>
        </p:blipFill>
        <p:spPr>
          <a:xfrm>
            <a:off x="6248400" y="1587500"/>
            <a:ext cx="5088550" cy="47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3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Hydrogen bonding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8270F09D-482D-BEF4-BA88-4EBEAC22CF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72" t="48104" r="25000" b="19739"/>
          <a:stretch/>
        </p:blipFill>
        <p:spPr>
          <a:xfrm>
            <a:off x="1968500" y="1549400"/>
            <a:ext cx="10101223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952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21920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Hydrogen bonding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31AFD31-B384-C0F0-C9BF-89312176E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20" t="19869" r="34477" b="52843"/>
          <a:stretch/>
        </p:blipFill>
        <p:spPr>
          <a:xfrm>
            <a:off x="1498599" y="1792288"/>
            <a:ext cx="10297261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65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9A0726-5A45-6B50-FBAC-7F7DF628E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4" y="3663"/>
            <a:ext cx="10515600" cy="1325563"/>
          </a:xfrm>
        </p:spPr>
        <p:txBody>
          <a:bodyPr/>
          <a:lstStyle/>
          <a:p>
            <a:r>
              <a:rPr lang="en-GB" altLang="en-US" b="1" dirty="0">
                <a:solidFill>
                  <a:schemeClr val="accent6"/>
                </a:solidFill>
              </a:rPr>
              <a:t>Example question</a:t>
            </a:r>
            <a:endParaRPr lang="en-GB" altLang="en-US" b="1" dirty="0">
              <a:solidFill>
                <a:schemeClr val="accent6"/>
              </a:solidFill>
              <a:ea typeface="Calibri Light"/>
              <a:cs typeface="Calibri Light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C5EDA5-6E64-CF04-81A8-F313BA7469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6" t="1389" r="83" b="36905"/>
          <a:stretch/>
        </p:blipFill>
        <p:spPr>
          <a:xfrm>
            <a:off x="1395046" y="1332035"/>
            <a:ext cx="7223830" cy="3644077"/>
          </a:xfrm>
          <a:prstGeom prst="rect">
            <a:avLst/>
          </a:prstGeom>
        </p:spPr>
      </p:pic>
      <p:pic>
        <p:nvPicPr>
          <p:cNvPr id="4" name="Picture 3" descr="A diagram of a molecule&#10;&#10;AI-generated content may be incorrect.">
            <a:extLst>
              <a:ext uri="{FF2B5EF4-FFF2-40B4-BE49-F238E27FC236}">
                <a16:creationId xmlns:a16="http://schemas.microsoft.com/office/drawing/2014/main" id="{838622FF-5FA9-16C3-FDAC-0FAA6193B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51" y="3065585"/>
            <a:ext cx="58197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6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Positive and negative charges must balance in an uncharged ionic compound. Predict the following ionic compound formulae…….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09D8C84-BB4E-CE40-A57E-4847FD522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932584"/>
              </p:ext>
            </p:extLst>
          </p:nvPr>
        </p:nvGraphicFramePr>
        <p:xfrm>
          <a:off x="2032000" y="2472266"/>
          <a:ext cx="8127999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6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baseline="-250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err="1"/>
                        <a:t>Aluminium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Positive and negative charges must balance in an uncharged ionic compound. Predict the following ionic compound formulae…….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09D8C84-BB4E-CE40-A57E-4847FD522D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107616"/>
              </p:ext>
            </p:extLst>
          </p:nvPr>
        </p:nvGraphicFramePr>
        <p:xfrm>
          <a:off x="2032000" y="2472266"/>
          <a:ext cx="8127999" cy="362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6551077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9105290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634367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Anion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Formula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32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Sodium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Sulfate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Na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SO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8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Magnesium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MgO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59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err="1"/>
                        <a:t>Aluminium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Chloride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AlCl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87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Ammonium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Phosphate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(NH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)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800" baseline="0">
                          <a:solidFill>
                            <a:srgbClr val="FF0000"/>
                          </a:solidFill>
                        </a:rPr>
                        <a:t>PO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Potassium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Nitrate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KNO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022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/>
                        <a:t>Calcium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Hydroxide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FF0000"/>
                          </a:solidFill>
                        </a:rPr>
                        <a:t>Ca(OH)</a:t>
                      </a:r>
                      <a:r>
                        <a:rPr lang="en-US" sz="2800" baseline="-2500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530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92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TASK</a:t>
            </a:r>
          </a:p>
          <a:p>
            <a:endParaRPr lang="en-US" sz="2400"/>
          </a:p>
          <a:p>
            <a:r>
              <a:rPr lang="en-US" sz="2400"/>
              <a:t>For each of the following atoms/ions, write the electron arrangement,</a:t>
            </a:r>
          </a:p>
          <a:p>
            <a:r>
              <a:rPr lang="en-US" sz="2400"/>
              <a:t>e.g. Magnesium, Mg = 1s</a:t>
            </a:r>
            <a:r>
              <a:rPr lang="en-US" sz="2400" baseline="30000"/>
              <a:t>2</a:t>
            </a:r>
            <a:r>
              <a:rPr lang="en-US" sz="2400"/>
              <a:t> 2s</a:t>
            </a:r>
            <a:r>
              <a:rPr lang="en-US" sz="2400" baseline="30000"/>
              <a:t>2</a:t>
            </a:r>
            <a:r>
              <a:rPr lang="en-US" sz="2400"/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2p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3s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aseline="30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Na  =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Cl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 =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     =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= </a:t>
            </a:r>
          </a:p>
          <a:p>
            <a:pPr marL="457200" indent="-457200"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Al    = </a:t>
            </a:r>
          </a:p>
        </p:txBody>
      </p:sp>
    </p:spTree>
    <p:extLst>
      <p:ext uri="{BB962C8B-B14F-4D97-AF65-F5344CB8AC3E}">
        <p14:creationId xmlns:p14="http://schemas.microsoft.com/office/powerpoint/2010/main" val="722643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E1C6-1386-F049-B0B7-2002843D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63"/>
            <a:ext cx="11353800" cy="1325563"/>
          </a:xfrm>
        </p:spPr>
        <p:txBody>
          <a:bodyPr/>
          <a:lstStyle/>
          <a:p>
            <a:r>
              <a:rPr lang="en-US" b="1">
                <a:solidFill>
                  <a:schemeClr val="accent6"/>
                </a:solidFill>
              </a:rPr>
              <a:t>Ionic compounds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DB68E4-2205-9E47-BEF1-A96D8F4406F7}"/>
              </a:ext>
            </a:extLst>
          </p:cNvPr>
          <p:cNvSpPr txBox="1"/>
          <p:nvPr/>
        </p:nvSpPr>
        <p:spPr>
          <a:xfrm>
            <a:off x="254000" y="1498600"/>
            <a:ext cx="11099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TASK</a:t>
            </a:r>
          </a:p>
          <a:p>
            <a:endParaRPr lang="en-US" sz="2400"/>
          </a:p>
          <a:p>
            <a:r>
              <a:rPr lang="en-US" sz="2400"/>
              <a:t>For each of the following atoms/ions, write the electron arrangement,</a:t>
            </a:r>
          </a:p>
          <a:p>
            <a:r>
              <a:rPr lang="en-US" sz="2400"/>
              <a:t>e.g. Magnesium, Mg = 1s</a:t>
            </a:r>
            <a:r>
              <a:rPr lang="en-US" sz="2400" baseline="30000"/>
              <a:t>2</a:t>
            </a:r>
            <a:r>
              <a:rPr lang="en-US" sz="2400"/>
              <a:t> 2s</a:t>
            </a:r>
            <a:r>
              <a:rPr lang="en-US" sz="2400" baseline="30000"/>
              <a:t>2</a:t>
            </a:r>
            <a:r>
              <a:rPr lang="en-US" sz="2400"/>
              <a:t> 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2p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3s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 baseline="300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sz="240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Na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3s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Cl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3s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3p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endParaRPr lang="en-US" sz="240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C   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endParaRPr lang="en-US" sz="240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O </a:t>
            </a:r>
            <a:r>
              <a:rPr lang="en-US" sz="2400" baseline="30000">
                <a:solidFill>
                  <a:schemeClr val="tx1">
                    <a:lumMod val="95000"/>
                    <a:lumOff val="5000"/>
                  </a:schemeClr>
                </a:solidFill>
              </a:rPr>
              <a:t>2-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</a:rPr>
              <a:t>Al    =  </a:t>
            </a:r>
            <a:r>
              <a:rPr lang="en-US" sz="2400">
                <a:solidFill>
                  <a:srgbClr val="FF0000"/>
                </a:solidFill>
              </a:rPr>
              <a:t>1s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2p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3s</a:t>
            </a:r>
            <a:r>
              <a:rPr lang="en-US" sz="2400" baseline="30000">
                <a:solidFill>
                  <a:srgbClr val="FF0000"/>
                </a:solidFill>
              </a:rPr>
              <a:t>2</a:t>
            </a:r>
            <a:r>
              <a:rPr lang="en-US" sz="2400">
                <a:solidFill>
                  <a:srgbClr val="FF0000"/>
                </a:solidFill>
              </a:rPr>
              <a:t> 3p</a:t>
            </a:r>
            <a:r>
              <a:rPr lang="en-US" sz="2400" baseline="30000">
                <a:solidFill>
                  <a:srgbClr val="FF0000"/>
                </a:solidFill>
              </a:rPr>
              <a:t>1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Physical Chemistry Year 1 - AS  3.1.3 Bonding</vt:lpstr>
      <vt:lpstr>Physical Chemistry Year 1  3.1.3 Bonding</vt:lpstr>
      <vt:lpstr>3.1.3.1 Ionic bonding</vt:lpstr>
      <vt:lpstr>Charges on ions</vt:lpstr>
      <vt:lpstr>Charges on ions</vt:lpstr>
      <vt:lpstr>Ionic compounds</vt:lpstr>
      <vt:lpstr>Ionic compounds</vt:lpstr>
      <vt:lpstr>Ionic compounds</vt:lpstr>
      <vt:lpstr>Ionic compounds</vt:lpstr>
      <vt:lpstr>Ionic bonding</vt:lpstr>
      <vt:lpstr>Ionic bonding</vt:lpstr>
      <vt:lpstr>Ionic bonding</vt:lpstr>
      <vt:lpstr>Ionic bonding</vt:lpstr>
      <vt:lpstr>Ionic bonding</vt:lpstr>
      <vt:lpstr>Ionic bonding</vt:lpstr>
      <vt:lpstr>Ionic bonding</vt:lpstr>
      <vt:lpstr>3.1.3.2 Nature of covalent and dative covalent bonds</vt:lpstr>
      <vt:lpstr>Covalent bonds</vt:lpstr>
      <vt:lpstr>PowerPoint Presentation</vt:lpstr>
      <vt:lpstr>Covalent bonds</vt:lpstr>
      <vt:lpstr>Covalent bonds</vt:lpstr>
      <vt:lpstr>Co-ordinate (dative covalent) bonding</vt:lpstr>
      <vt:lpstr>Co-ordinate (dative covalent) bonding</vt:lpstr>
      <vt:lpstr>The reaction between ammonia and boron trifluoride</vt:lpstr>
      <vt:lpstr>Carbon monoxide - CO</vt:lpstr>
      <vt:lpstr>Quick test</vt:lpstr>
      <vt:lpstr>Nitric acid - HNO3</vt:lpstr>
      <vt:lpstr>3.1.3.3 Metallic bonding</vt:lpstr>
      <vt:lpstr>Metallic bonding</vt:lpstr>
      <vt:lpstr>3.1.3.4 Bonding and physical properties</vt:lpstr>
      <vt:lpstr>Types of structure – Macromolecular crystals (Giant covalent)</vt:lpstr>
      <vt:lpstr>Types of structure – Ionic crystals (Giant ionic)</vt:lpstr>
      <vt:lpstr>Types of structure – Metallic crystals (Giant metallic)</vt:lpstr>
      <vt:lpstr>Types of structure – Molecular crystals (Simple molecular)</vt:lpstr>
      <vt:lpstr>Example question</vt:lpstr>
      <vt:lpstr>3.1.3.5 Shapes of simple molecules and ions</vt:lpstr>
      <vt:lpstr>Shapes of molecules and ions</vt:lpstr>
      <vt:lpstr>Shapes of molecules and ions</vt:lpstr>
      <vt:lpstr>Working out the shape</vt:lpstr>
      <vt:lpstr>Molecules with lone pairs of electrons</vt:lpstr>
      <vt:lpstr>PowerPoint Presentation</vt:lpstr>
      <vt:lpstr>Example question</vt:lpstr>
      <vt:lpstr>3.1.3.6 Bond polarity</vt:lpstr>
      <vt:lpstr>Electronegativity values</vt:lpstr>
      <vt:lpstr>Partial charges</vt:lpstr>
      <vt:lpstr>Polarity</vt:lpstr>
      <vt:lpstr>Example question</vt:lpstr>
      <vt:lpstr>3.1.3.7 Forces between molecules</vt:lpstr>
      <vt:lpstr>Dipole-dipole forces</vt:lpstr>
      <vt:lpstr>van der Waals forces (London forces)</vt:lpstr>
      <vt:lpstr>Example question</vt:lpstr>
      <vt:lpstr>Hydrogen bonding</vt:lpstr>
      <vt:lpstr>Hydrogen bonding</vt:lpstr>
      <vt:lpstr>Hydrogen bonding</vt:lpstr>
      <vt:lpstr>Example question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revision>226</cp:revision>
  <dcterms:created xsi:type="dcterms:W3CDTF">2021-10-29T07:59:38Z</dcterms:created>
  <dcterms:modified xsi:type="dcterms:W3CDTF">2025-11-03T10:54:09Z</dcterms:modified>
</cp:coreProperties>
</file>