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7"/>
  </p:notesMasterIdLst>
  <p:sldIdLst>
    <p:sldId id="268" r:id="rId3"/>
    <p:sldId id="260" r:id="rId4"/>
    <p:sldId id="286" r:id="rId5"/>
    <p:sldId id="287" r:id="rId6"/>
    <p:sldId id="278" r:id="rId7"/>
    <p:sldId id="288" r:id="rId8"/>
    <p:sldId id="279" r:id="rId9"/>
    <p:sldId id="280" r:id="rId10"/>
    <p:sldId id="281" r:id="rId11"/>
    <p:sldId id="289" r:id="rId12"/>
    <p:sldId id="282" r:id="rId13"/>
    <p:sldId id="283" r:id="rId14"/>
    <p:sldId id="284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AC22F-9E23-6E89-368E-932EFC40EDF9}" v="59" dt="2025-08-13T14:42:14.215"/>
    <p1510:client id="{6AB36555-6DA4-D650-894E-C902BEF98983}" v="21" dt="2025-08-13T13:21:2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81" d="100"/>
          <a:sy n="81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6AB36555-6DA4-D650-894E-C902BEF98983}"/>
    <pc:docChg chg="modSld">
      <pc:chgData name="John Griffiths" userId="55ce029b995a3368" providerId="Windows Live" clId="Web-{6AB36555-6DA4-D650-894E-C902BEF98983}" dt="2025-08-13T13:21:20.177" v="18" actId="14100"/>
      <pc:docMkLst>
        <pc:docMk/>
      </pc:docMkLst>
      <pc:sldChg chg="modSp">
        <pc:chgData name="John Griffiths" userId="55ce029b995a3368" providerId="Windows Live" clId="Web-{6AB36555-6DA4-D650-894E-C902BEF98983}" dt="2025-08-13T13:20:50.301" v="16" actId="20577"/>
        <pc:sldMkLst>
          <pc:docMk/>
          <pc:sldMk cId="1591911551" sldId="289"/>
        </pc:sldMkLst>
        <pc:spChg chg="mod">
          <ac:chgData name="John Griffiths" userId="55ce029b995a3368" providerId="Windows Live" clId="Web-{6AB36555-6DA4-D650-894E-C902BEF98983}" dt="2025-08-13T13:20:50.301" v="16" actId="20577"/>
          <ac:spMkLst>
            <pc:docMk/>
            <pc:sldMk cId="1591911551" sldId="289"/>
            <ac:spMk id="2" creationId="{00000000-0000-0000-0000-000000000000}"/>
          </ac:spMkLst>
        </pc:spChg>
      </pc:sldChg>
      <pc:sldChg chg="modSp">
        <pc:chgData name="John Griffiths" userId="55ce029b995a3368" providerId="Windows Live" clId="Web-{6AB36555-6DA4-D650-894E-C902BEF98983}" dt="2025-08-13T13:21:20.177" v="18" actId="14100"/>
        <pc:sldMkLst>
          <pc:docMk/>
          <pc:sldMk cId="320545811" sldId="290"/>
        </pc:sldMkLst>
        <pc:spChg chg="mod">
          <ac:chgData name="John Griffiths" userId="55ce029b995a3368" providerId="Windows Live" clId="Web-{6AB36555-6DA4-D650-894E-C902BEF98983}" dt="2025-08-13T13:20:27.660" v="8" actId="1076"/>
          <ac:spMkLst>
            <pc:docMk/>
            <pc:sldMk cId="320545811" sldId="290"/>
            <ac:spMk id="8" creationId="{B5A207D1-D4B3-F395-94AF-728E9700CA75}"/>
          </ac:spMkLst>
        </pc:spChg>
        <pc:picChg chg="mod">
          <ac:chgData name="John Griffiths" userId="55ce029b995a3368" providerId="Windows Live" clId="Web-{6AB36555-6DA4-D650-894E-C902BEF98983}" dt="2025-08-13T13:21:20.177" v="18" actId="14100"/>
          <ac:picMkLst>
            <pc:docMk/>
            <pc:sldMk cId="320545811" sldId="290"/>
            <ac:picMk id="6" creationId="{78C83BF8-6958-EEC5-2359-A966176CA861}"/>
          </ac:picMkLst>
        </pc:picChg>
      </pc:sldChg>
    </pc:docChg>
  </pc:docChgLst>
  <pc:docChgLst>
    <pc:chgData name="John Griffiths" userId="55ce029b995a3368" providerId="Windows Live" clId="Web-{418AC22F-9E23-6E89-368E-932EFC40EDF9}"/>
    <pc:docChg chg="addSld delSld modSld">
      <pc:chgData name="John Griffiths" userId="55ce029b995a3368" providerId="Windows Live" clId="Web-{418AC22F-9E23-6E89-368E-932EFC40EDF9}" dt="2025-08-13T14:42:14.215" v="57"/>
      <pc:docMkLst>
        <pc:docMk/>
      </pc:docMkLst>
      <pc:sldChg chg="modSp">
        <pc:chgData name="John Griffiths" userId="55ce029b995a3368" providerId="Windows Live" clId="Web-{418AC22F-9E23-6E89-368E-932EFC40EDF9}" dt="2025-08-13T14:33:15.790" v="2" actId="14100"/>
        <pc:sldMkLst>
          <pc:docMk/>
          <pc:sldMk cId="433297459" sldId="260"/>
        </pc:sldMkLst>
        <pc:spChg chg="mod">
          <ac:chgData name="John Griffiths" userId="55ce029b995a3368" providerId="Windows Live" clId="Web-{418AC22F-9E23-6E89-368E-932EFC40EDF9}" dt="2025-08-13T14:33:08.883" v="1" actId="14100"/>
          <ac:spMkLst>
            <pc:docMk/>
            <pc:sldMk cId="433297459" sldId="260"/>
            <ac:spMk id="2" creationId="{7C32E1C6-1386-F049-B0B7-2002843DF078}"/>
          </ac:spMkLst>
        </pc:spChg>
        <pc:picChg chg="mod">
          <ac:chgData name="John Griffiths" userId="55ce029b995a3368" providerId="Windows Live" clId="Web-{418AC22F-9E23-6E89-368E-932EFC40EDF9}" dt="2025-08-13T14:33:15.790" v="2" actId="14100"/>
          <ac:picMkLst>
            <pc:docMk/>
            <pc:sldMk cId="433297459" sldId="260"/>
            <ac:picMk id="7" creationId="{E5755C25-5650-C771-50EA-C62E1F3415CF}"/>
          </ac:picMkLst>
        </pc:picChg>
      </pc:sldChg>
      <pc:sldChg chg="addSp modSp addAnim modAnim">
        <pc:chgData name="John Griffiths" userId="55ce029b995a3368" providerId="Windows Live" clId="Web-{418AC22F-9E23-6E89-368E-932EFC40EDF9}" dt="2025-08-13T14:42:14.215" v="57"/>
        <pc:sldMkLst>
          <pc:docMk/>
          <pc:sldMk cId="320545811" sldId="290"/>
        </pc:sldMkLst>
        <pc:picChg chg="add mod modCrop">
          <ac:chgData name="John Griffiths" userId="55ce029b995a3368" providerId="Windows Live" clId="Web-{418AC22F-9E23-6E89-368E-932EFC40EDF9}" dt="2025-08-13T14:37:40.409" v="12" actId="1076"/>
          <ac:picMkLst>
            <pc:docMk/>
            <pc:sldMk cId="320545811" sldId="290"/>
            <ac:picMk id="2" creationId="{ECFF1AD1-5475-9DCA-6ED9-6DD24CDB0BCF}"/>
          </ac:picMkLst>
        </pc:picChg>
        <pc:picChg chg="add mod modCrop">
          <ac:chgData name="John Griffiths" userId="55ce029b995a3368" providerId="Windows Live" clId="Web-{418AC22F-9E23-6E89-368E-932EFC40EDF9}" dt="2025-08-13T14:39:13.850" v="31" actId="14100"/>
          <ac:picMkLst>
            <pc:docMk/>
            <pc:sldMk cId="320545811" sldId="290"/>
            <ac:picMk id="3" creationId="{EC3B7CC6-7E69-86E3-A2B9-6662CB7A7EDC}"/>
          </ac:picMkLst>
        </pc:picChg>
        <pc:picChg chg="add mod modCrop">
          <ac:chgData name="John Griffiths" userId="55ce029b995a3368" providerId="Windows Live" clId="Web-{418AC22F-9E23-6E89-368E-932EFC40EDF9}" dt="2025-08-13T14:38:34.239" v="22" actId="1076"/>
          <ac:picMkLst>
            <pc:docMk/>
            <pc:sldMk cId="320545811" sldId="290"/>
            <ac:picMk id="4" creationId="{8897D335-7E10-A966-87B1-C87F4F32FAE7}"/>
          </ac:picMkLst>
        </pc:picChg>
        <pc:picChg chg="add mod modCrop">
          <ac:chgData name="John Griffiths" userId="55ce029b995a3368" providerId="Windows Live" clId="Web-{418AC22F-9E23-6E89-368E-932EFC40EDF9}" dt="2025-08-13T14:41:11.666" v="51" actId="1076"/>
          <ac:picMkLst>
            <pc:docMk/>
            <pc:sldMk cId="320545811" sldId="290"/>
            <ac:picMk id="5" creationId="{01D3BFB7-7696-04A0-5857-F82BF8441EEC}"/>
          </ac:picMkLst>
        </pc:picChg>
        <pc:picChg chg="mod">
          <ac:chgData name="John Griffiths" userId="55ce029b995a3368" providerId="Windows Live" clId="Web-{418AC22F-9E23-6E89-368E-932EFC40EDF9}" dt="2025-08-13T14:37:06.580" v="4" actId="1076"/>
          <ac:picMkLst>
            <pc:docMk/>
            <pc:sldMk cId="320545811" sldId="290"/>
            <ac:picMk id="6" creationId="{78C83BF8-6958-EEC5-2359-A966176CA861}"/>
          </ac:picMkLst>
        </pc:picChg>
        <pc:picChg chg="add mod modCrop">
          <ac:chgData name="John Griffiths" userId="55ce029b995a3368" providerId="Windows Live" clId="Web-{418AC22F-9E23-6E89-368E-932EFC40EDF9}" dt="2025-08-13T14:41:07.119" v="50" actId="1076"/>
          <ac:picMkLst>
            <pc:docMk/>
            <pc:sldMk cId="320545811" sldId="290"/>
            <ac:picMk id="7" creationId="{6E4E5627-9011-FE14-CF67-8EDD7E30BE26}"/>
          </ac:picMkLst>
        </pc:picChg>
      </pc:sldChg>
      <pc:sldChg chg="add del replId">
        <pc:chgData name="John Griffiths" userId="55ce029b995a3368" providerId="Windows Live" clId="Web-{418AC22F-9E23-6E89-368E-932EFC40EDF9}" dt="2025-08-13T14:39:32.678" v="35"/>
        <pc:sldMkLst>
          <pc:docMk/>
          <pc:sldMk cId="2943677907" sldId="291"/>
        </pc:sldMkLst>
      </pc:sldChg>
    </pc:docChg>
  </pc:docChgLst>
  <pc:docChgLst>
    <pc:chgData name="John Griffiths" userId="55ce029b995a3368" providerId="Windows Live" clId="Web-{B0FC779F-6EE0-4500-ACC8-95EBD9D549C8}"/>
    <pc:docChg chg="modSld">
      <pc:chgData name="John Griffiths" userId="55ce029b995a3368" providerId="Windows Live" clId="Web-{B0FC779F-6EE0-4500-ACC8-95EBD9D549C8}" dt="2024-10-08T15:01:47.703" v="41" actId="1076"/>
      <pc:docMkLst>
        <pc:docMk/>
      </pc:docMkLst>
      <pc:sldChg chg="modSp">
        <pc:chgData name="John Griffiths" userId="55ce029b995a3368" providerId="Windows Live" clId="Web-{B0FC779F-6EE0-4500-ACC8-95EBD9D549C8}" dt="2024-10-08T14:58:58.855" v="3" actId="14100"/>
        <pc:sldMkLst>
          <pc:docMk/>
          <pc:sldMk cId="433297459" sldId="260"/>
        </pc:sldMkLst>
      </pc:sldChg>
      <pc:sldChg chg="modSp">
        <pc:chgData name="John Griffiths" userId="55ce029b995a3368" providerId="Windows Live" clId="Web-{B0FC779F-6EE0-4500-ACC8-95EBD9D549C8}" dt="2024-10-08T14:59:22.075" v="6" actId="1076"/>
        <pc:sldMkLst>
          <pc:docMk/>
          <pc:sldMk cId="3883916508" sldId="278"/>
        </pc:sldMkLst>
      </pc:sldChg>
      <pc:sldChg chg="modSp">
        <pc:chgData name="John Griffiths" userId="55ce029b995a3368" providerId="Windows Live" clId="Web-{B0FC779F-6EE0-4500-ACC8-95EBD9D549C8}" dt="2024-10-08T14:59:32.809" v="8" actId="1076"/>
        <pc:sldMkLst>
          <pc:docMk/>
          <pc:sldMk cId="2571909308" sldId="279"/>
        </pc:sldMkLst>
      </pc:sldChg>
      <pc:sldChg chg="modSp">
        <pc:chgData name="John Griffiths" userId="55ce029b995a3368" providerId="Windows Live" clId="Web-{B0FC779F-6EE0-4500-ACC8-95EBD9D549C8}" dt="2024-10-08T14:59:36.231" v="9" actId="1076"/>
        <pc:sldMkLst>
          <pc:docMk/>
          <pc:sldMk cId="673543664" sldId="280"/>
        </pc:sldMkLst>
      </pc:sldChg>
      <pc:sldChg chg="modSp">
        <pc:chgData name="John Griffiths" userId="55ce029b995a3368" providerId="Windows Live" clId="Web-{B0FC779F-6EE0-4500-ACC8-95EBD9D549C8}" dt="2024-10-08T14:59:41.685" v="10" actId="1076"/>
        <pc:sldMkLst>
          <pc:docMk/>
          <pc:sldMk cId="3530877920" sldId="281"/>
        </pc:sldMkLst>
      </pc:sldChg>
      <pc:sldChg chg="modSp">
        <pc:chgData name="John Griffiths" userId="55ce029b995a3368" providerId="Windows Live" clId="Web-{B0FC779F-6EE0-4500-ACC8-95EBD9D549C8}" dt="2024-10-08T15:00:46.030" v="25"/>
        <pc:sldMkLst>
          <pc:docMk/>
          <pc:sldMk cId="3745250844" sldId="282"/>
        </pc:sldMkLst>
      </pc:sldChg>
      <pc:sldChg chg="modSp">
        <pc:chgData name="John Griffiths" userId="55ce029b995a3368" providerId="Windows Live" clId="Web-{B0FC779F-6EE0-4500-ACC8-95EBD9D549C8}" dt="2024-10-08T15:01:01.296" v="28"/>
        <pc:sldMkLst>
          <pc:docMk/>
          <pc:sldMk cId="1469383776" sldId="283"/>
        </pc:sldMkLst>
      </pc:sldChg>
      <pc:sldChg chg="modSp">
        <pc:chgData name="John Griffiths" userId="55ce029b995a3368" providerId="Windows Live" clId="Web-{B0FC779F-6EE0-4500-ACC8-95EBD9D549C8}" dt="2024-10-08T15:01:17.265" v="32"/>
        <pc:sldMkLst>
          <pc:docMk/>
          <pc:sldMk cId="2014786904" sldId="284"/>
        </pc:sldMkLst>
      </pc:sldChg>
      <pc:sldChg chg="modSp">
        <pc:chgData name="John Griffiths" userId="55ce029b995a3368" providerId="Windows Live" clId="Web-{B0FC779F-6EE0-4500-ACC8-95EBD9D549C8}" dt="2024-10-08T14:59:07.293" v="4" actId="1076"/>
        <pc:sldMkLst>
          <pc:docMk/>
          <pc:sldMk cId="1323539383" sldId="286"/>
        </pc:sldMkLst>
      </pc:sldChg>
      <pc:sldChg chg="modSp">
        <pc:chgData name="John Griffiths" userId="55ce029b995a3368" providerId="Windows Live" clId="Web-{B0FC779F-6EE0-4500-ACC8-95EBD9D549C8}" dt="2024-10-08T14:59:15.418" v="5" actId="1076"/>
        <pc:sldMkLst>
          <pc:docMk/>
          <pc:sldMk cId="354513199" sldId="287"/>
        </pc:sldMkLst>
      </pc:sldChg>
      <pc:sldChg chg="modSp">
        <pc:chgData name="John Griffiths" userId="55ce029b995a3368" providerId="Windows Live" clId="Web-{B0FC779F-6EE0-4500-ACC8-95EBD9D549C8}" dt="2024-10-08T14:59:26.465" v="7" actId="1076"/>
        <pc:sldMkLst>
          <pc:docMk/>
          <pc:sldMk cId="3816536082" sldId="288"/>
        </pc:sldMkLst>
      </pc:sldChg>
      <pc:sldChg chg="modSp">
        <pc:chgData name="John Griffiths" userId="55ce029b995a3368" providerId="Windows Live" clId="Web-{B0FC779F-6EE0-4500-ACC8-95EBD9D549C8}" dt="2024-10-08T15:00:25.217" v="22"/>
        <pc:sldMkLst>
          <pc:docMk/>
          <pc:sldMk cId="1591911551" sldId="289"/>
        </pc:sldMkLst>
      </pc:sldChg>
      <pc:sldChg chg="modSp">
        <pc:chgData name="John Griffiths" userId="55ce029b995a3368" providerId="Windows Live" clId="Web-{B0FC779F-6EE0-4500-ACC8-95EBD9D549C8}" dt="2024-10-08T15:01:47.703" v="41" actId="1076"/>
        <pc:sldMkLst>
          <pc:docMk/>
          <pc:sldMk cId="320545811" sldId="290"/>
        </pc:sldMkLst>
      </pc:sldChg>
    </pc:docChg>
  </pc:docChgLst>
  <pc:docChgLst>
    <pc:chgData name="John Griffiths" userId="55ce029b995a3368" providerId="Windows Live" clId="Web-{D917BE76-8A3F-441B-8B85-BCFE26AB53DC}"/>
    <pc:docChg chg="modSld">
      <pc:chgData name="John Griffiths" userId="55ce029b995a3368" providerId="Windows Live" clId="Web-{D917BE76-8A3F-441B-8B85-BCFE26AB53DC}" dt="2024-10-08T09:52:22.465" v="0"/>
      <pc:docMkLst>
        <pc:docMk/>
      </pc:docMkLst>
      <pc:sldChg chg="addSp">
        <pc:chgData name="John Griffiths" userId="55ce029b995a3368" providerId="Windows Live" clId="Web-{D917BE76-8A3F-441B-8B85-BCFE26AB53DC}" dt="2024-10-08T09:52:22.465" v="0"/>
        <pc:sldMkLst>
          <pc:docMk/>
          <pc:sldMk cId="4120335544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7D7B-12CE-5348-ACAB-152B0BB7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28D9-265B-ED4C-90B9-875BC103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9527-8526-2A48-B078-66E1913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0BCD-A000-464D-8C46-9D35FB40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Physical Chemistry Year 1 - AS </a:t>
            </a:r>
            <a:br>
              <a:rPr lang="en-US" sz="5400" b="1" dirty="0"/>
            </a:br>
            <a:r>
              <a:rPr lang="en-US" sz="5400" b="1" dirty="0"/>
              <a:t>3.1.7 Oxidation, reduction and Redox equations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B3413-5A2E-FDC9-ECE7-17AB64D9B636}"/>
              </a:ext>
            </a:extLst>
          </p:cNvPr>
          <p:cNvSpPr txBox="1"/>
          <p:nvPr/>
        </p:nvSpPr>
        <p:spPr>
          <a:xfrm>
            <a:off x="9753600" y="6389077"/>
            <a:ext cx="240323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cs typeface="Calibri"/>
              </a:rPr>
              <a:t>www.sciexcel.org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029"/>
            <a:ext cx="12192000" cy="82657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Example questions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6BB627-0425-8E70-AC50-D2C8FA5AF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26" t="21594" r="20043" b="8545"/>
          <a:stretch/>
        </p:blipFill>
        <p:spPr>
          <a:xfrm>
            <a:off x="1105000" y="839345"/>
            <a:ext cx="4612480" cy="591797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DE3B120-4A82-AF20-5D71-92DBC5AC3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54" t="27539" r="47256" b="35058"/>
          <a:stretch/>
        </p:blipFill>
        <p:spPr>
          <a:xfrm>
            <a:off x="7362766" y="1166444"/>
            <a:ext cx="3506384" cy="37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046" y="-107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70AD47"/>
                </a:solidFill>
              </a:rPr>
              <a:t>Balancing Half Equations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Taken from C Harris - Allery Chemistry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8200" y="1378253"/>
            <a:ext cx="10515599" cy="53730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Half equations show </a:t>
            </a:r>
            <a:r>
              <a:rPr lang="en-GB" b="1" u="sng" dirty="0"/>
              <a:t>reduction</a:t>
            </a:r>
            <a:r>
              <a:rPr lang="en-GB" dirty="0"/>
              <a:t> and </a:t>
            </a:r>
            <a:r>
              <a:rPr lang="en-GB" b="1" u="sng" dirty="0"/>
              <a:t>oxidation</a:t>
            </a:r>
            <a:r>
              <a:rPr lang="en-GB" dirty="0"/>
              <a:t> stages in 2 equations. ALL half equations must have </a:t>
            </a:r>
            <a:r>
              <a:rPr lang="en-GB" b="1" u="sng" dirty="0"/>
              <a:t>electrons</a:t>
            </a:r>
            <a:r>
              <a:rPr lang="en-GB" dirty="0"/>
              <a:t> in. 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3705" y="2535119"/>
            <a:ext cx="3657600" cy="65655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1. Write down the species before and after a reaction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43705" y="3277663"/>
            <a:ext cx="3657600" cy="87345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2. </a:t>
            </a:r>
            <a:r>
              <a:rPr lang="en-GB" b="1" u="sng" dirty="0"/>
              <a:t>Balance</a:t>
            </a:r>
            <a:r>
              <a:rPr lang="en-GB" dirty="0"/>
              <a:t> any atoms apart from oxygen and hydrogen (these will be dealt with later)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843705" y="4263198"/>
            <a:ext cx="3657600" cy="53342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*3. Balance any </a:t>
            </a:r>
            <a:r>
              <a:rPr lang="en-GB" b="1" u="sng" dirty="0"/>
              <a:t>oxygens</a:t>
            </a:r>
            <a:r>
              <a:rPr lang="en-GB" dirty="0"/>
              <a:t> with </a:t>
            </a:r>
            <a:r>
              <a:rPr lang="en-GB" b="1" u="sng" dirty="0"/>
              <a:t>H</a:t>
            </a:r>
            <a:r>
              <a:rPr lang="en-GB" b="1" u="sng" baseline="-25000" dirty="0"/>
              <a:t>2</a:t>
            </a:r>
            <a:r>
              <a:rPr lang="en-GB" b="1" u="sng" dirty="0"/>
              <a:t>O</a:t>
            </a:r>
            <a:endParaRPr lang="en-US" b="1" u="sng" dirty="0"/>
          </a:p>
        </p:txBody>
      </p:sp>
      <p:sp>
        <p:nvSpPr>
          <p:cNvPr id="27" name="Rounded Rectangle 26"/>
          <p:cNvSpPr/>
          <p:nvPr/>
        </p:nvSpPr>
        <p:spPr>
          <a:xfrm>
            <a:off x="843705" y="4908702"/>
            <a:ext cx="3657600" cy="58266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*4. Balance any </a:t>
            </a:r>
            <a:r>
              <a:rPr lang="en-GB" b="1" u="sng" dirty="0"/>
              <a:t>hydrogens</a:t>
            </a:r>
            <a:r>
              <a:rPr lang="en-GB" dirty="0"/>
              <a:t> with </a:t>
            </a:r>
            <a:r>
              <a:rPr lang="en-GB" b="1" u="sng" dirty="0"/>
              <a:t>H</a:t>
            </a:r>
            <a:r>
              <a:rPr lang="en-GB" b="1" u="sng" baseline="30000" dirty="0"/>
              <a:t>+</a:t>
            </a:r>
            <a:r>
              <a:rPr lang="en-GB" dirty="0"/>
              <a:t> ions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843705" y="5603447"/>
            <a:ext cx="3704230" cy="49691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5. Balance </a:t>
            </a:r>
            <a:r>
              <a:rPr lang="en-GB" b="1" u="sng" dirty="0"/>
              <a:t>charges</a:t>
            </a:r>
            <a:r>
              <a:rPr lang="en-GB" dirty="0"/>
              <a:t> with </a:t>
            </a:r>
            <a:r>
              <a:rPr lang="en-GB" b="1" u="sng" dirty="0"/>
              <a:t>electrons (e</a:t>
            </a:r>
            <a:r>
              <a:rPr lang="en-GB" b="1" u="sng" baseline="30000" dirty="0"/>
              <a:t>-</a:t>
            </a:r>
            <a:r>
              <a:rPr lang="en-GB" b="1" u="sng" dirty="0"/>
              <a:t>)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0963" y="155769"/>
            <a:ext cx="424445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*Steps 3 and 4 may not need to be done if there are no oxygens or hydrogens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159990" y="2028712"/>
            <a:ext cx="5881049" cy="42743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half equation showing the conversion of Fe</a:t>
            </a:r>
            <a:r>
              <a:rPr lang="en-GB" baseline="30000" dirty="0"/>
              <a:t>2+ </a:t>
            </a:r>
            <a:r>
              <a:rPr lang="en-GB" dirty="0"/>
              <a:t>to Fe</a:t>
            </a:r>
            <a:r>
              <a:rPr lang="en-GB" baseline="30000" dirty="0"/>
              <a:t>3+</a:t>
            </a:r>
            <a:endParaRPr lang="en-US" b="1" u="sng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078939" y="2559305"/>
            <a:ext cx="242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endParaRPr lang="en-US" sz="36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5999" y="3423059"/>
            <a:ext cx="609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(Already Balanced)</a:t>
            </a:r>
            <a:endParaRPr lang="en-US" sz="36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5999" y="4243373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(No Oxygens)</a:t>
            </a:r>
            <a:endParaRPr lang="en-US" sz="3600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6095999" y="4908702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(No Hydrogen)</a:t>
            </a:r>
            <a:endParaRPr lang="en-US" sz="36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6095999" y="5574031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+ e</a:t>
            </a:r>
            <a:r>
              <a:rPr lang="en-GB" sz="3600" baseline="30000" dirty="0">
                <a:sym typeface="Wingdings" panose="05000000000000000000" pitchFamily="2" charset="2"/>
              </a:rPr>
              <a:t>-</a:t>
            </a:r>
            <a:endParaRPr lang="en-US" sz="3600" baseline="30000" dirty="0"/>
          </a:p>
        </p:txBody>
      </p:sp>
      <p:sp>
        <p:nvSpPr>
          <p:cNvPr id="44" name="Rounded Rectangle 43"/>
          <p:cNvSpPr/>
          <p:nvPr/>
        </p:nvSpPr>
        <p:spPr>
          <a:xfrm>
            <a:off x="10167226" y="5635280"/>
            <a:ext cx="1565298" cy="60407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shows </a:t>
            </a:r>
            <a:r>
              <a:rPr lang="en-GB" b="1" u="sng" dirty="0"/>
              <a:t>OXIDATION</a:t>
            </a:r>
            <a:endParaRPr lang="en-US" b="1" u="sng" dirty="0"/>
          </a:p>
        </p:txBody>
      </p:sp>
      <p:cxnSp>
        <p:nvCxnSpPr>
          <p:cNvPr id="45" name="Straight Arrow Connector 44"/>
          <p:cNvCxnSpPr>
            <a:stCxn id="44" idx="1"/>
          </p:cNvCxnSpPr>
          <p:nvPr/>
        </p:nvCxnSpPr>
        <p:spPr>
          <a:xfrm flipH="1" flipV="1">
            <a:off x="9089410" y="5936776"/>
            <a:ext cx="1077816" cy="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80963" y="802100"/>
            <a:ext cx="762742" cy="3727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 rot="20014047">
            <a:off x="6836891" y="3159643"/>
            <a:ext cx="2464520" cy="204756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We need an </a:t>
            </a:r>
            <a:r>
              <a:rPr lang="en-GB" sz="2400" b="1" u="sng" dirty="0"/>
              <a:t>oxidising agent </a:t>
            </a:r>
            <a:r>
              <a:rPr lang="en-GB" sz="2400" dirty="0"/>
              <a:t>to allow this to happen. (See next slide)</a:t>
            </a:r>
            <a:endParaRPr lang="en-US" sz="2400" b="1" u="sng" dirty="0"/>
          </a:p>
        </p:txBody>
      </p:sp>
      <p:sp>
        <p:nvSpPr>
          <p:cNvPr id="17" name="Flowchart: Punched Tape 16"/>
          <p:cNvSpPr/>
          <p:nvPr/>
        </p:nvSpPr>
        <p:spPr>
          <a:xfrm>
            <a:off x="1228299" y="2028712"/>
            <a:ext cx="2810301" cy="427433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RULES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  <p:bldP spid="22" grpId="0" animBg="1"/>
      <p:bldP spid="23" grpId="0" animBg="1"/>
      <p:bldP spid="27" grpId="0" animBg="1"/>
      <p:bldP spid="28" grpId="0" animBg="1"/>
      <p:bldP spid="8" grpId="0" animBg="1"/>
      <p:bldP spid="29" grpId="0" animBg="1"/>
      <p:bldP spid="9" grpId="0"/>
      <p:bldP spid="30" grpId="0"/>
      <p:bldP spid="31" grpId="0"/>
      <p:bldP spid="38" grpId="0"/>
      <p:bldP spid="43" grpId="0"/>
      <p:bldP spid="44" grpId="0" animBg="1"/>
      <p:bldP spid="47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738" y="-107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70AD47"/>
                </a:solidFill>
              </a:rPr>
              <a:t>Balancing Half Equations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Taken from C Harris - Allery Chemistry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8200" y="1378253"/>
            <a:ext cx="10515599" cy="53730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Half equations show </a:t>
            </a:r>
            <a:r>
              <a:rPr lang="en-GB" b="1" u="sng" dirty="0"/>
              <a:t>reduction</a:t>
            </a:r>
            <a:r>
              <a:rPr lang="en-GB" dirty="0"/>
              <a:t> and </a:t>
            </a:r>
            <a:r>
              <a:rPr lang="en-GB" b="1" u="sng" dirty="0"/>
              <a:t>oxidation</a:t>
            </a:r>
            <a:r>
              <a:rPr lang="en-GB" dirty="0"/>
              <a:t> stages in 2 equations. ALL half equations must have </a:t>
            </a:r>
            <a:r>
              <a:rPr lang="en-GB" b="1" u="sng" dirty="0"/>
              <a:t>electrons</a:t>
            </a:r>
            <a:r>
              <a:rPr lang="en-GB" dirty="0"/>
              <a:t> in. 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3705" y="2535119"/>
            <a:ext cx="3657600" cy="65655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1. Write down the species before and after a reaction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43705" y="3277663"/>
            <a:ext cx="3657600" cy="87345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2. </a:t>
            </a:r>
            <a:r>
              <a:rPr lang="en-GB" b="1" u="sng" dirty="0"/>
              <a:t>Balance</a:t>
            </a:r>
            <a:r>
              <a:rPr lang="en-GB" dirty="0"/>
              <a:t> any atoms apart from oxygen and hydrogen (these will be dealt with later)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843705" y="4263198"/>
            <a:ext cx="3657600" cy="53342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*3. Balance any </a:t>
            </a:r>
            <a:r>
              <a:rPr lang="en-GB" b="1" u="sng" dirty="0"/>
              <a:t>oxygens</a:t>
            </a:r>
            <a:r>
              <a:rPr lang="en-GB" dirty="0"/>
              <a:t> with </a:t>
            </a:r>
            <a:r>
              <a:rPr lang="en-GB" b="1" u="sng" dirty="0"/>
              <a:t>H</a:t>
            </a:r>
            <a:r>
              <a:rPr lang="en-GB" b="1" u="sng" baseline="-25000" dirty="0"/>
              <a:t>2</a:t>
            </a:r>
            <a:r>
              <a:rPr lang="en-GB" b="1" u="sng" dirty="0"/>
              <a:t>O</a:t>
            </a:r>
            <a:endParaRPr lang="en-US" b="1" u="sng" dirty="0"/>
          </a:p>
        </p:txBody>
      </p:sp>
      <p:sp>
        <p:nvSpPr>
          <p:cNvPr id="27" name="Rounded Rectangle 26"/>
          <p:cNvSpPr/>
          <p:nvPr/>
        </p:nvSpPr>
        <p:spPr>
          <a:xfrm>
            <a:off x="843705" y="4908702"/>
            <a:ext cx="3657600" cy="58266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*4. Balance any </a:t>
            </a:r>
            <a:r>
              <a:rPr lang="en-GB" b="1" u="sng" dirty="0"/>
              <a:t>hydrogens</a:t>
            </a:r>
            <a:r>
              <a:rPr lang="en-GB" dirty="0"/>
              <a:t> with </a:t>
            </a:r>
            <a:r>
              <a:rPr lang="en-GB" b="1" u="sng" dirty="0"/>
              <a:t>H</a:t>
            </a:r>
            <a:r>
              <a:rPr lang="en-GB" b="1" u="sng" baseline="30000" dirty="0"/>
              <a:t>+</a:t>
            </a:r>
            <a:r>
              <a:rPr lang="en-GB" dirty="0"/>
              <a:t> ions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843705" y="5603447"/>
            <a:ext cx="3704230" cy="49691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5. Balance </a:t>
            </a:r>
            <a:r>
              <a:rPr lang="en-GB" b="1" u="sng" dirty="0"/>
              <a:t>charges</a:t>
            </a:r>
            <a:r>
              <a:rPr lang="en-GB" dirty="0"/>
              <a:t> with </a:t>
            </a:r>
            <a:r>
              <a:rPr lang="en-GB" b="1" u="sng" dirty="0"/>
              <a:t>electrons (e</a:t>
            </a:r>
            <a:r>
              <a:rPr lang="en-GB" b="1" u="sng" baseline="30000" dirty="0"/>
              <a:t>-</a:t>
            </a:r>
            <a:r>
              <a:rPr lang="en-GB" b="1" u="sng" dirty="0"/>
              <a:t>)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0963" y="155769"/>
            <a:ext cx="424445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*Steps 3 and 4 may not need to be done if there are no oxygens or hydrogens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036024" y="2028712"/>
            <a:ext cx="6317775" cy="42743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half equation showing the conversion of MnO</a:t>
            </a:r>
            <a:r>
              <a:rPr lang="en-GB" baseline="-25000" dirty="0"/>
              <a:t>4</a:t>
            </a:r>
            <a:r>
              <a:rPr lang="en-GB" baseline="30000" dirty="0"/>
              <a:t>-</a:t>
            </a:r>
            <a:r>
              <a:rPr lang="en-GB" dirty="0"/>
              <a:t> to Mn</a:t>
            </a:r>
            <a:r>
              <a:rPr lang="en-GB" baseline="30000" dirty="0"/>
              <a:t>2+</a:t>
            </a:r>
            <a:endParaRPr lang="en-US" b="1" u="sng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404513" y="2550728"/>
            <a:ext cx="481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endParaRPr lang="en-US" sz="36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5404513" y="3423059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GB" sz="3600" dirty="0">
                <a:sym typeface="Wingdings" panose="05000000000000000000" pitchFamily="2" charset="2"/>
              </a:rPr>
              <a:t>(Already Balanced)</a:t>
            </a:r>
            <a:endParaRPr lang="en-US" sz="36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04513" y="4202517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+ 4H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O</a:t>
            </a:r>
            <a:endParaRPr lang="en-US" sz="3600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5404513" y="4880288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+ 8H</a:t>
            </a:r>
            <a:r>
              <a:rPr lang="en-GB" sz="3600" baseline="30000" dirty="0"/>
              <a:t>+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+ 4H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O</a:t>
            </a:r>
            <a:endParaRPr lang="en-US" sz="36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04513" y="5533183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+ 8H</a:t>
            </a:r>
            <a:r>
              <a:rPr lang="en-GB" sz="3600" baseline="30000" dirty="0"/>
              <a:t>+</a:t>
            </a:r>
            <a:r>
              <a:rPr lang="en-GB" sz="3600" dirty="0"/>
              <a:t> + 5e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+ 4H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O</a:t>
            </a:r>
            <a:endParaRPr lang="en-US" sz="3600" baseline="30000" dirty="0"/>
          </a:p>
        </p:txBody>
      </p:sp>
      <p:sp>
        <p:nvSpPr>
          <p:cNvPr id="44" name="Rounded Rectangle 43"/>
          <p:cNvSpPr/>
          <p:nvPr/>
        </p:nvSpPr>
        <p:spPr>
          <a:xfrm>
            <a:off x="10485675" y="4304623"/>
            <a:ext cx="1565298" cy="60407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shows </a:t>
            </a:r>
            <a:r>
              <a:rPr lang="en-GB" b="1" u="sng" dirty="0"/>
              <a:t>REDUCTION</a:t>
            </a:r>
            <a:endParaRPr lang="en-US" b="1" u="sng" dirty="0"/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 flipH="1">
            <a:off x="11041038" y="4908702"/>
            <a:ext cx="227286" cy="6947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80963" y="802100"/>
            <a:ext cx="762742" cy="3727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unched Tape 16"/>
          <p:cNvSpPr/>
          <p:nvPr/>
        </p:nvSpPr>
        <p:spPr>
          <a:xfrm>
            <a:off x="1228299" y="2028712"/>
            <a:ext cx="2810301" cy="427433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RULES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 rot="20014047">
            <a:off x="6885559" y="3105325"/>
            <a:ext cx="2647139" cy="230911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These 2 half equations can be combined to make a </a:t>
            </a:r>
            <a:r>
              <a:rPr lang="en-GB" sz="2400" b="1" u="sng" dirty="0"/>
              <a:t>full ionic equation</a:t>
            </a:r>
            <a:r>
              <a:rPr lang="en-GB" sz="2400" dirty="0"/>
              <a:t>. (See next slide)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4693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8" grpId="0"/>
      <p:bldP spid="43" grpId="0"/>
      <p:bldP spid="4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" y="-107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70AD47"/>
                </a:solidFill>
              </a:rPr>
              <a:t>Combining Half Equations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728" y="6356350"/>
            <a:ext cx="4114800" cy="365125"/>
          </a:xfrm>
        </p:spPr>
        <p:txBody>
          <a:bodyPr/>
          <a:lstStyle/>
          <a:p>
            <a:r>
              <a:rPr lang="en-GB" dirty="0"/>
              <a:t>Taken from C Harris - Allery Chemistry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8200" y="1528165"/>
            <a:ext cx="10515599" cy="53730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half equations can be combined to make a </a:t>
            </a:r>
            <a:r>
              <a:rPr lang="en-GB" b="1" u="sng" dirty="0"/>
              <a:t>full ionic equation</a:t>
            </a:r>
            <a:r>
              <a:rPr lang="en-GB" dirty="0"/>
              <a:t>. Just make sure your electrons balance!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06940" y="3343870"/>
            <a:ext cx="664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+ 8H</a:t>
            </a:r>
            <a:r>
              <a:rPr lang="en-GB" sz="3600" baseline="30000" dirty="0"/>
              <a:t>+</a:t>
            </a:r>
            <a:r>
              <a:rPr lang="en-GB" sz="3600" dirty="0"/>
              <a:t> + 5e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+ 4H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O</a:t>
            </a:r>
            <a:endParaRPr lang="en-US" sz="3600" baseline="30000" dirty="0"/>
          </a:p>
        </p:txBody>
      </p:sp>
      <p:sp>
        <p:nvSpPr>
          <p:cNvPr id="44" name="Rounded Rectangle 43"/>
          <p:cNvSpPr/>
          <p:nvPr/>
        </p:nvSpPr>
        <p:spPr>
          <a:xfrm>
            <a:off x="0" y="3343870"/>
            <a:ext cx="1392072" cy="60407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shows </a:t>
            </a:r>
            <a:r>
              <a:rPr lang="en-GB" b="1" u="sng" dirty="0"/>
              <a:t>REDUCTION</a:t>
            </a:r>
            <a:endParaRPr lang="en-US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1506940" y="2669723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+ e</a:t>
            </a:r>
            <a:r>
              <a:rPr lang="en-GB" sz="3600" baseline="30000" dirty="0">
                <a:sym typeface="Wingdings" panose="05000000000000000000" pitchFamily="2" charset="2"/>
              </a:rPr>
              <a:t>-</a:t>
            </a:r>
            <a:endParaRPr lang="en-US" sz="3600" baseline="30000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2679708"/>
            <a:ext cx="1392072" cy="60407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shows </a:t>
            </a:r>
            <a:r>
              <a:rPr lang="en-GB" b="1" u="sng" dirty="0"/>
              <a:t>OXIDATION</a:t>
            </a:r>
            <a:endParaRPr lang="en-US" b="1" u="sng" dirty="0"/>
          </a:p>
        </p:txBody>
      </p:sp>
      <p:sp>
        <p:nvSpPr>
          <p:cNvPr id="7" name="Oval 6"/>
          <p:cNvSpPr/>
          <p:nvPr/>
        </p:nvSpPr>
        <p:spPr>
          <a:xfrm>
            <a:off x="4217158" y="3258318"/>
            <a:ext cx="804081" cy="811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38600" y="2593216"/>
            <a:ext cx="804081" cy="811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430768" y="2669723"/>
            <a:ext cx="3124200" cy="928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electrons don’t balance so we need to multiply the top equation by </a:t>
            </a:r>
            <a:r>
              <a:rPr lang="en-GB" b="1" u="sng" dirty="0"/>
              <a:t>5</a:t>
            </a:r>
            <a:endParaRPr lang="en-US" b="1" u="sng" dirty="0"/>
          </a:p>
        </p:txBody>
      </p:sp>
      <p:cxnSp>
        <p:nvCxnSpPr>
          <p:cNvPr id="33" name="Straight Arrow Connector 32"/>
          <p:cNvCxnSpPr>
            <a:stCxn id="10" idx="1"/>
          </p:cNvCxnSpPr>
          <p:nvPr/>
        </p:nvCxnSpPr>
        <p:spPr>
          <a:xfrm flipH="1" flipV="1">
            <a:off x="5036024" y="3002507"/>
            <a:ext cx="3394744" cy="1312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486400" y="3597771"/>
            <a:ext cx="4162568" cy="830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06940" y="4048657"/>
            <a:ext cx="56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5Fe</a:t>
            </a:r>
            <a:r>
              <a:rPr lang="en-GB" sz="3600" baseline="30000" dirty="0"/>
              <a:t>2+ 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5Fe</a:t>
            </a:r>
            <a:r>
              <a:rPr lang="en-GB" sz="3600" baseline="30000" dirty="0">
                <a:sym typeface="Wingdings" panose="05000000000000000000" pitchFamily="2" charset="2"/>
              </a:rPr>
              <a:t>3+</a:t>
            </a:r>
            <a:r>
              <a:rPr lang="en-GB" sz="3600" dirty="0">
                <a:sym typeface="Wingdings" panose="05000000000000000000" pitchFamily="2" charset="2"/>
              </a:rPr>
              <a:t> + 5e</a:t>
            </a:r>
            <a:r>
              <a:rPr lang="en-GB" sz="3600" baseline="30000" dirty="0">
                <a:sym typeface="Wingdings" panose="05000000000000000000" pitchFamily="2" charset="2"/>
              </a:rPr>
              <a:t>-</a:t>
            </a:r>
            <a:endParaRPr lang="en-US" sz="3600" baseline="30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795481" y="4237724"/>
            <a:ext cx="402041" cy="3002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325202" y="3543125"/>
            <a:ext cx="402041" cy="3002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462478" y="4694988"/>
            <a:ext cx="3124200" cy="92804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Cancel the electrons</a:t>
            </a:r>
            <a:r>
              <a:rPr lang="en-GB" dirty="0">
                <a:solidFill>
                  <a:schemeClr val="bg1"/>
                </a:solidFill>
              </a:rPr>
              <a:t> and </a:t>
            </a:r>
            <a:r>
              <a:rPr lang="en-GB" b="1" u="sng" dirty="0">
                <a:solidFill>
                  <a:schemeClr val="bg1"/>
                </a:solidFill>
              </a:rPr>
              <a:t>combine</a:t>
            </a:r>
            <a:r>
              <a:rPr lang="en-GB" dirty="0">
                <a:solidFill>
                  <a:schemeClr val="bg1"/>
                </a:solidFill>
              </a:rPr>
              <a:t> the 2 equations.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767" y="4962980"/>
            <a:ext cx="833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MnO</a:t>
            </a:r>
            <a:r>
              <a:rPr lang="en-GB" sz="3600" baseline="-25000" dirty="0"/>
              <a:t>4</a:t>
            </a:r>
            <a:r>
              <a:rPr lang="en-GB" sz="3600" baseline="30000" dirty="0"/>
              <a:t>-</a:t>
            </a:r>
            <a:r>
              <a:rPr lang="en-GB" sz="3600" dirty="0"/>
              <a:t> + 8H</a:t>
            </a:r>
            <a:r>
              <a:rPr lang="en-GB" sz="3600" baseline="30000" dirty="0"/>
              <a:t>+</a:t>
            </a:r>
            <a:r>
              <a:rPr lang="en-GB" sz="3600" dirty="0"/>
              <a:t> + 5Fe</a:t>
            </a:r>
            <a:r>
              <a:rPr lang="en-GB" sz="3600" baseline="30000" dirty="0"/>
              <a:t>2+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Mn</a:t>
            </a:r>
            <a:r>
              <a:rPr lang="en-GB" sz="3600" baseline="30000" dirty="0">
                <a:sym typeface="Wingdings" panose="05000000000000000000" pitchFamily="2" charset="2"/>
              </a:rPr>
              <a:t>2+</a:t>
            </a:r>
            <a:r>
              <a:rPr lang="en-US" sz="3600" baseline="300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+ </a:t>
            </a:r>
            <a:r>
              <a:rPr lang="en-GB" sz="3600" dirty="0"/>
              <a:t>5Fe</a:t>
            </a:r>
            <a:r>
              <a:rPr lang="en-GB" sz="3600" baseline="30000" dirty="0"/>
              <a:t>3+</a:t>
            </a:r>
            <a:r>
              <a:rPr lang="en-GB" sz="3600" dirty="0"/>
              <a:t> + </a:t>
            </a:r>
            <a:r>
              <a:rPr lang="en-US" sz="3600" dirty="0">
                <a:sym typeface="Wingdings" panose="05000000000000000000" pitchFamily="2" charset="2"/>
              </a:rPr>
              <a:t>4H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O </a:t>
            </a:r>
            <a:endParaRPr lang="en-US" sz="3600" baseline="30000" dirty="0"/>
          </a:p>
        </p:txBody>
      </p:sp>
      <p:sp>
        <p:nvSpPr>
          <p:cNvPr id="42" name="Rounded Rectangle 41"/>
          <p:cNvSpPr/>
          <p:nvPr/>
        </p:nvSpPr>
        <p:spPr>
          <a:xfrm>
            <a:off x="1092958" y="5594875"/>
            <a:ext cx="3124200" cy="92804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IMPORTANT!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You should have </a:t>
            </a:r>
            <a:r>
              <a:rPr lang="en-GB" b="1" u="sng" dirty="0">
                <a:solidFill>
                  <a:schemeClr val="bg1"/>
                </a:solidFill>
              </a:rPr>
              <a:t>NO</a:t>
            </a:r>
            <a:r>
              <a:rPr lang="en-GB" b="1" dirty="0">
                <a:solidFill>
                  <a:schemeClr val="bg1"/>
                </a:solidFill>
              </a:rPr>
              <a:t> electrons in the final ionic equation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812634" y="5770165"/>
            <a:ext cx="3124200" cy="92804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Your full ionic equation shows both </a:t>
            </a:r>
            <a:r>
              <a:rPr lang="en-GB" b="1" u="sng" dirty="0">
                <a:solidFill>
                  <a:schemeClr val="bg1"/>
                </a:solidFill>
              </a:rPr>
              <a:t>reduction</a:t>
            </a:r>
            <a:r>
              <a:rPr lang="en-GB" b="1" dirty="0">
                <a:solidFill>
                  <a:schemeClr val="bg1"/>
                </a:solidFill>
              </a:rPr>
              <a:t> and </a:t>
            </a:r>
            <a:r>
              <a:rPr lang="en-GB" b="1" u="sng" dirty="0">
                <a:solidFill>
                  <a:schemeClr val="bg1"/>
                </a:solidFill>
              </a:rPr>
              <a:t>oxidation</a:t>
            </a:r>
            <a:r>
              <a:rPr lang="en-GB" b="1" dirty="0">
                <a:solidFill>
                  <a:schemeClr val="bg1"/>
                </a:solidFill>
              </a:rPr>
              <a:t> and so is a </a:t>
            </a:r>
            <a:r>
              <a:rPr lang="en-GB" b="1" u="sng" dirty="0">
                <a:solidFill>
                  <a:schemeClr val="bg1"/>
                </a:solidFill>
              </a:rPr>
              <a:t>REDOX</a:t>
            </a:r>
            <a:r>
              <a:rPr lang="en-GB" b="1" dirty="0">
                <a:solidFill>
                  <a:schemeClr val="bg1"/>
                </a:solidFill>
              </a:rPr>
              <a:t> reaction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/>
      <p:bldP spid="44" grpId="0" animBg="1"/>
      <p:bldP spid="24" grpId="0"/>
      <p:bldP spid="25" grpId="0" animBg="1"/>
      <p:bldP spid="7" grpId="0" animBg="1"/>
      <p:bldP spid="32" grpId="0" animBg="1"/>
      <p:bldP spid="10" grpId="0" animBg="1"/>
      <p:bldP spid="36" grpId="0"/>
      <p:bldP spid="40" grpId="0" animBg="1"/>
      <p:bldP spid="41" grpId="0"/>
      <p:bldP spid="42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8C83BF8-6958-EEC5-2359-A966176CA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8" t="21236" r="17614" b="7776"/>
          <a:stretch/>
        </p:blipFill>
        <p:spPr>
          <a:xfrm>
            <a:off x="946040" y="803602"/>
            <a:ext cx="5404802" cy="60555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A207D1-D4B3-F395-94AF-728E9700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174"/>
            <a:ext cx="12192000" cy="82657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Example questions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CFF1AD1-5475-9DCA-6ED9-6DD24CDB0B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7" r="81697" b="87247"/>
          <a:stretch>
            <a:fillRect/>
          </a:stretch>
        </p:blipFill>
        <p:spPr>
          <a:xfrm>
            <a:off x="8007839" y="1183978"/>
            <a:ext cx="1620981" cy="276804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C3B7CC6-7E69-86E3-A2B9-6662CB7A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415" r="65391" b="43365"/>
          <a:stretch>
            <a:fillRect/>
          </a:stretch>
        </p:blipFill>
        <p:spPr>
          <a:xfrm>
            <a:off x="8007839" y="4161430"/>
            <a:ext cx="3427649" cy="460225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897D335-7E10-A966-87B1-C87F4F32FA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08" r="85296" b="61274"/>
          <a:stretch>
            <a:fillRect/>
          </a:stretch>
        </p:blipFill>
        <p:spPr>
          <a:xfrm>
            <a:off x="8007839" y="2613879"/>
            <a:ext cx="1194332" cy="380065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D3BFB7-7696-04A0-5857-F82BF8441E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579" t="60274" r="666" b="2055"/>
          <a:stretch>
            <a:fillRect/>
          </a:stretch>
        </p:blipFill>
        <p:spPr>
          <a:xfrm>
            <a:off x="7910146" y="5861275"/>
            <a:ext cx="4189177" cy="831306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4E5627-9011-FE14-CF67-8EDD7E30BE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56" t="59333" r="62743" b="25111"/>
          <a:stretch>
            <a:fillRect/>
          </a:stretch>
        </p:blipFill>
        <p:spPr>
          <a:xfrm>
            <a:off x="7998068" y="5519350"/>
            <a:ext cx="3439815" cy="3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3" y="365125"/>
            <a:ext cx="12195906" cy="13451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Physical Chemistry Year 1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3.1.7 Oxidation, reduction and Redox equations</a:t>
            </a:r>
          </a:p>
        </p:txBody>
      </p:sp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E5755C25-5650-C771-50EA-C62E1F341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1" t="53396" r="44549" b="15660"/>
          <a:stretch/>
        </p:blipFill>
        <p:spPr>
          <a:xfrm>
            <a:off x="1454435" y="1944687"/>
            <a:ext cx="7193091" cy="44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9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Oxidation and Reduction - OIL RIG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4BA68-1C8A-0110-3A98-5CA51A2E1C86}"/>
              </a:ext>
            </a:extLst>
          </p:cNvPr>
          <p:cNvSpPr txBox="1"/>
          <p:nvPr/>
        </p:nvSpPr>
        <p:spPr>
          <a:xfrm>
            <a:off x="533400" y="1562100"/>
            <a:ext cx="11264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O</a:t>
            </a:r>
            <a:r>
              <a:rPr lang="en-US" sz="4800" dirty="0"/>
              <a:t>XIDATION </a:t>
            </a:r>
            <a:r>
              <a:rPr lang="en-US" sz="4800" dirty="0">
                <a:solidFill>
                  <a:srgbClr val="FF0000"/>
                </a:solidFill>
              </a:rPr>
              <a:t>I</a:t>
            </a:r>
            <a:r>
              <a:rPr lang="en-US" sz="4800" dirty="0"/>
              <a:t>S </a:t>
            </a:r>
            <a:r>
              <a:rPr lang="en-US" sz="4800" dirty="0">
                <a:solidFill>
                  <a:srgbClr val="FF0000"/>
                </a:solidFill>
              </a:rPr>
              <a:t>L</a:t>
            </a:r>
            <a:r>
              <a:rPr lang="en-US" sz="4800" dirty="0"/>
              <a:t>OSS</a:t>
            </a:r>
          </a:p>
          <a:p>
            <a:endParaRPr lang="en-US" sz="4800" dirty="0"/>
          </a:p>
          <a:p>
            <a:r>
              <a:rPr lang="en-US" sz="4800" dirty="0"/>
              <a:t>							OF </a:t>
            </a:r>
            <a:r>
              <a:rPr lang="en-US" sz="6000" b="1" dirty="0">
                <a:solidFill>
                  <a:srgbClr val="FF0000"/>
                </a:solidFill>
              </a:rPr>
              <a:t>ELECTRONS</a:t>
            </a:r>
          </a:p>
          <a:p>
            <a:endParaRPr lang="en-US" sz="4800" dirty="0"/>
          </a:p>
          <a:p>
            <a:r>
              <a:rPr lang="en-US" sz="4800" dirty="0">
                <a:solidFill>
                  <a:srgbClr val="FF0000"/>
                </a:solidFill>
              </a:rPr>
              <a:t>R</a:t>
            </a:r>
            <a:r>
              <a:rPr lang="en-US" sz="4800" dirty="0"/>
              <a:t>EDUCTION </a:t>
            </a:r>
            <a:r>
              <a:rPr lang="en-US" sz="4800" dirty="0">
                <a:solidFill>
                  <a:srgbClr val="FF0000"/>
                </a:solidFill>
              </a:rPr>
              <a:t>I</a:t>
            </a:r>
            <a:r>
              <a:rPr lang="en-US" sz="4800" dirty="0"/>
              <a:t>S </a:t>
            </a:r>
            <a:r>
              <a:rPr lang="en-US" sz="4800" dirty="0">
                <a:solidFill>
                  <a:srgbClr val="FF0000"/>
                </a:solidFill>
              </a:rPr>
              <a:t>G</a:t>
            </a:r>
            <a:r>
              <a:rPr lang="en-US" sz="4800" dirty="0"/>
              <a:t>AIN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255221F-95DE-C7AE-2303-88BBB27D74DA}"/>
              </a:ext>
            </a:extLst>
          </p:cNvPr>
          <p:cNvSpPr/>
          <p:nvPr/>
        </p:nvSpPr>
        <p:spPr>
          <a:xfrm>
            <a:off x="5829300" y="1752600"/>
            <a:ext cx="1041400" cy="361950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Oxidation and Reduction - OIL RIG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F3DE2-261C-5171-8E17-AEBB441DF310}"/>
              </a:ext>
            </a:extLst>
          </p:cNvPr>
          <p:cNvSpPr txBox="1"/>
          <p:nvPr/>
        </p:nvSpPr>
        <p:spPr>
          <a:xfrm>
            <a:off x="419100" y="914400"/>
            <a:ext cx="10909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GCSE</a:t>
            </a:r>
          </a:p>
          <a:p>
            <a:endParaRPr lang="en-US" sz="3200" dirty="0"/>
          </a:p>
          <a:p>
            <a:r>
              <a:rPr lang="en-US" sz="3200" dirty="0"/>
              <a:t>Ca</a:t>
            </a:r>
            <a:r>
              <a:rPr lang="en-US" sz="3200" baseline="-250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–</a:t>
            </a:r>
            <a:r>
              <a:rPr lang="en-US" sz="3200" dirty="0"/>
              <a:t> 2e  </a:t>
            </a:r>
            <a:r>
              <a:rPr lang="en-US" sz="3200" dirty="0">
                <a:sym typeface="Wingdings" pitchFamily="2" charset="2"/>
              </a:rPr>
              <a:t> Ca</a:t>
            </a:r>
            <a:r>
              <a:rPr lang="en-US" sz="3200" baseline="30000" dirty="0">
                <a:sym typeface="Wingdings" pitchFamily="2" charset="2"/>
              </a:rPr>
              <a:t>2+</a:t>
            </a:r>
            <a:r>
              <a:rPr lang="en-US" sz="3200" dirty="0">
                <a:sym typeface="Wingdings" pitchFamily="2" charset="2"/>
              </a:rPr>
              <a:t>      	OXIDATION (loss of electrons)</a:t>
            </a:r>
          </a:p>
          <a:p>
            <a:r>
              <a:rPr lang="en-US" sz="3200" dirty="0">
                <a:sym typeface="Wingdings" pitchFamily="2" charset="2"/>
              </a:rPr>
              <a:t>Cl</a:t>
            </a:r>
            <a:r>
              <a:rPr lang="en-US" sz="3200" baseline="-25000" dirty="0">
                <a:sym typeface="Wingdings" pitchFamily="2" charset="2"/>
              </a:rPr>
              <a:t>2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dirty="0">
                <a:sym typeface="Wingdings" pitchFamily="2" charset="2"/>
              </a:rPr>
              <a:t> 2e  2 Cl</a:t>
            </a:r>
            <a:r>
              <a:rPr lang="en-US" sz="3200" baseline="30000" dirty="0">
                <a:sym typeface="Wingdings" pitchFamily="2" charset="2"/>
              </a:rPr>
              <a:t>-</a:t>
            </a:r>
            <a:r>
              <a:rPr lang="en-US" sz="3200" dirty="0">
                <a:sym typeface="Wingdings" pitchFamily="2" charset="2"/>
              </a:rPr>
              <a:t>		REDUCTION (gain of electrons)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F6328-27E0-6286-BE5A-2B399E78B564}"/>
              </a:ext>
            </a:extLst>
          </p:cNvPr>
          <p:cNvSpPr txBox="1"/>
          <p:nvPr/>
        </p:nvSpPr>
        <p:spPr>
          <a:xfrm>
            <a:off x="381000" y="3670300"/>
            <a:ext cx="10909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A-LEVEL</a:t>
            </a:r>
          </a:p>
          <a:p>
            <a:endParaRPr lang="en-US" sz="3200" dirty="0"/>
          </a:p>
          <a:p>
            <a:r>
              <a:rPr lang="en-US" sz="3200" dirty="0"/>
              <a:t>Ca  </a:t>
            </a:r>
            <a:r>
              <a:rPr lang="en-US" sz="3200" dirty="0">
                <a:sym typeface="Wingdings" pitchFamily="2" charset="2"/>
              </a:rPr>
              <a:t> Ca</a:t>
            </a:r>
            <a:r>
              <a:rPr lang="en-US" sz="3200" baseline="30000" dirty="0">
                <a:sym typeface="Wingdings" pitchFamily="2" charset="2"/>
              </a:rPr>
              <a:t>2+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dirty="0">
                <a:sym typeface="Wingdings" pitchFamily="2" charset="2"/>
              </a:rPr>
              <a:t> 2e    	OXIDATION (still loss of electrons)</a:t>
            </a:r>
          </a:p>
          <a:p>
            <a:r>
              <a:rPr lang="en-US" sz="3200" dirty="0">
                <a:sym typeface="Wingdings" pitchFamily="2" charset="2"/>
              </a:rPr>
              <a:t>Cl</a:t>
            </a:r>
            <a:r>
              <a:rPr lang="en-US" sz="3200" baseline="-25000" dirty="0">
                <a:sym typeface="Wingdings" pitchFamily="2" charset="2"/>
              </a:rPr>
              <a:t>2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dirty="0">
                <a:sym typeface="Wingdings" pitchFamily="2" charset="2"/>
              </a:rPr>
              <a:t> 2e  2 Cl</a:t>
            </a:r>
            <a:r>
              <a:rPr lang="en-US" sz="3200" baseline="30000" dirty="0">
                <a:sym typeface="Wingdings" pitchFamily="2" charset="2"/>
              </a:rPr>
              <a:t>-</a:t>
            </a:r>
            <a:r>
              <a:rPr lang="en-US" sz="3200" dirty="0">
                <a:sym typeface="Wingdings" pitchFamily="2" charset="2"/>
              </a:rPr>
              <a:t>		REDUCTION (gain of electrons)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E713B-8408-22A1-DAF8-2F57E489F9A1}"/>
              </a:ext>
            </a:extLst>
          </p:cNvPr>
          <p:cNvSpPr txBox="1"/>
          <p:nvPr/>
        </p:nvSpPr>
        <p:spPr>
          <a:xfrm>
            <a:off x="1955800" y="612140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A-level the equations are  written to shown + electrons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FC568-B773-4B8F-3643-7982D1944EAC}"/>
              </a:ext>
            </a:extLst>
          </p:cNvPr>
          <p:cNvSpPr txBox="1"/>
          <p:nvPr/>
        </p:nvSpPr>
        <p:spPr>
          <a:xfrm>
            <a:off x="1892300" y="297180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GCSE the equations may be written to shown + or - electrons</a:t>
            </a:r>
          </a:p>
        </p:txBody>
      </p:sp>
    </p:spTree>
    <p:extLst>
      <p:ext uri="{BB962C8B-B14F-4D97-AF65-F5344CB8AC3E}">
        <p14:creationId xmlns:p14="http://schemas.microsoft.com/office/powerpoint/2010/main" val="35451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224955" y="2882605"/>
            <a:ext cx="415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Mg + ½O</a:t>
            </a:r>
            <a:r>
              <a:rPr lang="en-GB" sz="4000" baseline="-25000" dirty="0"/>
              <a:t>2</a:t>
            </a:r>
            <a:r>
              <a:rPr lang="en-GB" sz="4000" dirty="0"/>
              <a:t> </a:t>
            </a:r>
            <a:r>
              <a:rPr lang="en-GB" sz="4000" dirty="0">
                <a:sym typeface="Wingdings" panose="05000000000000000000" pitchFamily="2" charset="2"/>
              </a:rPr>
              <a:t> MgO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6224955" y="3853182"/>
            <a:ext cx="406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Mg </a:t>
            </a:r>
            <a:r>
              <a:rPr lang="en-GB" sz="4000" dirty="0">
                <a:sym typeface="Wingdings" panose="05000000000000000000" pitchFamily="2" charset="2"/>
              </a:rPr>
              <a:t> Mg</a:t>
            </a:r>
            <a:r>
              <a:rPr lang="en-GB" sz="4000" baseline="30000" dirty="0">
                <a:sym typeface="Wingdings" panose="05000000000000000000" pitchFamily="2" charset="2"/>
              </a:rPr>
              <a:t>2+ </a:t>
            </a:r>
            <a:r>
              <a:rPr lang="en-GB" sz="4000" dirty="0">
                <a:sym typeface="Wingdings" panose="05000000000000000000" pitchFamily="2" charset="2"/>
              </a:rPr>
              <a:t>+ 2e</a:t>
            </a:r>
            <a:r>
              <a:rPr lang="en-GB" sz="4000" baseline="30000" dirty="0">
                <a:sym typeface="Wingdings" panose="05000000000000000000" pitchFamily="2" charset="2"/>
              </a:rPr>
              <a:t>-</a:t>
            </a:r>
            <a:endParaRPr lang="en-US" sz="4000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6224955" y="4823759"/>
            <a:ext cx="405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½O</a:t>
            </a:r>
            <a:r>
              <a:rPr lang="en-GB" sz="4000" baseline="-25000" dirty="0"/>
              <a:t>2 </a:t>
            </a:r>
            <a:r>
              <a:rPr lang="en-GB" sz="4000" dirty="0"/>
              <a:t>+ </a:t>
            </a:r>
            <a:r>
              <a:rPr lang="en-GB" sz="4000" dirty="0">
                <a:sym typeface="Wingdings" panose="05000000000000000000" pitchFamily="2" charset="2"/>
              </a:rPr>
              <a:t>2e</a:t>
            </a:r>
            <a:r>
              <a:rPr lang="en-GB" sz="4000" baseline="30000" dirty="0">
                <a:sym typeface="Wingdings" panose="05000000000000000000" pitchFamily="2" charset="2"/>
              </a:rPr>
              <a:t>-</a:t>
            </a:r>
            <a:r>
              <a:rPr lang="en-US" sz="4000" baseline="30000" dirty="0">
                <a:sym typeface="Wingdings" panose="05000000000000000000" pitchFamily="2" charset="2"/>
              </a:rPr>
              <a:t> </a:t>
            </a:r>
            <a:r>
              <a:rPr lang="en-GB" sz="4000" dirty="0">
                <a:sym typeface="Wingdings" panose="05000000000000000000" pitchFamily="2" charset="2"/>
              </a:rPr>
              <a:t> O</a:t>
            </a:r>
            <a:r>
              <a:rPr lang="en-GB" sz="4000" baseline="30000" dirty="0">
                <a:sym typeface="Wingdings" panose="05000000000000000000" pitchFamily="2" charset="2"/>
              </a:rPr>
              <a:t>2-</a:t>
            </a:r>
            <a:endParaRPr lang="en-US" sz="4000" baseline="30000" dirty="0"/>
          </a:p>
        </p:txBody>
      </p:sp>
      <p:sp>
        <p:nvSpPr>
          <p:cNvPr id="44" name="Rounded Rectangle 43"/>
          <p:cNvSpPr/>
          <p:nvPr/>
        </p:nvSpPr>
        <p:spPr>
          <a:xfrm>
            <a:off x="1358900" y="2898112"/>
            <a:ext cx="4585253" cy="8886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magnesium is completely burnt in oxygen both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>
                <a:solidFill>
                  <a:schemeClr val="tx1"/>
                </a:solidFill>
              </a:rPr>
              <a:t>uction and </a:t>
            </a:r>
            <a:r>
              <a:rPr lang="en-GB" dirty="0">
                <a:solidFill>
                  <a:srgbClr val="0070C0"/>
                </a:solidFill>
              </a:rPr>
              <a:t>ox</a:t>
            </a:r>
            <a:r>
              <a:rPr lang="en-GB" dirty="0">
                <a:solidFill>
                  <a:schemeClr val="tx1"/>
                </a:solidFill>
              </a:rPr>
              <a:t>idation take place. This is a </a:t>
            </a:r>
            <a:r>
              <a:rPr lang="en-GB" b="1" u="sng" dirty="0">
                <a:solidFill>
                  <a:srgbClr val="FF0000"/>
                </a:solidFill>
              </a:rPr>
              <a:t>RED</a:t>
            </a:r>
            <a:r>
              <a:rPr lang="en-GB" b="1" u="sng" dirty="0">
                <a:solidFill>
                  <a:srgbClr val="0070C0"/>
                </a:solidFill>
              </a:rPr>
              <a:t>OX</a:t>
            </a:r>
            <a:r>
              <a:rPr lang="en-GB" dirty="0">
                <a:solidFill>
                  <a:schemeClr val="tx1"/>
                </a:solidFill>
              </a:rPr>
              <a:t> reaction.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79949" y="3831721"/>
            <a:ext cx="4264204" cy="7293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this reaction magnesium is being </a:t>
            </a:r>
            <a:r>
              <a:rPr lang="en-GB" b="1" u="sng" dirty="0">
                <a:solidFill>
                  <a:schemeClr val="tx1"/>
                </a:solidFill>
              </a:rPr>
              <a:t>OXIDISED</a:t>
            </a:r>
            <a:r>
              <a:rPr lang="en-GB" dirty="0">
                <a:solidFill>
                  <a:schemeClr val="tx1"/>
                </a:solidFill>
              </a:rPr>
              <a:t> as it is </a:t>
            </a:r>
            <a:r>
              <a:rPr lang="en-GB" b="1" u="sng" dirty="0">
                <a:solidFill>
                  <a:schemeClr val="tx1"/>
                </a:solidFill>
              </a:rPr>
              <a:t>losing</a:t>
            </a:r>
            <a:r>
              <a:rPr lang="en-GB" dirty="0">
                <a:solidFill>
                  <a:schemeClr val="tx1"/>
                </a:solidFill>
              </a:rPr>
              <a:t> electrons.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679949" y="4796535"/>
            <a:ext cx="4264204" cy="7293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this reaction oxygen is being </a:t>
            </a:r>
            <a:r>
              <a:rPr lang="en-GB" b="1" u="sng" dirty="0">
                <a:solidFill>
                  <a:schemeClr val="tx1"/>
                </a:solidFill>
              </a:rPr>
              <a:t>REDUCED</a:t>
            </a:r>
            <a:r>
              <a:rPr lang="en-GB" dirty="0">
                <a:solidFill>
                  <a:schemeClr val="tx1"/>
                </a:solidFill>
              </a:rPr>
              <a:t> as it is </a:t>
            </a:r>
            <a:r>
              <a:rPr lang="en-GB" b="1" u="sng" dirty="0">
                <a:solidFill>
                  <a:schemeClr val="tx1"/>
                </a:solidFill>
              </a:rPr>
              <a:t>gaining</a:t>
            </a:r>
            <a:r>
              <a:rPr lang="en-GB" dirty="0">
                <a:solidFill>
                  <a:schemeClr val="tx1"/>
                </a:solidFill>
              </a:rPr>
              <a:t> electrons.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-937" y="798088"/>
            <a:ext cx="11710337" cy="1146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schemeClr val="tx1"/>
                </a:solidFill>
              </a:rPr>
              <a:t>Reducing Agents</a:t>
            </a:r>
            <a:r>
              <a:rPr lang="en-GB" sz="2800" dirty="0">
                <a:solidFill>
                  <a:schemeClr val="tx1"/>
                </a:solidFill>
              </a:rPr>
              <a:t> lose electrons (electron donors) and are oxidised themselves.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7308" y="1692029"/>
            <a:ext cx="12096592" cy="1146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schemeClr val="tx1"/>
                </a:solidFill>
              </a:rPr>
              <a:t>Oxidising Agents</a:t>
            </a:r>
            <a:r>
              <a:rPr lang="en-GB" sz="2800" dirty="0">
                <a:solidFill>
                  <a:schemeClr val="tx1"/>
                </a:solidFill>
              </a:rPr>
              <a:t> gain electrons (electron acceptors) and are reduced themselves.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3C8203-CD84-F2A9-4539-0DA24EF3DBDD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</a:rPr>
              <a:t>REDOX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5D55C-93C5-1E01-CA54-F330C094B27B}"/>
              </a:ext>
            </a:extLst>
          </p:cNvPr>
          <p:cNvSpPr txBox="1"/>
          <p:nvPr/>
        </p:nvSpPr>
        <p:spPr>
          <a:xfrm>
            <a:off x="939800" y="6096000"/>
            <a:ext cx="1125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Overall, electrons have been transferred from the reducing agent to the oxidizing agent</a:t>
            </a:r>
          </a:p>
        </p:txBody>
      </p:sp>
    </p:spTree>
    <p:extLst>
      <p:ext uri="{BB962C8B-B14F-4D97-AF65-F5344CB8AC3E}">
        <p14:creationId xmlns:p14="http://schemas.microsoft.com/office/powerpoint/2010/main" val="388391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1C9D8D9-B95F-C24A-5ABE-A8624125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1"/>
            <a:ext cx="10515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Oxidation states (Oxidation numbers)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299CD-8B93-3617-986F-B05A924334B8}"/>
              </a:ext>
            </a:extLst>
          </p:cNvPr>
          <p:cNvSpPr txBox="1"/>
          <p:nvPr/>
        </p:nvSpPr>
        <p:spPr>
          <a:xfrm>
            <a:off x="1460500" y="901700"/>
            <a:ext cx="8623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OXIDATION STATE or OXIDATION NUMBER (same) tell us how many electrons an element in a compound, has gained or lost compared to when the element is in an uncombined state (when it has an oxidation state of zero).</a:t>
            </a:r>
          </a:p>
          <a:p>
            <a:endParaRPr lang="en-US" sz="2800" dirty="0"/>
          </a:p>
          <a:p>
            <a:r>
              <a:rPr lang="en-US" sz="2800" dirty="0"/>
              <a:t>The oxidation number MUST have a sign (+/-), which by convention comes before the number.</a:t>
            </a:r>
          </a:p>
          <a:p>
            <a:endParaRPr lang="en-US" sz="2800" dirty="0"/>
          </a:p>
          <a:p>
            <a:r>
              <a:rPr lang="en-US" sz="2800" dirty="0"/>
              <a:t>A positive sign indicates that electrons have been lost (oxidation), whereas a negative sign shows the gaining of electrons (reduction).</a:t>
            </a:r>
          </a:p>
        </p:txBody>
      </p:sp>
    </p:spTree>
    <p:extLst>
      <p:ext uri="{BB962C8B-B14F-4D97-AF65-F5344CB8AC3E}">
        <p14:creationId xmlns:p14="http://schemas.microsoft.com/office/powerpoint/2010/main" val="381653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63413"/>
              </p:ext>
            </p:extLst>
          </p:nvPr>
        </p:nvGraphicFramePr>
        <p:xfrm>
          <a:off x="423571" y="979211"/>
          <a:ext cx="11243256" cy="44754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0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15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Oxidation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1.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Uncombined</a:t>
                      </a:r>
                      <a:r>
                        <a:rPr lang="en-GB" dirty="0"/>
                        <a:t>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Uncombined</a:t>
                      </a:r>
                      <a:r>
                        <a:rPr lang="en-GB" dirty="0"/>
                        <a:t> elements </a:t>
                      </a:r>
                      <a:r>
                        <a:rPr lang="en-GB" b="0" u="none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b="1" u="sng" dirty="0"/>
                        <a:t> 0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/>
                        <a:t>Br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, Cu, N</a:t>
                      </a:r>
                      <a:r>
                        <a:rPr lang="en-GB" baseline="-25000" dirty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2.</a:t>
                      </a:r>
                      <a:r>
                        <a:rPr lang="en-GB" dirty="0"/>
                        <a:t> 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none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u="none" dirty="0"/>
                        <a:t> </a:t>
                      </a:r>
                      <a:r>
                        <a:rPr lang="en-GB" u="none" baseline="0" dirty="0"/>
                        <a:t>same as </a:t>
                      </a:r>
                      <a:r>
                        <a:rPr lang="en-GB" b="1" u="sng" baseline="0" dirty="0"/>
                        <a:t>charge on ion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/>
                        <a:t>Cl</a:t>
                      </a:r>
                      <a:r>
                        <a:rPr lang="en-GB" baseline="30000" dirty="0"/>
                        <a:t>-</a:t>
                      </a:r>
                      <a:r>
                        <a:rPr lang="en-GB" baseline="0" dirty="0"/>
                        <a:t> = -1 Mg</a:t>
                      </a:r>
                      <a:r>
                        <a:rPr lang="en-GB" baseline="30000" dirty="0"/>
                        <a:t>2+ </a:t>
                      </a:r>
                      <a:r>
                        <a:rPr lang="en-GB" baseline="0" dirty="0"/>
                        <a:t>= +2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3.</a:t>
                      </a:r>
                      <a:r>
                        <a:rPr lang="en-GB" dirty="0"/>
                        <a:t> Group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dirty="0"/>
                        <a:t> </a:t>
                      </a:r>
                      <a:r>
                        <a:rPr lang="en-GB" b="1" u="sng" dirty="0"/>
                        <a:t>+1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4.</a:t>
                      </a:r>
                      <a:r>
                        <a:rPr lang="en-GB" dirty="0"/>
                        <a:t> Group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dirty="0"/>
                        <a:t> </a:t>
                      </a:r>
                      <a:r>
                        <a:rPr lang="en-GB" b="1" u="sng" dirty="0"/>
                        <a:t>+2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CaBr</a:t>
                      </a:r>
                      <a:r>
                        <a:rPr lang="en-GB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5.</a:t>
                      </a:r>
                      <a:r>
                        <a:rPr lang="en-GB" dirty="0"/>
                        <a:t> Aluminium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dirty="0"/>
                        <a:t> </a:t>
                      </a:r>
                      <a:r>
                        <a:rPr lang="en-GB" b="1" u="sng" dirty="0"/>
                        <a:t>+3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O</a:t>
                      </a:r>
                      <a:r>
                        <a:rPr lang="en-GB" baseline="-25000" dirty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6.</a:t>
                      </a:r>
                      <a:r>
                        <a:rPr lang="en-GB" dirty="0"/>
                        <a:t> Fluorine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Always</a:t>
                      </a:r>
                      <a:r>
                        <a:rPr lang="en-GB" dirty="0"/>
                        <a:t> </a:t>
                      </a:r>
                      <a:r>
                        <a:rPr lang="en-GB" b="1" u="sng" dirty="0"/>
                        <a:t>-1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NaF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7.</a:t>
                      </a:r>
                      <a:r>
                        <a:rPr lang="en-GB" dirty="0"/>
                        <a:t> Hydrogen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u="sng" dirty="0"/>
                        <a:t>+1</a:t>
                      </a:r>
                      <a:r>
                        <a:rPr lang="en-GB" b="1" baseline="0" dirty="0"/>
                        <a:t>   </a:t>
                      </a:r>
                      <a:r>
                        <a:rPr lang="en-GB" baseline="0" dirty="0"/>
                        <a:t>(</a:t>
                      </a:r>
                      <a:r>
                        <a:rPr lang="en-GB" baseline="0" dirty="0">
                          <a:solidFill>
                            <a:srgbClr val="FF0000"/>
                          </a:solidFill>
                        </a:rPr>
                        <a:t>except</a:t>
                      </a:r>
                      <a:r>
                        <a:rPr lang="en-GB" baseline="0" dirty="0"/>
                        <a:t> in </a:t>
                      </a:r>
                      <a:r>
                        <a:rPr lang="en-GB" b="1" u="sng" baseline="0" dirty="0"/>
                        <a:t>hydrides</a:t>
                      </a:r>
                      <a:r>
                        <a:rPr lang="en-GB" baseline="0" dirty="0"/>
                        <a:t> (e.g. </a:t>
                      </a:r>
                      <a:r>
                        <a:rPr lang="en-GB" baseline="0" dirty="0" err="1"/>
                        <a:t>NaH</a:t>
                      </a:r>
                      <a:r>
                        <a:rPr lang="en-GB" baseline="0" dirty="0"/>
                        <a:t>) where it is 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8.</a:t>
                      </a:r>
                      <a:r>
                        <a:rPr lang="en-GB" dirty="0"/>
                        <a:t> 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u="sng" dirty="0"/>
                        <a:t>-2</a:t>
                      </a:r>
                      <a:r>
                        <a:rPr lang="en-GB" b="1" u="none" dirty="0"/>
                        <a:t>    </a:t>
                      </a:r>
                      <a:r>
                        <a:rPr lang="en-GB" dirty="0"/>
                        <a:t>(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except</a:t>
                      </a:r>
                      <a:r>
                        <a:rPr lang="en-GB" dirty="0"/>
                        <a:t> it is -1 in </a:t>
                      </a:r>
                      <a:r>
                        <a:rPr lang="en-GB" b="1" u="sng" dirty="0"/>
                        <a:t>peroxides</a:t>
                      </a:r>
                      <a:r>
                        <a:rPr lang="en-GB" b="0" u="none" dirty="0"/>
                        <a:t> (</a:t>
                      </a:r>
                      <a:r>
                        <a:rPr lang="en-GB" b="0" u="none" dirty="0" err="1"/>
                        <a:t>e.g</a:t>
                      </a:r>
                      <a:r>
                        <a:rPr lang="en-GB" b="0" u="none" dirty="0"/>
                        <a:t>  </a:t>
                      </a:r>
                      <a:r>
                        <a:rPr lang="en-GB" u="none" dirty="0"/>
                        <a:t>H</a:t>
                      </a:r>
                      <a:r>
                        <a:rPr lang="en-GB" u="none" baseline="-25000" dirty="0"/>
                        <a:t>2</a:t>
                      </a:r>
                      <a:r>
                        <a:rPr lang="en-GB" u="none" dirty="0"/>
                        <a:t>O</a:t>
                      </a:r>
                      <a:r>
                        <a:rPr lang="en-GB" u="none" baseline="-25000" dirty="0"/>
                        <a:t>2</a:t>
                      </a:r>
                      <a:r>
                        <a:rPr lang="en-GB" b="1" u="none" baseline="0" dirty="0"/>
                        <a:t>)</a:t>
                      </a:r>
                      <a:r>
                        <a:rPr lang="en-GB" u="none" dirty="0"/>
                        <a:t> </a:t>
                      </a:r>
                      <a:r>
                        <a:rPr lang="en-GB" dirty="0"/>
                        <a:t>and +2 in </a:t>
                      </a:r>
                      <a:r>
                        <a:rPr lang="en-GB" b="1" u="sng" dirty="0"/>
                        <a:t>OF</a:t>
                      </a:r>
                      <a:r>
                        <a:rPr lang="en-GB" b="1" u="sng" baseline="-25000" dirty="0"/>
                        <a:t>2</a:t>
                      </a:r>
                      <a:r>
                        <a:rPr lang="en-GB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9.</a:t>
                      </a:r>
                      <a:r>
                        <a:rPr lang="en-GB" dirty="0"/>
                        <a:t> Chlorine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u="sng" dirty="0"/>
                        <a:t>-1</a:t>
                      </a:r>
                      <a:r>
                        <a:rPr lang="en-GB" b="1" dirty="0"/>
                        <a:t>    </a:t>
                      </a:r>
                      <a:r>
                        <a:rPr lang="en-GB" dirty="0"/>
                        <a:t>(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except</a:t>
                      </a:r>
                      <a:r>
                        <a:rPr lang="en-GB" dirty="0"/>
                        <a:t> if in a compound with </a:t>
                      </a:r>
                      <a:r>
                        <a:rPr lang="en-GB" b="1" u="sng" dirty="0"/>
                        <a:t>F</a:t>
                      </a:r>
                      <a:r>
                        <a:rPr lang="en-GB" dirty="0"/>
                        <a:t> or </a:t>
                      </a:r>
                      <a:r>
                        <a:rPr lang="en-GB" b="1" u="sng" dirty="0"/>
                        <a:t>O</a:t>
                      </a:r>
                      <a:r>
                        <a:rPr lang="en-GB" dirty="0"/>
                        <a:t> – when it would have  a positive value)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KCl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16834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A1C9D8D9-B95F-C24A-5ABE-A8624125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1"/>
            <a:ext cx="10515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Rules for assigning Oxidation numbers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B77D62-1887-D9AE-E4F7-8F8B915F36A7}"/>
              </a:ext>
            </a:extLst>
          </p:cNvPr>
          <p:cNvSpPr txBox="1"/>
          <p:nvPr/>
        </p:nvSpPr>
        <p:spPr>
          <a:xfrm>
            <a:off x="3860800" y="5816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 rules must be learnt</a:t>
            </a:r>
          </a:p>
        </p:txBody>
      </p:sp>
    </p:spTree>
    <p:extLst>
      <p:ext uri="{BB962C8B-B14F-4D97-AF65-F5344CB8AC3E}">
        <p14:creationId xmlns:p14="http://schemas.microsoft.com/office/powerpoint/2010/main" val="257190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48"/>
            <a:ext cx="12192000" cy="8265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Task - Work out the Oxidation States of the elements in 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5443" y="985328"/>
            <a:ext cx="1637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N</a:t>
            </a:r>
            <a:r>
              <a:rPr lang="en-GB" sz="6000" dirty="0"/>
              <a:t>H</a:t>
            </a:r>
            <a:r>
              <a:rPr lang="en-GB" sz="6000" baseline="-25000" dirty="0"/>
              <a:t>3</a:t>
            </a:r>
            <a:endParaRPr lang="en-US" sz="6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5441" y="2743912"/>
            <a:ext cx="1637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O</a:t>
            </a:r>
            <a:r>
              <a:rPr lang="en-GB" sz="6000" baseline="-25000" dirty="0"/>
              <a:t>2</a:t>
            </a:r>
            <a:endParaRPr lang="en-US" sz="60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755442" y="1837812"/>
            <a:ext cx="1637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H</a:t>
            </a:r>
            <a:r>
              <a:rPr lang="en-GB" sz="6000" baseline="-25000" dirty="0"/>
              <a:t>2</a:t>
            </a:r>
            <a:r>
              <a:rPr lang="en-GB" sz="6000" dirty="0">
                <a:solidFill>
                  <a:srgbClr val="FF0000"/>
                </a:solidFill>
              </a:rPr>
              <a:t>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5441" y="5518159"/>
            <a:ext cx="1744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S</a:t>
            </a:r>
            <a:r>
              <a:rPr lang="en-GB" sz="6000" dirty="0"/>
              <a:t>O</a:t>
            </a:r>
            <a:r>
              <a:rPr lang="en-GB" sz="6000" baseline="-25000" dirty="0"/>
              <a:t>4</a:t>
            </a:r>
            <a:r>
              <a:rPr lang="en-GB" sz="6000" baseline="30000" dirty="0"/>
              <a:t>2-</a:t>
            </a:r>
            <a:endParaRPr lang="en-US" sz="60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5441" y="3650012"/>
            <a:ext cx="2204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H</a:t>
            </a:r>
            <a:r>
              <a:rPr lang="en-GB" sz="6000" baseline="-25000" dirty="0"/>
              <a:t>2</a:t>
            </a:r>
            <a:r>
              <a:rPr lang="en-GB" sz="6000" dirty="0">
                <a:solidFill>
                  <a:srgbClr val="FF0000"/>
                </a:solidFill>
              </a:rPr>
              <a:t>O</a:t>
            </a:r>
            <a:r>
              <a:rPr lang="en-GB" sz="6000" baseline="-25000" dirty="0"/>
              <a:t>2</a:t>
            </a:r>
            <a:endParaRPr lang="en-US" sz="6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755441" y="4584086"/>
            <a:ext cx="2382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H</a:t>
            </a:r>
            <a:r>
              <a:rPr lang="en-GB" sz="6000" baseline="-25000" dirty="0"/>
              <a:t>2</a:t>
            </a:r>
            <a:r>
              <a:rPr lang="en-GB" sz="6000" dirty="0">
                <a:solidFill>
                  <a:srgbClr val="FF0000"/>
                </a:solidFill>
              </a:rPr>
              <a:t>S</a:t>
            </a:r>
            <a:r>
              <a:rPr lang="en-GB" sz="6000" dirty="0"/>
              <a:t>O</a:t>
            </a:r>
            <a:r>
              <a:rPr lang="en-GB" sz="6000" baseline="-25000" dirty="0"/>
              <a:t>4</a:t>
            </a:r>
            <a:endParaRPr lang="en-US" sz="60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2883918" y="5599749"/>
            <a:ext cx="553517" cy="57605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3C636-6E01-909E-1E24-0748E34595F2}"/>
              </a:ext>
            </a:extLst>
          </p:cNvPr>
          <p:cNvSpPr txBox="1"/>
          <p:nvPr/>
        </p:nvSpPr>
        <p:spPr>
          <a:xfrm>
            <a:off x="4356100" y="10287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2B5D3-112D-F44D-05A2-EC899244408E}"/>
              </a:ext>
            </a:extLst>
          </p:cNvPr>
          <p:cNvSpPr txBox="1"/>
          <p:nvPr/>
        </p:nvSpPr>
        <p:spPr>
          <a:xfrm>
            <a:off x="4406900" y="18542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4DD2F-72B2-A925-E98A-8211E85AA788}"/>
              </a:ext>
            </a:extLst>
          </p:cNvPr>
          <p:cNvSpPr txBox="1"/>
          <p:nvPr/>
        </p:nvSpPr>
        <p:spPr>
          <a:xfrm>
            <a:off x="4356100" y="27813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C0E0D-43D3-F985-BABE-948E350DC5AA}"/>
              </a:ext>
            </a:extLst>
          </p:cNvPr>
          <p:cNvSpPr txBox="1"/>
          <p:nvPr/>
        </p:nvSpPr>
        <p:spPr>
          <a:xfrm>
            <a:off x="4356100" y="36957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5E40F-783A-9890-48DD-F15712DE3FBB}"/>
              </a:ext>
            </a:extLst>
          </p:cNvPr>
          <p:cNvSpPr txBox="1"/>
          <p:nvPr/>
        </p:nvSpPr>
        <p:spPr>
          <a:xfrm>
            <a:off x="4279900" y="46609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8AA87E-1EFC-F4BC-72BF-8CA55A9458EA}"/>
              </a:ext>
            </a:extLst>
          </p:cNvPr>
          <p:cNvSpPr txBox="1"/>
          <p:nvPr/>
        </p:nvSpPr>
        <p:spPr>
          <a:xfrm>
            <a:off x="4279900" y="5486400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+6</a:t>
            </a:r>
          </a:p>
        </p:txBody>
      </p:sp>
    </p:spTree>
    <p:extLst>
      <p:ext uri="{BB962C8B-B14F-4D97-AF65-F5344CB8AC3E}">
        <p14:creationId xmlns:p14="http://schemas.microsoft.com/office/powerpoint/2010/main" val="6735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1431" y="-227718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Elements with variable Oxidation States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1227" y="1893476"/>
            <a:ext cx="212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Fe</a:t>
            </a:r>
            <a:r>
              <a:rPr lang="en-GB" sz="6000" baseline="-25000" dirty="0"/>
              <a:t>2</a:t>
            </a:r>
            <a:r>
              <a:rPr lang="en-GB" sz="6000" dirty="0"/>
              <a:t>O</a:t>
            </a:r>
            <a:r>
              <a:rPr lang="en-GB" sz="6000" baseline="-25000" dirty="0"/>
              <a:t>3</a:t>
            </a:r>
            <a:endParaRPr lang="en-US" sz="6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7503291" y="2132950"/>
            <a:ext cx="13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 = </a:t>
            </a:r>
            <a:r>
              <a:rPr lang="en-GB" sz="2800" b="1" u="sng" dirty="0"/>
              <a:t>+3</a:t>
            </a:r>
            <a:endParaRPr lang="en-US" sz="2800" b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5101227" y="3177724"/>
            <a:ext cx="212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FF0000"/>
                </a:solidFill>
              </a:rPr>
              <a:t>Fe</a:t>
            </a:r>
            <a:r>
              <a:rPr lang="en-GB" sz="6000" dirty="0" err="1"/>
              <a:t>O</a:t>
            </a:r>
            <a:endParaRPr lang="en-US" sz="60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8388660" y="4390752"/>
            <a:ext cx="212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V</a:t>
            </a:r>
            <a:r>
              <a:rPr lang="en-GB" sz="6000" dirty="0"/>
              <a:t>O</a:t>
            </a:r>
            <a:r>
              <a:rPr lang="en-GB" sz="6000" baseline="-25000" dirty="0"/>
              <a:t>2</a:t>
            </a:r>
            <a:r>
              <a:rPr lang="en-GB" sz="6000" baseline="30000" dirty="0"/>
              <a:t>+</a:t>
            </a:r>
            <a:endParaRPr lang="en-US" sz="60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1227" y="4461972"/>
            <a:ext cx="212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V</a:t>
            </a:r>
            <a:r>
              <a:rPr lang="en-GB" sz="6000" dirty="0"/>
              <a:t>O</a:t>
            </a:r>
            <a:r>
              <a:rPr lang="en-GB" sz="6000" baseline="30000" dirty="0"/>
              <a:t>2+</a:t>
            </a:r>
            <a:endParaRPr lang="en-US" sz="6000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7517563" y="3411246"/>
            <a:ext cx="1537537" cy="53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 = </a:t>
            </a:r>
            <a:r>
              <a:rPr lang="en-GB" sz="2800" b="1" u="sng" dirty="0"/>
              <a:t>+2</a:t>
            </a:r>
            <a:endParaRPr lang="en-US" sz="2800" b="1" u="sng" dirty="0"/>
          </a:p>
        </p:txBody>
      </p:sp>
      <p:sp>
        <p:nvSpPr>
          <p:cNvPr id="36" name="Rounded Rectangle 35"/>
          <p:cNvSpPr/>
          <p:nvPr/>
        </p:nvSpPr>
        <p:spPr>
          <a:xfrm>
            <a:off x="5322506" y="2905793"/>
            <a:ext cx="6212506" cy="40960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call this Iron(III)Oxide (The III represents +3 oxidation state)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22506" y="4052366"/>
            <a:ext cx="6212506" cy="40960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call this Iron(II)Oxide (The II represents +2 oxidation state)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019344" y="5657394"/>
            <a:ext cx="3144672" cy="40960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Vanadium(IV)Oxide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349421" y="5656954"/>
            <a:ext cx="3144672" cy="40960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Vanadium(V)Oxide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5DC2E-B088-159E-32F0-B89507445B85}"/>
              </a:ext>
            </a:extLst>
          </p:cNvPr>
          <p:cNvSpPr txBox="1"/>
          <p:nvPr/>
        </p:nvSpPr>
        <p:spPr>
          <a:xfrm>
            <a:off x="342900" y="825500"/>
            <a:ext cx="1184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characteristic of transition metals is that they have variable oxidation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14C5E-79D5-3F1B-09F5-F9FABF4DDAA8}"/>
              </a:ext>
            </a:extLst>
          </p:cNvPr>
          <p:cNvSpPr txBox="1"/>
          <p:nvPr/>
        </p:nvSpPr>
        <p:spPr>
          <a:xfrm>
            <a:off x="498365" y="1781503"/>
            <a:ext cx="427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distinguish between the two forms of iron oxide shown, we use Roman numerals to indicate the oxidation state of the metal.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6DE9A-2B08-9306-AC3B-7F1153B25966}"/>
              </a:ext>
            </a:extLst>
          </p:cNvPr>
          <p:cNvSpPr txBox="1"/>
          <p:nvPr/>
        </p:nvSpPr>
        <p:spPr>
          <a:xfrm>
            <a:off x="472966" y="4572000"/>
            <a:ext cx="422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would these two vanadium oxides be distinguished ?</a:t>
            </a:r>
          </a:p>
        </p:txBody>
      </p:sp>
    </p:spTree>
    <p:extLst>
      <p:ext uri="{BB962C8B-B14F-4D97-AF65-F5344CB8AC3E}">
        <p14:creationId xmlns:p14="http://schemas.microsoft.com/office/powerpoint/2010/main" val="35308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41" grpId="0" animBg="1"/>
      <p:bldP spid="4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1103</Words>
  <Application>Microsoft Office PowerPoint</Application>
  <PresentationFormat>Widescreen</PresentationFormat>
  <Paragraphs>149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Physical Chemistry Year 1 - AS  3.1.7 Oxidation, reduction and Redox equations</vt:lpstr>
      <vt:lpstr>Physical Chemistry Year 1  3.1.7 Oxidation, reduction and Redox equations</vt:lpstr>
      <vt:lpstr>Oxidation and Reduction - OIL RIG</vt:lpstr>
      <vt:lpstr>Oxidation and Reduction - OIL RIG</vt:lpstr>
      <vt:lpstr>PowerPoint Presentation</vt:lpstr>
      <vt:lpstr>Oxidation states (Oxidation numbers)</vt:lpstr>
      <vt:lpstr>Rules for assigning Oxidation numbers</vt:lpstr>
      <vt:lpstr>Task - Work out the Oxidation States of the elements in red</vt:lpstr>
      <vt:lpstr>Elements with variable Oxidation States</vt:lpstr>
      <vt:lpstr>Example questions</vt:lpstr>
      <vt:lpstr>Balancing Half Equations</vt:lpstr>
      <vt:lpstr>Balancing Half Equations</vt:lpstr>
      <vt:lpstr>Combining Half Equations</vt:lpstr>
      <vt:lpstr>Example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95</cp:revision>
  <dcterms:created xsi:type="dcterms:W3CDTF">2021-10-29T07:59:38Z</dcterms:created>
  <dcterms:modified xsi:type="dcterms:W3CDTF">2025-08-13T14:42:14Z</dcterms:modified>
</cp:coreProperties>
</file>