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25"/>
  </p:notesMasterIdLst>
  <p:sldIdLst>
    <p:sldId id="268" r:id="rId3"/>
    <p:sldId id="399" r:id="rId4"/>
    <p:sldId id="401" r:id="rId5"/>
    <p:sldId id="402" r:id="rId6"/>
    <p:sldId id="403" r:id="rId7"/>
    <p:sldId id="404" r:id="rId8"/>
    <p:sldId id="410" r:id="rId9"/>
    <p:sldId id="411" r:id="rId10"/>
    <p:sldId id="412" r:id="rId11"/>
    <p:sldId id="413" r:id="rId12"/>
    <p:sldId id="390" r:id="rId13"/>
    <p:sldId id="405" r:id="rId14"/>
    <p:sldId id="382" r:id="rId15"/>
    <p:sldId id="406" r:id="rId16"/>
    <p:sldId id="259" r:id="rId17"/>
    <p:sldId id="378" r:id="rId18"/>
    <p:sldId id="377" r:id="rId19"/>
    <p:sldId id="379" r:id="rId20"/>
    <p:sldId id="380" r:id="rId21"/>
    <p:sldId id="407" r:id="rId22"/>
    <p:sldId id="384" r:id="rId23"/>
    <p:sldId id="6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211C0-3E79-A392-37F4-EA9063A1F260}" v="21" dt="2025-09-24T10:46:31.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73"/>
  </p:normalViewPr>
  <p:slideViewPr>
    <p:cSldViewPr snapToGrid="0" showGuides="1">
      <p:cViewPr varScale="1">
        <p:scale>
          <a:sx n="107" d="100"/>
          <a:sy n="107"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D7F211C0-3E79-A392-37F4-EA9063A1F260}"/>
    <pc:docChg chg="modSld">
      <pc:chgData name="John Griffiths" userId="55ce029b995a3368" providerId="Windows Live" clId="Web-{D7F211C0-3E79-A392-37F4-EA9063A1F260}" dt="2025-09-24T10:46:31.931" v="20" actId="14100"/>
      <pc:docMkLst>
        <pc:docMk/>
      </pc:docMkLst>
      <pc:sldChg chg="addSp delSp modSp">
        <pc:chgData name="John Griffiths" userId="55ce029b995a3368" providerId="Windows Live" clId="Web-{D7F211C0-3E79-A392-37F4-EA9063A1F260}" dt="2025-09-24T10:46:31.931" v="20" actId="14100"/>
        <pc:sldMkLst>
          <pc:docMk/>
          <pc:sldMk cId="3273995722" sldId="406"/>
        </pc:sldMkLst>
        <pc:spChg chg="mod ord">
          <ac:chgData name="John Griffiths" userId="55ce029b995a3368" providerId="Windows Live" clId="Web-{D7F211C0-3E79-A392-37F4-EA9063A1F260}" dt="2025-09-24T10:46:31.931" v="20" actId="14100"/>
          <ac:spMkLst>
            <pc:docMk/>
            <pc:sldMk cId="3273995722" sldId="406"/>
            <ac:spMk id="3" creationId="{877792C3-B906-7F48-AC1D-B35CFD1C0032}"/>
          </ac:spMkLst>
        </pc:spChg>
        <pc:spChg chg="mod ord">
          <ac:chgData name="John Griffiths" userId="55ce029b995a3368" providerId="Windows Live" clId="Web-{D7F211C0-3E79-A392-37F4-EA9063A1F260}" dt="2025-09-24T10:46:06.430" v="14" actId="1076"/>
          <ac:spMkLst>
            <pc:docMk/>
            <pc:sldMk cId="3273995722" sldId="406"/>
            <ac:spMk id="4" creationId="{766B8ADA-B260-DF49-AF64-8C706FE4FA4D}"/>
          </ac:spMkLst>
        </pc:spChg>
        <pc:spChg chg="mod">
          <ac:chgData name="John Griffiths" userId="55ce029b995a3368" providerId="Windows Live" clId="Web-{D7F211C0-3E79-A392-37F4-EA9063A1F260}" dt="2025-09-24T10:46:11.915" v="15" actId="1076"/>
          <ac:spMkLst>
            <pc:docMk/>
            <pc:sldMk cId="3273995722" sldId="406"/>
            <ac:spMk id="7" creationId="{0B2ED408-39FE-D347-BB64-6075882DD298}"/>
          </ac:spMkLst>
        </pc:spChg>
        <pc:picChg chg="add mod ord modCrop">
          <ac:chgData name="John Griffiths" userId="55ce029b995a3368" providerId="Windows Live" clId="Web-{D7F211C0-3E79-A392-37F4-EA9063A1F260}" dt="2025-09-24T10:45:58.524" v="13" actId="1076"/>
          <ac:picMkLst>
            <pc:docMk/>
            <pc:sldMk cId="3273995722" sldId="406"/>
            <ac:picMk id="5" creationId="{DBDCBA0B-AEC0-1E59-6A49-FFA795DE7EF4}"/>
          </ac:picMkLst>
        </pc:picChg>
        <pc:picChg chg="del">
          <ac:chgData name="John Griffiths" userId="55ce029b995a3368" providerId="Windows Live" clId="Web-{D7F211C0-3E79-A392-37F4-EA9063A1F260}" dt="2025-09-24T10:44:53.645" v="4"/>
          <ac:picMkLst>
            <pc:docMk/>
            <pc:sldMk cId="3273995722" sldId="406"/>
            <ac:picMk id="8194" creationId="{BB6966B9-EFDC-204C-9677-8EAD30F4EE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D1409E4-7490-4A06-84B4-B3F38EEE32B3}"/>
              </a:ext>
            </a:extLst>
          </p:cNvPr>
          <p:cNvSpPr>
            <a:spLocks noGrp="1" noChangeArrowheads="1"/>
          </p:cNvSpPr>
          <p:nvPr>
            <p:ph type="sldNum" sz="quarter" idx="5"/>
          </p:nvPr>
        </p:nvSpPr>
        <p:spPr>
          <a:noFill/>
        </p:spPr>
        <p:txBody>
          <a:bodyPr/>
          <a:lstStyle>
            <a:lvl1pPr>
              <a:spcBef>
                <a:spcPct val="50000"/>
              </a:spcBef>
              <a:defRPr sz="1600">
                <a:solidFill>
                  <a:srgbClr val="010066"/>
                </a:solidFill>
                <a:latin typeface="Arial" panose="020B0604020202020204" pitchFamily="34" charset="0"/>
              </a:defRPr>
            </a:lvl1pPr>
            <a:lvl2pPr marL="742950" indent="-285750">
              <a:spcBef>
                <a:spcPct val="50000"/>
              </a:spcBef>
              <a:defRPr sz="1600">
                <a:solidFill>
                  <a:srgbClr val="010066"/>
                </a:solidFill>
                <a:latin typeface="Arial" panose="020B0604020202020204" pitchFamily="34" charset="0"/>
              </a:defRPr>
            </a:lvl2pPr>
            <a:lvl3pPr marL="1143000" indent="-228600">
              <a:spcBef>
                <a:spcPct val="50000"/>
              </a:spcBef>
              <a:defRPr sz="1600">
                <a:solidFill>
                  <a:srgbClr val="010066"/>
                </a:solidFill>
                <a:latin typeface="Arial" panose="020B0604020202020204" pitchFamily="34" charset="0"/>
              </a:defRPr>
            </a:lvl3pPr>
            <a:lvl4pPr marL="1600200" indent="-228600">
              <a:spcBef>
                <a:spcPct val="50000"/>
              </a:spcBef>
              <a:defRPr sz="1600">
                <a:solidFill>
                  <a:srgbClr val="010066"/>
                </a:solidFill>
                <a:latin typeface="Arial" panose="020B0604020202020204" pitchFamily="34" charset="0"/>
              </a:defRPr>
            </a:lvl4pPr>
            <a:lvl5pPr marL="2057400" indent="-228600">
              <a:spcBef>
                <a:spcPct val="50000"/>
              </a:spcBef>
              <a:defRPr sz="1600">
                <a:solidFill>
                  <a:srgbClr val="010066"/>
                </a:solidFill>
                <a:latin typeface="Arial" panose="020B0604020202020204" pitchFamily="34" charset="0"/>
              </a:defRPr>
            </a:lvl5pPr>
            <a:lvl6pPr marL="2514600" indent="-228600" eaLnBrk="0" fontAlgn="base" hangingPunct="0">
              <a:spcBef>
                <a:spcPct val="50000"/>
              </a:spcBef>
              <a:spcAft>
                <a:spcPct val="0"/>
              </a:spcAft>
              <a:defRPr sz="1600">
                <a:solidFill>
                  <a:srgbClr val="010066"/>
                </a:solidFill>
                <a:latin typeface="Arial" panose="020B0604020202020204" pitchFamily="34" charset="0"/>
              </a:defRPr>
            </a:lvl6pPr>
            <a:lvl7pPr marL="2971800" indent="-228600" eaLnBrk="0" fontAlgn="base" hangingPunct="0">
              <a:spcBef>
                <a:spcPct val="50000"/>
              </a:spcBef>
              <a:spcAft>
                <a:spcPct val="0"/>
              </a:spcAft>
              <a:defRPr sz="1600">
                <a:solidFill>
                  <a:srgbClr val="010066"/>
                </a:solidFill>
                <a:latin typeface="Arial" panose="020B0604020202020204" pitchFamily="34" charset="0"/>
              </a:defRPr>
            </a:lvl7pPr>
            <a:lvl8pPr marL="3429000" indent="-228600" eaLnBrk="0" fontAlgn="base" hangingPunct="0">
              <a:spcBef>
                <a:spcPct val="50000"/>
              </a:spcBef>
              <a:spcAft>
                <a:spcPct val="0"/>
              </a:spcAft>
              <a:defRPr sz="1600">
                <a:solidFill>
                  <a:srgbClr val="010066"/>
                </a:solidFill>
                <a:latin typeface="Arial" panose="020B0604020202020204" pitchFamily="34" charset="0"/>
              </a:defRPr>
            </a:lvl8pPr>
            <a:lvl9pPr marL="3886200" indent="-228600" eaLnBrk="0" fontAlgn="base" hangingPunct="0">
              <a:spcBef>
                <a:spcPct val="50000"/>
              </a:spcBef>
              <a:spcAft>
                <a:spcPct val="0"/>
              </a:spcAft>
              <a:defRPr sz="1600">
                <a:solidFill>
                  <a:srgbClr val="010066"/>
                </a:solidFill>
                <a:latin typeface="Arial" panose="020B0604020202020204" pitchFamily="34" charset="0"/>
              </a:defRPr>
            </a:lvl9pPr>
          </a:lstStyle>
          <a:p>
            <a:pPr>
              <a:spcBef>
                <a:spcPct val="0"/>
              </a:spcBef>
            </a:pPr>
            <a:fld id="{774311F3-58D6-484D-B07A-E99B14939833}" type="slidenum">
              <a:rPr lang="en-GB" altLang="en-US" sz="1200">
                <a:solidFill>
                  <a:schemeClr val="tx1"/>
                </a:solidFill>
              </a:rPr>
              <a:pPr>
                <a:spcBef>
                  <a:spcPct val="0"/>
                </a:spcBef>
              </a:pPr>
              <a:t>22</a:t>
            </a:fld>
            <a:endParaRPr lang="en-GB" altLang="en-US" sz="1200">
              <a:solidFill>
                <a:schemeClr val="tx1"/>
              </a:solidFill>
            </a:endParaRPr>
          </a:p>
        </p:txBody>
      </p:sp>
      <p:sp>
        <p:nvSpPr>
          <p:cNvPr id="49155" name="Rectangle 10">
            <a:extLst>
              <a:ext uri="{FF2B5EF4-FFF2-40B4-BE49-F238E27FC236}">
                <a16:creationId xmlns:a16="http://schemas.microsoft.com/office/drawing/2014/main" id="{260DA59D-527A-42AB-A22A-2D9CA93350B9}"/>
              </a:ext>
            </a:extLst>
          </p:cNvPr>
          <p:cNvSpPr>
            <a:spLocks noGrp="1" noChangeArrowheads="1"/>
          </p:cNvSpPr>
          <p:nvPr>
            <p:ph type="hdr" sz="quarter"/>
          </p:nvPr>
        </p:nvSpPr>
        <p:spPr>
          <a:noFill/>
        </p:spPr>
        <p:txBody>
          <a:bodyPr/>
          <a:lstStyle>
            <a:lvl1pPr>
              <a:spcBef>
                <a:spcPct val="50000"/>
              </a:spcBef>
              <a:defRPr sz="1600">
                <a:solidFill>
                  <a:srgbClr val="010066"/>
                </a:solidFill>
                <a:latin typeface="Arial" panose="020B0604020202020204" pitchFamily="34" charset="0"/>
              </a:defRPr>
            </a:lvl1pPr>
            <a:lvl2pPr marL="742950" indent="-285750">
              <a:spcBef>
                <a:spcPct val="50000"/>
              </a:spcBef>
              <a:defRPr sz="1600">
                <a:solidFill>
                  <a:srgbClr val="010066"/>
                </a:solidFill>
                <a:latin typeface="Arial" panose="020B0604020202020204" pitchFamily="34" charset="0"/>
              </a:defRPr>
            </a:lvl2pPr>
            <a:lvl3pPr marL="1143000" indent="-228600">
              <a:spcBef>
                <a:spcPct val="50000"/>
              </a:spcBef>
              <a:defRPr sz="1600">
                <a:solidFill>
                  <a:srgbClr val="010066"/>
                </a:solidFill>
                <a:latin typeface="Arial" panose="020B0604020202020204" pitchFamily="34" charset="0"/>
              </a:defRPr>
            </a:lvl3pPr>
            <a:lvl4pPr marL="1600200" indent="-228600">
              <a:spcBef>
                <a:spcPct val="50000"/>
              </a:spcBef>
              <a:defRPr sz="1600">
                <a:solidFill>
                  <a:srgbClr val="010066"/>
                </a:solidFill>
                <a:latin typeface="Arial" panose="020B0604020202020204" pitchFamily="34" charset="0"/>
              </a:defRPr>
            </a:lvl4pPr>
            <a:lvl5pPr marL="2057400" indent="-228600">
              <a:spcBef>
                <a:spcPct val="50000"/>
              </a:spcBef>
              <a:defRPr sz="1600">
                <a:solidFill>
                  <a:srgbClr val="010066"/>
                </a:solidFill>
                <a:latin typeface="Arial" panose="020B0604020202020204" pitchFamily="34" charset="0"/>
              </a:defRPr>
            </a:lvl5pPr>
            <a:lvl6pPr marL="2514600" indent="-228600" eaLnBrk="0" fontAlgn="base" hangingPunct="0">
              <a:spcBef>
                <a:spcPct val="50000"/>
              </a:spcBef>
              <a:spcAft>
                <a:spcPct val="0"/>
              </a:spcAft>
              <a:defRPr sz="1600">
                <a:solidFill>
                  <a:srgbClr val="010066"/>
                </a:solidFill>
                <a:latin typeface="Arial" panose="020B0604020202020204" pitchFamily="34" charset="0"/>
              </a:defRPr>
            </a:lvl6pPr>
            <a:lvl7pPr marL="2971800" indent="-228600" eaLnBrk="0" fontAlgn="base" hangingPunct="0">
              <a:spcBef>
                <a:spcPct val="50000"/>
              </a:spcBef>
              <a:spcAft>
                <a:spcPct val="0"/>
              </a:spcAft>
              <a:defRPr sz="1600">
                <a:solidFill>
                  <a:srgbClr val="010066"/>
                </a:solidFill>
                <a:latin typeface="Arial" panose="020B0604020202020204" pitchFamily="34" charset="0"/>
              </a:defRPr>
            </a:lvl7pPr>
            <a:lvl8pPr marL="3429000" indent="-228600" eaLnBrk="0" fontAlgn="base" hangingPunct="0">
              <a:spcBef>
                <a:spcPct val="50000"/>
              </a:spcBef>
              <a:spcAft>
                <a:spcPct val="0"/>
              </a:spcAft>
              <a:defRPr sz="1600">
                <a:solidFill>
                  <a:srgbClr val="010066"/>
                </a:solidFill>
                <a:latin typeface="Arial" panose="020B0604020202020204" pitchFamily="34" charset="0"/>
              </a:defRPr>
            </a:lvl8pPr>
            <a:lvl9pPr marL="3886200" indent="-228600" eaLnBrk="0" fontAlgn="base" hangingPunct="0">
              <a:spcBef>
                <a:spcPct val="50000"/>
              </a:spcBef>
              <a:spcAft>
                <a:spcPct val="0"/>
              </a:spcAft>
              <a:defRPr sz="1600">
                <a:solidFill>
                  <a:srgbClr val="010066"/>
                </a:solidFill>
                <a:latin typeface="Arial" panose="020B0604020202020204" pitchFamily="34" charset="0"/>
              </a:defRPr>
            </a:lvl9pPr>
          </a:lstStyle>
          <a:p>
            <a:pPr>
              <a:spcBef>
                <a:spcPct val="0"/>
              </a:spcBef>
            </a:pPr>
            <a:r>
              <a:rPr lang="en-GB" altLang="en-US" sz="1200">
                <a:solidFill>
                  <a:schemeClr val="tx1"/>
                </a:solidFill>
              </a:rPr>
              <a:t>Boardworks AS Chemistry </a:t>
            </a:r>
          </a:p>
          <a:p>
            <a:pPr>
              <a:spcBef>
                <a:spcPct val="0"/>
              </a:spcBef>
            </a:pPr>
            <a:r>
              <a:rPr lang="en-GB" altLang="en-US" sz="1200">
                <a:solidFill>
                  <a:schemeClr val="tx1"/>
                </a:solidFill>
              </a:rPr>
              <a:t>Trends in Group 2</a:t>
            </a:r>
          </a:p>
        </p:txBody>
      </p:sp>
      <p:sp>
        <p:nvSpPr>
          <p:cNvPr id="49156" name="Rectangle 2">
            <a:extLst>
              <a:ext uri="{FF2B5EF4-FFF2-40B4-BE49-F238E27FC236}">
                <a16:creationId xmlns:a16="http://schemas.microsoft.com/office/drawing/2014/main" id="{79CBC243-2812-47D9-9405-5EA2B0E9D502}"/>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76688C85-FE37-40EF-B7AD-E85BC2420895}"/>
              </a:ext>
            </a:extLst>
          </p:cNvPr>
          <p:cNvSpPr>
            <a:spLocks noGrp="1" noChangeArrowheads="1"/>
          </p:cNvSpPr>
          <p:nvPr>
            <p:ph type="body" idx="1"/>
          </p:nvPr>
        </p:nvSpPr>
        <p:spPr>
          <a:xfrm>
            <a:off x="914400" y="4343400"/>
            <a:ext cx="5029200" cy="4114800"/>
          </a:xfrm>
          <a:noFill/>
        </p:spPr>
        <p:txBody>
          <a:bodyPr/>
          <a:lstStyle/>
          <a:p>
            <a:pPr eaLnBrk="1" hangingPunct="1"/>
            <a:r>
              <a:rPr lang="en-GB" altLang="en-US" b="1"/>
              <a:t>Photo credit: </a:t>
            </a:r>
            <a:r>
              <a:rPr lang="en-GB" altLang="en-US"/>
              <a:t>Wellcome Photo Library, Wellcome Images</a:t>
            </a:r>
            <a:endParaRPr lang="en-GB" altLang="en-US" b="1"/>
          </a:p>
          <a:p>
            <a:pPr eaLnBrk="1" hangingPunct="1"/>
            <a:endParaRPr lang="en-GB" altLang="en-US" b="1"/>
          </a:p>
          <a:p>
            <a:pPr eaLnBrk="1" hangingPunct="1"/>
            <a:r>
              <a:rPr lang="en-GB" altLang="en-US" b="1"/>
              <a:t>Teacher notes</a:t>
            </a:r>
          </a:p>
          <a:p>
            <a:pPr eaLnBrk="1" hangingPunct="1">
              <a:spcBef>
                <a:spcPct val="50000"/>
              </a:spcBef>
            </a:pPr>
            <a:r>
              <a:rPr lang="en-GB" altLang="en-US"/>
              <a:t>Here the X-ray image taken using barium sulfate reveals that the patient has a gastric ulcer.</a:t>
            </a:r>
          </a:p>
        </p:txBody>
      </p:sp>
    </p:spTree>
    <p:extLst>
      <p:ext uri="{BB962C8B-B14F-4D97-AF65-F5344CB8AC3E}">
        <p14:creationId xmlns:p14="http://schemas.microsoft.com/office/powerpoint/2010/main" val="219219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300E-567E-F940-AF39-BFD199E969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629D0B6-1D46-F34A-9A26-B1A8BDA02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06D20F-693C-0A4F-84FD-B01486C1F79F}"/>
              </a:ext>
            </a:extLst>
          </p:cNvPr>
          <p:cNvSpPr>
            <a:spLocks noGrp="1"/>
          </p:cNvSpPr>
          <p:nvPr>
            <p:ph type="dt" sz="half" idx="10"/>
          </p:nvPr>
        </p:nvSpPr>
        <p:spPr/>
        <p:txBody>
          <a:bodyPr/>
          <a:lstStyle/>
          <a:p>
            <a:fld id="{DA6F1E65-92BC-634B-B973-434EC005CAD6}" type="datetimeFigureOut">
              <a:rPr lang="en-US" smtClean="0"/>
              <a:t>9/24/2025</a:t>
            </a:fld>
            <a:endParaRPr lang="en-US"/>
          </a:p>
        </p:txBody>
      </p:sp>
      <p:sp>
        <p:nvSpPr>
          <p:cNvPr id="5" name="Footer Placeholder 4">
            <a:extLst>
              <a:ext uri="{FF2B5EF4-FFF2-40B4-BE49-F238E27FC236}">
                <a16:creationId xmlns:a16="http://schemas.microsoft.com/office/drawing/2014/main" id="{BD31B98A-1B88-724E-A8D2-D3AA83987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122B0-BA55-9A44-B130-9E2902B5C1C0}"/>
              </a:ext>
            </a:extLst>
          </p:cNvPr>
          <p:cNvSpPr>
            <a:spLocks noGrp="1"/>
          </p:cNvSpPr>
          <p:nvPr>
            <p:ph type="sldNum" sz="quarter" idx="12"/>
          </p:nvPr>
        </p:nvSpPr>
        <p:spPr/>
        <p:txBody>
          <a:bodyPr/>
          <a:lstStyle/>
          <a:p>
            <a:fld id="{2C2022D3-9800-6C49-B791-82BD6FDC1584}" type="slidenum">
              <a:rPr lang="en-US" smtClean="0"/>
              <a:t>‹#›</a:t>
            </a:fld>
            <a:endParaRPr lang="en-US"/>
          </a:p>
        </p:txBody>
      </p:sp>
    </p:spTree>
    <p:extLst>
      <p:ext uri="{BB962C8B-B14F-4D97-AF65-F5344CB8AC3E}">
        <p14:creationId xmlns:p14="http://schemas.microsoft.com/office/powerpoint/2010/main" val="254867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387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7"/>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 id="21474836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Inorganic Chemistry Year 1 - AS </a:t>
            </a:r>
            <a:br>
              <a:rPr lang="en-US" sz="5400" b="1" dirty="0"/>
            </a:br>
            <a:r>
              <a:rPr lang="en-US" sz="5400" b="1" dirty="0"/>
              <a:t>3.2.1 Periodicity</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4896294-8071-4B3F-9811-365AFB83EE86}"/>
              </a:ext>
            </a:extLst>
          </p:cNvPr>
          <p:cNvSpPr>
            <a:spLocks noGrp="1" noChangeArrowheads="1"/>
          </p:cNvSpPr>
          <p:nvPr>
            <p:ph type="body" idx="1"/>
          </p:nvPr>
        </p:nvSpPr>
        <p:spPr/>
        <p:txBody>
          <a:bodyPr/>
          <a:lstStyle/>
          <a:p>
            <a:r>
              <a:rPr lang="en-GB" altLang="en-US" dirty="0"/>
              <a:t>The atoms in each of these molecules are held together by covalent bonds (apart from argon).</a:t>
            </a:r>
          </a:p>
          <a:p>
            <a:r>
              <a:rPr lang="en-GB" altLang="en-US" dirty="0"/>
              <a:t>In the liquid or solid state, the molecules are held close to each other by weak </a:t>
            </a:r>
            <a:r>
              <a:rPr lang="en-GB" altLang="en-US" b="1" u="sng" dirty="0"/>
              <a:t>van der Waals forces </a:t>
            </a:r>
            <a:r>
              <a:rPr lang="en-GB" altLang="en-US" dirty="0"/>
              <a:t>so low </a:t>
            </a:r>
            <a:r>
              <a:rPr lang="en-GB" altLang="en-US" dirty="0" err="1"/>
              <a:t>mp</a:t>
            </a:r>
            <a:r>
              <a:rPr lang="en-GB" altLang="en-US" dirty="0"/>
              <a:t> / bp compared to 1</a:t>
            </a:r>
            <a:r>
              <a:rPr lang="en-GB" altLang="en-US" baseline="30000" dirty="0"/>
              <a:t>st</a:t>
            </a:r>
            <a:r>
              <a:rPr lang="en-GB" altLang="en-US" dirty="0"/>
              <a:t> four</a:t>
            </a:r>
          </a:p>
        </p:txBody>
      </p:sp>
      <p:pic>
        <p:nvPicPr>
          <p:cNvPr id="21508" name="Picture 4">
            <a:extLst>
              <a:ext uri="{FF2B5EF4-FFF2-40B4-BE49-F238E27FC236}">
                <a16:creationId xmlns:a16="http://schemas.microsoft.com/office/drawing/2014/main" id="{7F9281D6-0836-4556-80A9-C98E755B6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83"/>
          <a:stretch/>
        </p:blipFill>
        <p:spPr bwMode="auto">
          <a:xfrm>
            <a:off x="1898651" y="3910015"/>
            <a:ext cx="9466017" cy="22669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E0142ED-A16E-9645-90A8-7840E266F645}"/>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Simple molecular structures (Group 5-8)</a:t>
            </a:r>
          </a:p>
        </p:txBody>
      </p:sp>
    </p:spTree>
    <p:extLst>
      <p:ext uri="{BB962C8B-B14F-4D97-AF65-F5344CB8AC3E}">
        <p14:creationId xmlns:p14="http://schemas.microsoft.com/office/powerpoint/2010/main" val="182113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C7BB393-D76E-4712-ABE1-C2552F5BE007}"/>
              </a:ext>
            </a:extLst>
          </p:cNvPr>
          <p:cNvSpPr>
            <a:spLocks noGrp="1" noChangeArrowheads="1"/>
          </p:cNvSpPr>
          <p:nvPr>
            <p:ph type="body" idx="1"/>
          </p:nvPr>
        </p:nvSpPr>
        <p:spPr/>
        <p:txBody>
          <a:bodyPr/>
          <a:lstStyle/>
          <a:p>
            <a:pPr>
              <a:lnSpc>
                <a:spcPct val="90000"/>
              </a:lnSpc>
            </a:pPr>
            <a:r>
              <a:rPr lang="en-GB" altLang="en-US" dirty="0"/>
              <a:t>Sodium, magnesium and aluminium are all good conductors of electricity.</a:t>
            </a:r>
          </a:p>
          <a:p>
            <a:pPr>
              <a:lnSpc>
                <a:spcPct val="90000"/>
              </a:lnSpc>
            </a:pPr>
            <a:r>
              <a:rPr lang="en-GB" altLang="en-US" dirty="0"/>
              <a:t>None of the rest conduct electricity.</a:t>
            </a:r>
          </a:p>
          <a:p>
            <a:pPr>
              <a:lnSpc>
                <a:spcPct val="90000"/>
              </a:lnSpc>
            </a:pPr>
            <a:r>
              <a:rPr lang="en-GB" altLang="en-US" dirty="0"/>
              <a:t>The three metals, conduct electricity because the delocalised electrons (the "sea of electrons") are free to move throughout the solid or the liquid metal and can carry charge.</a:t>
            </a:r>
          </a:p>
          <a:p>
            <a:pPr>
              <a:lnSpc>
                <a:spcPct val="90000"/>
              </a:lnSpc>
            </a:pPr>
            <a:r>
              <a:rPr lang="en-GB" altLang="en-US" dirty="0"/>
              <a:t>The rest don't conduct electricity because they are simple molecular substances. There are no electrons (or ions) free to move around.</a:t>
            </a:r>
          </a:p>
        </p:txBody>
      </p:sp>
      <p:sp>
        <p:nvSpPr>
          <p:cNvPr id="4" name="Title 1">
            <a:extLst>
              <a:ext uri="{FF2B5EF4-FFF2-40B4-BE49-F238E27FC236}">
                <a16:creationId xmlns:a16="http://schemas.microsoft.com/office/drawing/2014/main" id="{90AA2517-4DE4-7B44-B723-9AB79FE98E5A}"/>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Trends in electrical conductivity</a:t>
            </a:r>
          </a:p>
        </p:txBody>
      </p:sp>
    </p:spTree>
    <p:extLst>
      <p:ext uri="{BB962C8B-B14F-4D97-AF65-F5344CB8AC3E}">
        <p14:creationId xmlns:p14="http://schemas.microsoft.com/office/powerpoint/2010/main" val="244421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atomic radii</a:t>
            </a:r>
          </a:p>
        </p:txBody>
      </p:sp>
      <p:pic>
        <p:nvPicPr>
          <p:cNvPr id="3" name="Picture 4">
            <a:extLst>
              <a:ext uri="{FF2B5EF4-FFF2-40B4-BE49-F238E27FC236}">
                <a16:creationId xmlns:a16="http://schemas.microsoft.com/office/drawing/2014/main" id="{83310507-A5D3-B149-AFCC-1069B0DFA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4221164"/>
            <a:ext cx="8640763" cy="2073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E9F6C0-A8CE-D94B-A265-A329DB75E368}"/>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General trend is decreasing</a:t>
            </a:r>
          </a:p>
          <a:p>
            <a:pPr lvl="1"/>
            <a:r>
              <a:rPr lang="en-GB" altLang="en-US" sz="2800" dirty="0"/>
              <a:t>Have to ignore noble gas as it doesn’t bond with other atoms so only weak van der Waals forces in place so not “squashed” by bonding as other atoms are</a:t>
            </a:r>
          </a:p>
          <a:p>
            <a:pPr marL="0" indent="0">
              <a:buNone/>
            </a:pPr>
            <a:endParaRPr lang="en-GB" altLang="en-US" dirty="0"/>
          </a:p>
        </p:txBody>
      </p:sp>
    </p:spTree>
    <p:extLst>
      <p:ext uri="{BB962C8B-B14F-4D97-AF65-F5344CB8AC3E}">
        <p14:creationId xmlns:p14="http://schemas.microsoft.com/office/powerpoint/2010/main" val="356897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66042F3-58CD-4F75-BBA8-253F267C099D}"/>
              </a:ext>
            </a:extLst>
          </p:cNvPr>
          <p:cNvSpPr>
            <a:spLocks noGrp="1" noChangeArrowheads="1"/>
          </p:cNvSpPr>
          <p:nvPr>
            <p:ph type="body" idx="1"/>
          </p:nvPr>
        </p:nvSpPr>
        <p:spPr/>
        <p:txBody>
          <a:bodyPr/>
          <a:lstStyle/>
          <a:p>
            <a:pPr>
              <a:lnSpc>
                <a:spcPct val="90000"/>
              </a:lnSpc>
            </a:pPr>
            <a:r>
              <a:rPr lang="en-GB" altLang="en-US" dirty="0"/>
              <a:t>The metallic or covalent radius is a measure of the distance from the nucleus to the electrons which make up the bond. </a:t>
            </a:r>
          </a:p>
          <a:p>
            <a:pPr>
              <a:lnSpc>
                <a:spcPct val="90000"/>
              </a:lnSpc>
            </a:pPr>
            <a:r>
              <a:rPr lang="en-GB" altLang="en-US" dirty="0"/>
              <a:t>The increasing number of protons in the nucleus as you go across the period pulls the electrons in more tightly. </a:t>
            </a:r>
          </a:p>
          <a:p>
            <a:pPr>
              <a:lnSpc>
                <a:spcPct val="90000"/>
              </a:lnSpc>
            </a:pPr>
            <a:r>
              <a:rPr lang="en-GB" altLang="en-US" dirty="0"/>
              <a:t>The amount of shielding is constant for all of these elements. (From lithium to fluorine, those electrons are all in the 2-level, being shielded by the 1s</a:t>
            </a:r>
            <a:r>
              <a:rPr lang="en-GB" altLang="en-US" baseline="30000" dirty="0"/>
              <a:t>2</a:t>
            </a:r>
            <a:r>
              <a:rPr lang="en-GB" altLang="en-US" dirty="0"/>
              <a:t> electrons).</a:t>
            </a:r>
          </a:p>
        </p:txBody>
      </p:sp>
      <p:sp>
        <p:nvSpPr>
          <p:cNvPr id="4" name="Title 1">
            <a:extLst>
              <a:ext uri="{FF2B5EF4-FFF2-40B4-BE49-F238E27FC236}">
                <a16:creationId xmlns:a16="http://schemas.microsoft.com/office/drawing/2014/main" id="{64671861-D435-7243-9B35-2DBD1BE17E88}"/>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Atomic radii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1st </a:t>
            </a:r>
            <a:r>
              <a:rPr lang="en-US" b="1" dirty="0" err="1">
                <a:solidFill>
                  <a:srgbClr val="70AD47"/>
                </a:solidFill>
              </a:rPr>
              <a:t>ionisation</a:t>
            </a:r>
            <a:r>
              <a:rPr lang="en-US" b="1" dirty="0">
                <a:solidFill>
                  <a:srgbClr val="70AD47"/>
                </a:solidFill>
              </a:rPr>
              <a:t> energy</a:t>
            </a:r>
          </a:p>
        </p:txBody>
      </p:sp>
      <p:pic>
        <p:nvPicPr>
          <p:cNvPr id="5" name="Picture 4" descr="S3.1.3 Trends in ionisation energy - YouTube">
            <a:extLst>
              <a:ext uri="{FF2B5EF4-FFF2-40B4-BE49-F238E27FC236}">
                <a16:creationId xmlns:a16="http://schemas.microsoft.com/office/drawing/2014/main" id="{DBDCBA0B-AEC0-1E59-6A49-FFA795DE7EF4}"/>
              </a:ext>
            </a:extLst>
          </p:cNvPr>
          <p:cNvPicPr>
            <a:picLocks noChangeAspect="1"/>
          </p:cNvPicPr>
          <p:nvPr/>
        </p:nvPicPr>
        <p:blipFill>
          <a:blip r:embed="rId2"/>
          <a:srcRect l="14880" t="13068" r="13760" b="3528"/>
          <a:stretch>
            <a:fillRect/>
          </a:stretch>
        </p:blipFill>
        <p:spPr>
          <a:xfrm>
            <a:off x="2567966" y="1674182"/>
            <a:ext cx="5988440" cy="4005922"/>
          </a:xfrm>
          <a:prstGeom prst="rect">
            <a:avLst/>
          </a:prstGeom>
        </p:spPr>
      </p:pic>
      <p:sp>
        <p:nvSpPr>
          <p:cNvPr id="7" name="TextBox 6">
            <a:extLst>
              <a:ext uri="{FF2B5EF4-FFF2-40B4-BE49-F238E27FC236}">
                <a16:creationId xmlns:a16="http://schemas.microsoft.com/office/drawing/2014/main" id="{0B2ED408-39FE-D347-BB64-6075882DD298}"/>
              </a:ext>
            </a:extLst>
          </p:cNvPr>
          <p:cNvSpPr txBox="1"/>
          <p:nvPr/>
        </p:nvSpPr>
        <p:spPr>
          <a:xfrm>
            <a:off x="6008531" y="2609717"/>
            <a:ext cx="3225800" cy="523220"/>
          </a:xfrm>
          <a:prstGeom prst="rect">
            <a:avLst/>
          </a:prstGeom>
          <a:noFill/>
        </p:spPr>
        <p:txBody>
          <a:bodyPr wrap="square" rtlCol="0">
            <a:spAutoFit/>
          </a:bodyPr>
          <a:lstStyle/>
          <a:p>
            <a:r>
              <a:rPr lang="en-US" sz="2800" dirty="0"/>
              <a:t>Period 3</a:t>
            </a:r>
          </a:p>
        </p:txBody>
      </p:sp>
      <p:sp>
        <p:nvSpPr>
          <p:cNvPr id="3" name="Oval 2">
            <a:extLst>
              <a:ext uri="{FF2B5EF4-FFF2-40B4-BE49-F238E27FC236}">
                <a16:creationId xmlns:a16="http://schemas.microsoft.com/office/drawing/2014/main" id="{877792C3-B906-7F48-AC1D-B35CFD1C0032}"/>
              </a:ext>
            </a:extLst>
          </p:cNvPr>
          <p:cNvSpPr/>
          <p:nvPr/>
        </p:nvSpPr>
        <p:spPr>
          <a:xfrm rot="20076361">
            <a:off x="5295921" y="3218337"/>
            <a:ext cx="3206932" cy="162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6B8ADA-B260-DF49-AF64-8C706FE4FA4D}"/>
              </a:ext>
            </a:extLst>
          </p:cNvPr>
          <p:cNvSpPr txBox="1"/>
          <p:nvPr/>
        </p:nvSpPr>
        <p:spPr>
          <a:xfrm>
            <a:off x="4397332" y="1798907"/>
            <a:ext cx="3225800" cy="523220"/>
          </a:xfrm>
          <a:prstGeom prst="rect">
            <a:avLst/>
          </a:prstGeom>
          <a:noFill/>
        </p:spPr>
        <p:txBody>
          <a:bodyPr wrap="square" rtlCol="0">
            <a:spAutoFit/>
          </a:bodyPr>
          <a:lstStyle/>
          <a:p>
            <a:r>
              <a:rPr lang="en-US" sz="2800" dirty="0"/>
              <a:t>Period 2</a:t>
            </a:r>
          </a:p>
        </p:txBody>
      </p:sp>
    </p:spTree>
    <p:extLst>
      <p:ext uri="{BB962C8B-B14F-4D97-AF65-F5344CB8AC3E}">
        <p14:creationId xmlns:p14="http://schemas.microsoft.com/office/powerpoint/2010/main" val="327399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F42AAF1-95F8-4439-8D92-4050988BD778}"/>
              </a:ext>
            </a:extLst>
          </p:cNvPr>
          <p:cNvSpPr>
            <a:spLocks noGrp="1" noChangeArrowheads="1"/>
          </p:cNvSpPr>
          <p:nvPr>
            <p:ph type="body" idx="1"/>
          </p:nvPr>
        </p:nvSpPr>
        <p:spPr/>
        <p:txBody>
          <a:bodyPr>
            <a:normAutofit/>
          </a:bodyPr>
          <a:lstStyle/>
          <a:p>
            <a:pPr lvl="1"/>
            <a:r>
              <a:rPr lang="en-GB" altLang="en-US" sz="2800" dirty="0"/>
              <a:t>The first ionisation energy is the energy required to remove the most loosely held electron from one mole of gaseous atoms to produce 1 mole of gaseous ions each with a charge of 1+.</a:t>
            </a:r>
          </a:p>
          <a:p>
            <a:pPr lvl="1">
              <a:buFont typeface="Wingdings" panose="05000000000000000000" pitchFamily="2" charset="2"/>
              <a:buNone/>
            </a:pPr>
            <a:endParaRPr lang="en-GB" altLang="en-US" sz="2800" dirty="0"/>
          </a:p>
          <a:p>
            <a:pPr lvl="1">
              <a:buFont typeface="Wingdings" panose="05000000000000000000" pitchFamily="2" charset="2"/>
              <a:buNone/>
            </a:pPr>
            <a:endParaRPr lang="en-GB" altLang="en-US" sz="2800" dirty="0"/>
          </a:p>
          <a:p>
            <a:pPr lvl="1">
              <a:buFont typeface="Wingdings" panose="05000000000000000000" pitchFamily="2" charset="2"/>
              <a:buNone/>
            </a:pPr>
            <a:endParaRPr lang="en-GB" altLang="en-US" sz="2800" dirty="0"/>
          </a:p>
          <a:p>
            <a:pPr lvl="1"/>
            <a:endParaRPr lang="en-GB" altLang="en-US" sz="2800" dirty="0"/>
          </a:p>
          <a:p>
            <a:pPr lvl="1"/>
            <a:r>
              <a:rPr lang="en-GB" altLang="en-US" sz="2800" dirty="0"/>
              <a:t>It is the energy needed to carry out this change per mole of X.</a:t>
            </a:r>
          </a:p>
        </p:txBody>
      </p:sp>
      <p:pic>
        <p:nvPicPr>
          <p:cNvPr id="8196" name="Picture 4">
            <a:extLst>
              <a:ext uri="{FF2B5EF4-FFF2-40B4-BE49-F238E27FC236}">
                <a16:creationId xmlns:a16="http://schemas.microsoft.com/office/drawing/2014/main" id="{CCD3CC49-6529-457D-BD2F-BFC058707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6" y="3789364"/>
            <a:ext cx="6119813" cy="6889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8297E17-A810-344D-9803-9DE1A18499B1}"/>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Definition of 1st </a:t>
            </a:r>
            <a:r>
              <a:rPr lang="en-US" b="1" dirty="0" err="1">
                <a:solidFill>
                  <a:srgbClr val="70AD47"/>
                </a:solidFill>
              </a:rPr>
              <a:t>ionisation</a:t>
            </a:r>
            <a:r>
              <a:rPr lang="en-US" b="1" dirty="0">
                <a:solidFill>
                  <a:srgbClr val="70AD47"/>
                </a:solidFill>
              </a:rPr>
              <a:t> energy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12ACA419-0758-4044-96DA-3061FACDF649}"/>
              </a:ext>
            </a:extLst>
          </p:cNvPr>
          <p:cNvSpPr>
            <a:spLocks noGrp="1" noChangeArrowheads="1"/>
          </p:cNvSpPr>
          <p:nvPr>
            <p:ph type="body" idx="1"/>
          </p:nvPr>
        </p:nvSpPr>
        <p:spPr/>
        <p:txBody>
          <a:bodyPr/>
          <a:lstStyle/>
          <a:p>
            <a:pPr>
              <a:lnSpc>
                <a:spcPct val="80000"/>
              </a:lnSpc>
            </a:pPr>
            <a:r>
              <a:rPr lang="en-GB" altLang="en-US" dirty="0"/>
              <a:t>The outer electrons are in 3-level orbitals so same shielding</a:t>
            </a:r>
          </a:p>
          <a:p>
            <a:pPr>
              <a:lnSpc>
                <a:spcPct val="80000"/>
              </a:lnSpc>
            </a:pPr>
            <a:r>
              <a:rPr lang="en-GB" altLang="en-US" dirty="0"/>
              <a:t>Difference is the increasing number of protons in the nucleus. </a:t>
            </a:r>
          </a:p>
          <a:p>
            <a:pPr lvl="1">
              <a:lnSpc>
                <a:spcPct val="80000"/>
              </a:lnSpc>
            </a:pPr>
            <a:r>
              <a:rPr lang="en-GB" altLang="en-US" sz="2600" dirty="0"/>
              <a:t>That causes greater attraction between the nucleus and the electrons and so increases the ionisation energies.</a:t>
            </a:r>
          </a:p>
          <a:p>
            <a:pPr>
              <a:lnSpc>
                <a:spcPct val="80000"/>
              </a:lnSpc>
            </a:pPr>
            <a:r>
              <a:rPr lang="en-GB" altLang="en-US" dirty="0"/>
              <a:t>The increasing nuclear charge also drags the outer electrons in closer to the nucleus. </a:t>
            </a:r>
            <a:endParaRPr lang="en-GB" altLang="en-US" i="1" dirty="0"/>
          </a:p>
        </p:txBody>
      </p:sp>
      <p:sp>
        <p:nvSpPr>
          <p:cNvPr id="4" name="Title 1">
            <a:extLst>
              <a:ext uri="{FF2B5EF4-FFF2-40B4-BE49-F238E27FC236}">
                <a16:creationId xmlns:a16="http://schemas.microsoft.com/office/drawing/2014/main" id="{1E3786B7-B098-3749-952D-1C8B275EEA15}"/>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across Period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AB5DF7A-FC8C-4A31-A9B2-C9E3994649B9}"/>
              </a:ext>
            </a:extLst>
          </p:cNvPr>
          <p:cNvSpPr>
            <a:spLocks noGrp="1" noChangeArrowheads="1"/>
          </p:cNvSpPr>
          <p:nvPr>
            <p:ph type="body" idx="1"/>
          </p:nvPr>
        </p:nvSpPr>
        <p:spPr/>
        <p:txBody>
          <a:bodyPr>
            <a:noAutofit/>
          </a:bodyPr>
          <a:lstStyle/>
          <a:p>
            <a:pPr>
              <a:lnSpc>
                <a:spcPct val="90000"/>
              </a:lnSpc>
            </a:pPr>
            <a:r>
              <a:rPr lang="en-GB" altLang="en-US" dirty="0"/>
              <a:t>the charge on the nucleus;</a:t>
            </a:r>
          </a:p>
          <a:p>
            <a:pPr>
              <a:lnSpc>
                <a:spcPct val="90000"/>
              </a:lnSpc>
            </a:pPr>
            <a:r>
              <a:rPr lang="en-GB" altLang="en-US" dirty="0"/>
              <a:t>the distance of the outer electron from the nucleus;</a:t>
            </a:r>
          </a:p>
          <a:p>
            <a:pPr>
              <a:lnSpc>
                <a:spcPct val="90000"/>
              </a:lnSpc>
            </a:pPr>
            <a:r>
              <a:rPr lang="en-GB" altLang="en-US" dirty="0"/>
              <a:t>the amount of shielding by inner electrons;</a:t>
            </a:r>
          </a:p>
          <a:p>
            <a:pPr>
              <a:lnSpc>
                <a:spcPct val="90000"/>
              </a:lnSpc>
            </a:pPr>
            <a:r>
              <a:rPr lang="en-GB" altLang="en-US" dirty="0"/>
              <a:t>whether the electron is alone in an orbital or one of a pair</a:t>
            </a:r>
          </a:p>
          <a:p>
            <a:pPr marL="0" indent="0">
              <a:lnSpc>
                <a:spcPct val="90000"/>
              </a:lnSpc>
              <a:buNone/>
            </a:pPr>
            <a:endParaRPr lang="en-GB" altLang="en-US" dirty="0"/>
          </a:p>
          <a:p>
            <a:pPr>
              <a:lnSpc>
                <a:spcPct val="90000"/>
              </a:lnSpc>
            </a:pPr>
            <a:r>
              <a:rPr lang="en-GB" altLang="en-US" dirty="0">
                <a:solidFill>
                  <a:srgbClr val="FF0000"/>
                </a:solidFill>
              </a:rPr>
              <a:t>Exceptions</a:t>
            </a:r>
          </a:p>
          <a:p>
            <a:pPr>
              <a:lnSpc>
                <a:spcPct val="90000"/>
              </a:lnSpc>
            </a:pPr>
            <a:r>
              <a:rPr lang="en-GB" altLang="en-US" dirty="0">
                <a:solidFill>
                  <a:srgbClr val="FF0000"/>
                </a:solidFill>
              </a:rPr>
              <a:t>Mg-Al</a:t>
            </a:r>
          </a:p>
          <a:p>
            <a:pPr>
              <a:lnSpc>
                <a:spcPct val="90000"/>
              </a:lnSpc>
            </a:pPr>
            <a:r>
              <a:rPr lang="en-GB" altLang="en-US" dirty="0">
                <a:solidFill>
                  <a:srgbClr val="FF0000"/>
                </a:solidFill>
              </a:rPr>
              <a:t>P-S</a:t>
            </a:r>
          </a:p>
        </p:txBody>
      </p:sp>
      <p:sp>
        <p:nvSpPr>
          <p:cNvPr id="4" name="Title 1">
            <a:extLst>
              <a:ext uri="{FF2B5EF4-FFF2-40B4-BE49-F238E27FC236}">
                <a16:creationId xmlns:a16="http://schemas.microsoft.com/office/drawing/2014/main" id="{AB2E5313-645F-1F4D-9D93-61FB28B29310}"/>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governed by;</a:t>
            </a:r>
          </a:p>
        </p:txBody>
      </p:sp>
      <p:pic>
        <p:nvPicPr>
          <p:cNvPr id="11266" name="Picture 2" descr="IB Chem: Topic 12.1 Practice Questions Flashcards | Quizlet">
            <a:extLst>
              <a:ext uri="{FF2B5EF4-FFF2-40B4-BE49-F238E27FC236}">
                <a16:creationId xmlns:a16="http://schemas.microsoft.com/office/drawing/2014/main" id="{D00BC973-DF76-5549-8063-BF8D37375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5" y="3879373"/>
            <a:ext cx="5051023" cy="287908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59F4EAE-103A-D54C-856E-84905E4C69FD}"/>
              </a:ext>
            </a:extLst>
          </p:cNvPr>
          <p:cNvSpPr/>
          <p:nvPr/>
        </p:nvSpPr>
        <p:spPr>
          <a:xfrm>
            <a:off x="5486400" y="4906789"/>
            <a:ext cx="1094704" cy="1004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6FECBB-0421-4145-AE3C-6CFB87B3AF56}"/>
              </a:ext>
            </a:extLst>
          </p:cNvPr>
          <p:cNvSpPr/>
          <p:nvPr/>
        </p:nvSpPr>
        <p:spPr>
          <a:xfrm>
            <a:off x="6996984" y="4350729"/>
            <a:ext cx="1094704" cy="1004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482665B5-DDC3-46EE-98BE-7EEA01AF48CD}"/>
              </a:ext>
            </a:extLst>
          </p:cNvPr>
          <p:cNvSpPr>
            <a:spLocks noGrp="1" noChangeArrowheads="1"/>
          </p:cNvSpPr>
          <p:nvPr>
            <p:ph type="body" idx="1"/>
          </p:nvPr>
        </p:nvSpPr>
        <p:spPr/>
        <p:txBody>
          <a:bodyPr/>
          <a:lstStyle/>
          <a:p>
            <a:pPr>
              <a:lnSpc>
                <a:spcPct val="80000"/>
              </a:lnSpc>
            </a:pPr>
            <a:r>
              <a:rPr lang="en-GB" altLang="en-US" dirty="0"/>
              <a:t>Expect the aluminium value to be more than the magnesium value because of the extra proton. Offsetting that is the fact that aluminium's outer electron is in a 3p orbital rather than a 3s.</a:t>
            </a:r>
          </a:p>
          <a:p>
            <a:pPr>
              <a:lnSpc>
                <a:spcPct val="80000"/>
              </a:lnSpc>
            </a:pPr>
            <a:r>
              <a:rPr lang="en-GB" altLang="en-US" dirty="0"/>
              <a:t>The 3p electron is slightly more distant from the nucleus than the 3s, and partially shielded by the 3s electrons as well as the inner electrons. Both of these factors offset the effect of the extra proton.</a:t>
            </a:r>
            <a:endParaRPr lang="en-GB" altLang="en-US" i="1" dirty="0"/>
          </a:p>
          <a:p>
            <a:pPr>
              <a:lnSpc>
                <a:spcPct val="80000"/>
              </a:lnSpc>
            </a:pPr>
            <a:endParaRPr lang="en-GB" altLang="en-US" dirty="0"/>
          </a:p>
        </p:txBody>
      </p:sp>
      <p:pic>
        <p:nvPicPr>
          <p:cNvPr id="4" name="Picture 2" descr="IB Chem: Topic 12.1 Practice Questions Flashcards | Quizlet">
            <a:extLst>
              <a:ext uri="{FF2B5EF4-FFF2-40B4-BE49-F238E27FC236}">
                <a16:creationId xmlns:a16="http://schemas.microsoft.com/office/drawing/2014/main" id="{07A30483-5BE1-CF4D-91BF-DDAC99CD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6" y="4136307"/>
            <a:ext cx="4600262" cy="26221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E4E432A-F8DF-534F-9697-7D0AA8C0E37E}"/>
              </a:ext>
            </a:extLst>
          </p:cNvPr>
          <p:cNvSpPr/>
          <p:nvPr/>
        </p:nvSpPr>
        <p:spPr>
          <a:xfrm>
            <a:off x="5383368" y="5048459"/>
            <a:ext cx="982432" cy="901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768737D-CCF2-B343-AAF4-8FA14ABBAB99}"/>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Mg dip to 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C1515F4F-20E9-440A-8438-B44D14ED9A00}"/>
              </a:ext>
            </a:extLst>
          </p:cNvPr>
          <p:cNvSpPr>
            <a:spLocks noGrp="1" noChangeArrowheads="1"/>
          </p:cNvSpPr>
          <p:nvPr>
            <p:ph type="body" idx="1"/>
          </p:nvPr>
        </p:nvSpPr>
        <p:spPr/>
        <p:txBody>
          <a:bodyPr/>
          <a:lstStyle/>
          <a:p>
            <a:pPr>
              <a:lnSpc>
                <a:spcPct val="90000"/>
              </a:lnSpc>
            </a:pPr>
            <a:r>
              <a:rPr lang="en-GB" altLang="en-US" dirty="0"/>
              <a:t>Something extra must be offsetting the effect of the extra proton</a:t>
            </a:r>
          </a:p>
          <a:p>
            <a:pPr>
              <a:lnSpc>
                <a:spcPct val="90000"/>
              </a:lnSpc>
            </a:pPr>
            <a:r>
              <a:rPr lang="en-GB" altLang="en-US" dirty="0"/>
              <a:t>The shielding is identical  </a:t>
            </a:r>
          </a:p>
          <a:p>
            <a:pPr>
              <a:lnSpc>
                <a:spcPct val="90000"/>
              </a:lnSpc>
            </a:pPr>
            <a:r>
              <a:rPr lang="en-GB" altLang="en-US" dirty="0"/>
              <a:t>The difference is that in the sulphur case the electron being removed is one of the 3p x 2 pair. </a:t>
            </a:r>
          </a:p>
          <a:p>
            <a:pPr lvl="1">
              <a:lnSpc>
                <a:spcPct val="90000"/>
              </a:lnSpc>
            </a:pPr>
            <a:r>
              <a:rPr lang="en-GB" altLang="en-US" sz="2800" dirty="0"/>
              <a:t>The repulsion between the two electrons in the same orbital means that the electron is easier to remove than it would otherwise be.</a:t>
            </a:r>
          </a:p>
          <a:p>
            <a:pPr>
              <a:lnSpc>
                <a:spcPct val="90000"/>
              </a:lnSpc>
            </a:pPr>
            <a:endParaRPr lang="en-GB" altLang="en-US" dirty="0"/>
          </a:p>
        </p:txBody>
      </p:sp>
      <p:pic>
        <p:nvPicPr>
          <p:cNvPr id="4" name="Picture 2" descr="IB Chem: Topic 12.1 Practice Questions Flashcards | Quizlet">
            <a:extLst>
              <a:ext uri="{FF2B5EF4-FFF2-40B4-BE49-F238E27FC236}">
                <a16:creationId xmlns:a16="http://schemas.microsoft.com/office/drawing/2014/main" id="{774430DA-0E6C-484B-ADDF-038736F50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55" y="4626010"/>
            <a:ext cx="3741133" cy="213244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3436332A-CC02-7246-8C46-62DA0DD807CE}"/>
              </a:ext>
            </a:extLst>
          </p:cNvPr>
          <p:cNvSpPr/>
          <p:nvPr/>
        </p:nvSpPr>
        <p:spPr>
          <a:xfrm>
            <a:off x="6353040" y="5007551"/>
            <a:ext cx="704230" cy="646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F3E266E-F2A0-D041-9599-F1891CC16254}"/>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1st </a:t>
            </a:r>
            <a:r>
              <a:rPr lang="en-US" b="1" dirty="0" err="1">
                <a:solidFill>
                  <a:srgbClr val="70AD47"/>
                </a:solidFill>
              </a:rPr>
              <a:t>Ionisation</a:t>
            </a:r>
            <a:r>
              <a:rPr lang="en-US" b="1" dirty="0">
                <a:solidFill>
                  <a:srgbClr val="70AD47"/>
                </a:solidFill>
              </a:rPr>
              <a:t> energy P to 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Inorganic Chemistry Year 1 </a:t>
            </a:r>
            <a:br>
              <a:rPr lang="en-US" b="1" dirty="0">
                <a:solidFill>
                  <a:srgbClr val="70AD47"/>
                </a:solidFill>
              </a:rPr>
            </a:br>
            <a:r>
              <a:rPr lang="en-US" b="1" dirty="0">
                <a:solidFill>
                  <a:srgbClr val="70AD47"/>
                </a:solidFill>
              </a:rPr>
              <a:t>3.2.1 Periodicity</a:t>
            </a:r>
          </a:p>
        </p:txBody>
      </p:sp>
      <p:grpSp>
        <p:nvGrpSpPr>
          <p:cNvPr id="3" name="Group 2">
            <a:extLst>
              <a:ext uri="{FF2B5EF4-FFF2-40B4-BE49-F238E27FC236}">
                <a16:creationId xmlns:a16="http://schemas.microsoft.com/office/drawing/2014/main" id="{7EB1B5EF-32A5-70BC-5B6D-E0422E9A99D5}"/>
              </a:ext>
            </a:extLst>
          </p:cNvPr>
          <p:cNvGrpSpPr/>
          <p:nvPr/>
        </p:nvGrpSpPr>
        <p:grpSpPr>
          <a:xfrm>
            <a:off x="3049832" y="1858717"/>
            <a:ext cx="5082077" cy="3317631"/>
            <a:chOff x="1232755" y="1575411"/>
            <a:chExt cx="8081230" cy="5115169"/>
          </a:xfrm>
        </p:grpSpPr>
        <p:pic>
          <p:nvPicPr>
            <p:cNvPr id="7" name="Picture 6" descr="A close up of a sign&#10;&#10;Description automatically generated">
              <a:extLst>
                <a:ext uri="{FF2B5EF4-FFF2-40B4-BE49-F238E27FC236}">
                  <a16:creationId xmlns:a16="http://schemas.microsoft.com/office/drawing/2014/main" id="{0AEBD2F9-796C-4F8B-3477-7A36D3E637DE}"/>
                </a:ext>
              </a:extLst>
            </p:cNvPr>
            <p:cNvPicPr>
              <a:picLocks noChangeAspect="1"/>
            </p:cNvPicPr>
            <p:nvPr/>
          </p:nvPicPr>
          <p:blipFill>
            <a:blip r:embed="rId2"/>
            <a:stretch>
              <a:fillRect/>
            </a:stretch>
          </p:blipFill>
          <p:spPr>
            <a:xfrm>
              <a:off x="1232755" y="1575411"/>
              <a:ext cx="8065721" cy="1089025"/>
            </a:xfrm>
            <a:prstGeom prst="rect">
              <a:avLst/>
            </a:prstGeom>
          </p:spPr>
        </p:pic>
        <p:pic>
          <p:nvPicPr>
            <p:cNvPr id="9" name="Picture 8" descr="A white text with black text&#10;&#10;Description automatically generated">
              <a:extLst>
                <a:ext uri="{FF2B5EF4-FFF2-40B4-BE49-F238E27FC236}">
                  <a16:creationId xmlns:a16="http://schemas.microsoft.com/office/drawing/2014/main" id="{07421FD9-21EA-CD1A-7581-353BC349006E}"/>
                </a:ext>
              </a:extLst>
            </p:cNvPr>
            <p:cNvPicPr>
              <a:picLocks noChangeAspect="1"/>
            </p:cNvPicPr>
            <p:nvPr/>
          </p:nvPicPr>
          <p:blipFill>
            <a:blip r:embed="rId3"/>
            <a:stretch>
              <a:fillRect/>
            </a:stretch>
          </p:blipFill>
          <p:spPr>
            <a:xfrm>
              <a:off x="1236785" y="2883267"/>
              <a:ext cx="8077200" cy="3807313"/>
            </a:xfrm>
            <a:prstGeom prst="rect">
              <a:avLst/>
            </a:prstGeom>
          </p:spPr>
        </p:pic>
      </p:grpSp>
    </p:spTree>
    <p:extLst>
      <p:ext uri="{BB962C8B-B14F-4D97-AF65-F5344CB8AC3E}">
        <p14:creationId xmlns:p14="http://schemas.microsoft.com/office/powerpoint/2010/main" val="273693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Electronegativity</a:t>
            </a:r>
          </a:p>
        </p:txBody>
      </p:sp>
      <p:sp>
        <p:nvSpPr>
          <p:cNvPr id="3" name="Rectangle 3">
            <a:extLst>
              <a:ext uri="{FF2B5EF4-FFF2-40B4-BE49-F238E27FC236}">
                <a16:creationId xmlns:a16="http://schemas.microsoft.com/office/drawing/2014/main" id="{946A165E-59A3-B540-9BBA-BCEE2B8EF0C3}"/>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Reminder  - What is it?</a:t>
            </a:r>
          </a:p>
          <a:p>
            <a:r>
              <a:rPr lang="en-GB" altLang="en-US" dirty="0"/>
              <a:t>Electronegativity is a measure of the tendency of an atom to attract a bonding pair of electrons.</a:t>
            </a:r>
          </a:p>
        </p:txBody>
      </p:sp>
      <p:pic>
        <p:nvPicPr>
          <p:cNvPr id="4" name="Picture 4">
            <a:extLst>
              <a:ext uri="{FF2B5EF4-FFF2-40B4-BE49-F238E27FC236}">
                <a16:creationId xmlns:a16="http://schemas.microsoft.com/office/drawing/2014/main" id="{7D2BF0DE-98BC-9948-B10B-2C1DCC163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3783013"/>
            <a:ext cx="4608512" cy="290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5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A3BB6DC-1A70-43B7-B91B-C67A5D4288C9}"/>
              </a:ext>
            </a:extLst>
          </p:cNvPr>
          <p:cNvSpPr>
            <a:spLocks noGrp="1" noChangeArrowheads="1"/>
          </p:cNvSpPr>
          <p:nvPr>
            <p:ph type="body" idx="1"/>
          </p:nvPr>
        </p:nvSpPr>
        <p:spPr/>
        <p:txBody>
          <a:bodyPr>
            <a:normAutofit/>
          </a:bodyPr>
          <a:lstStyle/>
          <a:p>
            <a:r>
              <a:rPr lang="en-GB" altLang="en-US" dirty="0"/>
              <a:t>As you go across a period the electronegativity increases as the nuclear charge increases – attracts bonding pair of electrons</a:t>
            </a:r>
          </a:p>
          <a:p>
            <a:r>
              <a:rPr lang="en-GB" altLang="en-US" dirty="0"/>
              <a:t>The attraction that a bonding pair of electrons feels for a particular nucleus depends on:</a:t>
            </a:r>
          </a:p>
          <a:p>
            <a:pPr lvl="1"/>
            <a:r>
              <a:rPr lang="en-GB" altLang="en-US" sz="2800" dirty="0"/>
              <a:t>the number of protons in the nucleus;</a:t>
            </a:r>
          </a:p>
          <a:p>
            <a:pPr lvl="1"/>
            <a:r>
              <a:rPr lang="en-GB" altLang="en-US" sz="2800" dirty="0"/>
              <a:t>the distance from the nucleus;</a:t>
            </a:r>
          </a:p>
          <a:p>
            <a:pPr lvl="1"/>
            <a:r>
              <a:rPr lang="en-GB" altLang="en-US" sz="2800" dirty="0"/>
              <a:t>the amount of shielding by inner electrons.</a:t>
            </a:r>
          </a:p>
          <a:p>
            <a:pPr lvl="1">
              <a:buFont typeface="Wingdings" panose="05000000000000000000" pitchFamily="2" charset="2"/>
              <a:buNone/>
            </a:pPr>
            <a:endParaRPr lang="en-GB" altLang="en-US" sz="2800" dirty="0"/>
          </a:p>
        </p:txBody>
      </p:sp>
      <p:sp>
        <p:nvSpPr>
          <p:cNvPr id="6" name="Title 1">
            <a:extLst>
              <a:ext uri="{FF2B5EF4-FFF2-40B4-BE49-F238E27FC236}">
                <a16:creationId xmlns:a16="http://schemas.microsoft.com/office/drawing/2014/main" id="{2DE2BBD3-34EB-064C-9651-C62B7E7C0BD3}"/>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Trends in Electronegativity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0288DA-DA77-4226-A20A-3E67734A5E80}"/>
              </a:ext>
            </a:extLst>
          </p:cNvPr>
          <p:cNvSpPr>
            <a:spLocks noGrp="1" noChangeArrowheads="1"/>
          </p:cNvSpPr>
          <p:nvPr>
            <p:ph type="title" idx="4294967295"/>
          </p:nvPr>
        </p:nvSpPr>
        <p:spPr>
          <a:xfrm>
            <a:off x="5862" y="1710"/>
            <a:ext cx="10515600" cy="1325563"/>
          </a:xfrm>
        </p:spPr>
        <p:txBody>
          <a:bodyPr/>
          <a:lstStyle/>
          <a:p>
            <a:r>
              <a:rPr lang="en-GB" altLang="en-US" b="1" dirty="0">
                <a:solidFill>
                  <a:srgbClr val="70AD47"/>
                </a:solidFill>
              </a:rPr>
              <a:t>Example questions</a:t>
            </a:r>
            <a:endParaRPr lang="en-GB" altLang="en-US" b="1" dirty="0">
              <a:solidFill>
                <a:srgbClr val="70AD47"/>
              </a:solidFill>
              <a:ea typeface="Calibri Light"/>
              <a:cs typeface="Calibri Light"/>
            </a:endParaRPr>
          </a:p>
        </p:txBody>
      </p:sp>
      <p:pic>
        <p:nvPicPr>
          <p:cNvPr id="7" name="Picture 6" descr="A screenshot of a computer&#10;&#10;Description automatically generated">
            <a:extLst>
              <a:ext uri="{FF2B5EF4-FFF2-40B4-BE49-F238E27FC236}">
                <a16:creationId xmlns:a16="http://schemas.microsoft.com/office/drawing/2014/main" id="{82F0991A-0CF0-36FB-1F91-72E2693A70C8}"/>
              </a:ext>
            </a:extLst>
          </p:cNvPr>
          <p:cNvPicPr>
            <a:picLocks noChangeAspect="1"/>
          </p:cNvPicPr>
          <p:nvPr/>
        </p:nvPicPr>
        <p:blipFill>
          <a:blip r:embed="rId3"/>
          <a:srcRect l="13644" t="10160" r="10592" b="3209"/>
          <a:stretch/>
        </p:blipFill>
        <p:spPr>
          <a:xfrm>
            <a:off x="117475" y="1039202"/>
            <a:ext cx="4124784" cy="1582644"/>
          </a:xfrm>
          <a:prstGeom prst="rect">
            <a:avLst/>
          </a:prstGeom>
        </p:spPr>
      </p:pic>
      <p:pic>
        <p:nvPicPr>
          <p:cNvPr id="8" name="Picture 7" descr="A diagram of a graph&#10;&#10;Description automatically generated">
            <a:extLst>
              <a:ext uri="{FF2B5EF4-FFF2-40B4-BE49-F238E27FC236}">
                <a16:creationId xmlns:a16="http://schemas.microsoft.com/office/drawing/2014/main" id="{66607A6E-8436-5D85-FA15-392DF7F6B705}"/>
              </a:ext>
            </a:extLst>
          </p:cNvPr>
          <p:cNvPicPr>
            <a:picLocks noChangeAspect="1"/>
          </p:cNvPicPr>
          <p:nvPr/>
        </p:nvPicPr>
        <p:blipFill>
          <a:blip r:embed="rId4"/>
          <a:srcRect l="8242" t="118" r="8791" b="2865"/>
          <a:stretch/>
        </p:blipFill>
        <p:spPr>
          <a:xfrm>
            <a:off x="920506" y="2859301"/>
            <a:ext cx="4421814" cy="3635176"/>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14C4DCF9-ADF2-D8EA-4536-F718CED583AE}"/>
              </a:ext>
            </a:extLst>
          </p:cNvPr>
          <p:cNvPicPr>
            <a:picLocks noChangeAspect="1"/>
          </p:cNvPicPr>
          <p:nvPr/>
        </p:nvPicPr>
        <p:blipFill>
          <a:blip r:embed="rId5"/>
          <a:srcRect l="14057" t="1706" r="10587" b="4778"/>
          <a:stretch/>
        </p:blipFill>
        <p:spPr>
          <a:xfrm>
            <a:off x="5478541" y="427403"/>
            <a:ext cx="4343747" cy="1812516"/>
          </a:xfrm>
          <a:prstGeom prst="rect">
            <a:avLst/>
          </a:prstGeom>
        </p:spPr>
      </p:pic>
      <p:pic>
        <p:nvPicPr>
          <p:cNvPr id="10" name="Picture 9" descr="A screenshot of a test&#10;&#10;Description automatically generated">
            <a:extLst>
              <a:ext uri="{FF2B5EF4-FFF2-40B4-BE49-F238E27FC236}">
                <a16:creationId xmlns:a16="http://schemas.microsoft.com/office/drawing/2014/main" id="{ECCD7862-17B1-8BDC-A72A-B128DF492CFE}"/>
              </a:ext>
            </a:extLst>
          </p:cNvPr>
          <p:cNvPicPr>
            <a:picLocks noChangeAspect="1"/>
          </p:cNvPicPr>
          <p:nvPr/>
        </p:nvPicPr>
        <p:blipFill>
          <a:blip r:embed="rId6"/>
          <a:srcRect l="12565" t="4383" r="20976" b="3160"/>
          <a:stretch/>
        </p:blipFill>
        <p:spPr>
          <a:xfrm>
            <a:off x="5650035" y="3986742"/>
            <a:ext cx="3978029" cy="2513233"/>
          </a:xfrm>
          <a:prstGeom prst="rect">
            <a:avLst/>
          </a:prstGeom>
        </p:spPr>
      </p:pic>
      <p:sp>
        <p:nvSpPr>
          <p:cNvPr id="2" name="Oval 1">
            <a:extLst>
              <a:ext uri="{FF2B5EF4-FFF2-40B4-BE49-F238E27FC236}">
                <a16:creationId xmlns:a16="http://schemas.microsoft.com/office/drawing/2014/main" id="{4E8B02C7-D408-8478-FA20-78DB8BAADCB9}"/>
              </a:ext>
            </a:extLst>
          </p:cNvPr>
          <p:cNvSpPr/>
          <p:nvPr/>
        </p:nvSpPr>
        <p:spPr>
          <a:xfrm>
            <a:off x="3966308" y="2166815"/>
            <a:ext cx="113323" cy="12309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422E20B-A61D-3DCF-DC79-B17B208CA314}"/>
              </a:ext>
            </a:extLst>
          </p:cNvPr>
          <p:cNvSpPr/>
          <p:nvPr/>
        </p:nvSpPr>
        <p:spPr>
          <a:xfrm>
            <a:off x="2881923" y="6328507"/>
            <a:ext cx="113323" cy="12309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FD6BB6-2565-DAB3-C152-7DC958792DAC}"/>
              </a:ext>
            </a:extLst>
          </p:cNvPr>
          <p:cNvSpPr/>
          <p:nvPr/>
        </p:nvSpPr>
        <p:spPr>
          <a:xfrm>
            <a:off x="9612922" y="1697891"/>
            <a:ext cx="113323" cy="12309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2289942-49F4-6E6C-E41B-84A50FCE5817}"/>
              </a:ext>
            </a:extLst>
          </p:cNvPr>
          <p:cNvSpPr/>
          <p:nvPr/>
        </p:nvSpPr>
        <p:spPr>
          <a:xfrm>
            <a:off x="6750538" y="5556738"/>
            <a:ext cx="113323" cy="12309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Are Element Blocks on the Periodic Table?">
            <a:extLst>
              <a:ext uri="{FF2B5EF4-FFF2-40B4-BE49-F238E27FC236}">
                <a16:creationId xmlns:a16="http://schemas.microsoft.com/office/drawing/2014/main" id="{EADDEFB9-4AF8-0D43-9207-92E1365B2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64"/>
          <a:stretch/>
        </p:blipFill>
        <p:spPr bwMode="auto">
          <a:xfrm>
            <a:off x="1828800" y="1511300"/>
            <a:ext cx="8763000" cy="4768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08624EA-775F-0738-F962-87A434645529}"/>
              </a:ext>
            </a:extLst>
          </p:cNvPr>
          <p:cNvSpPr txBox="1">
            <a:spLocks/>
          </p:cNvSpPr>
          <p:nvPr/>
        </p:nvSpPr>
        <p:spPr>
          <a:xfrm>
            <a:off x="5861"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3.2.1.1 Classification</a:t>
            </a:r>
          </a:p>
        </p:txBody>
      </p:sp>
    </p:spTree>
    <p:extLst>
      <p:ext uri="{BB962C8B-B14F-4D97-AF65-F5344CB8AC3E}">
        <p14:creationId xmlns:p14="http://schemas.microsoft.com/office/powerpoint/2010/main" val="357933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s, p, d, f block</a:t>
            </a:r>
          </a:p>
        </p:txBody>
      </p:sp>
      <p:sp>
        <p:nvSpPr>
          <p:cNvPr id="3" name="TextBox 2">
            <a:extLst>
              <a:ext uri="{FF2B5EF4-FFF2-40B4-BE49-F238E27FC236}">
                <a16:creationId xmlns:a16="http://schemas.microsoft.com/office/drawing/2014/main" id="{162C0574-B5E1-0046-9820-C0882D558E68}"/>
              </a:ext>
            </a:extLst>
          </p:cNvPr>
          <p:cNvSpPr txBox="1"/>
          <p:nvPr/>
        </p:nvSpPr>
        <p:spPr>
          <a:xfrm>
            <a:off x="1206500" y="1447800"/>
            <a:ext cx="9385300" cy="4401205"/>
          </a:xfrm>
          <a:prstGeom prst="rect">
            <a:avLst/>
          </a:prstGeom>
          <a:noFill/>
        </p:spPr>
        <p:txBody>
          <a:bodyPr wrap="square" rtlCol="0">
            <a:spAutoFit/>
          </a:bodyPr>
          <a:lstStyle/>
          <a:p>
            <a:r>
              <a:rPr lang="en-US" sz="2800" dirty="0"/>
              <a:t>Describes the orbitals of the highest energy electrons e.g.</a:t>
            </a:r>
          </a:p>
          <a:p>
            <a:endParaRPr lang="en-US" sz="2800" dirty="0"/>
          </a:p>
          <a:p>
            <a:r>
              <a:rPr lang="en-US" sz="2800" dirty="0"/>
              <a:t>Sodium, Na 	(1s</a:t>
            </a:r>
            <a:r>
              <a:rPr lang="en-US" sz="2800" baseline="30000" dirty="0"/>
              <a:t>2</a:t>
            </a:r>
            <a:r>
              <a:rPr lang="en-US" sz="2800" dirty="0"/>
              <a:t> 2s</a:t>
            </a:r>
            <a:r>
              <a:rPr lang="en-US" sz="2800" baseline="30000" dirty="0"/>
              <a:t>2</a:t>
            </a:r>
            <a:r>
              <a:rPr lang="en-US" sz="2800" dirty="0"/>
              <a:t> 2p</a:t>
            </a:r>
            <a:r>
              <a:rPr lang="en-US" sz="2800" baseline="30000" dirty="0"/>
              <a:t>6</a:t>
            </a:r>
            <a:r>
              <a:rPr lang="en-US" sz="2800" dirty="0"/>
              <a:t> </a:t>
            </a:r>
            <a:r>
              <a:rPr lang="en-US" sz="2800" dirty="0">
                <a:solidFill>
                  <a:srgbClr val="FF0000"/>
                </a:solidFill>
              </a:rPr>
              <a:t>3s</a:t>
            </a:r>
            <a:r>
              <a:rPr lang="en-US" sz="2800" baseline="30000" dirty="0">
                <a:solidFill>
                  <a:srgbClr val="FF0000"/>
                </a:solidFill>
              </a:rPr>
              <a:t>1</a:t>
            </a:r>
            <a:r>
              <a:rPr lang="en-US" sz="2800" dirty="0"/>
              <a:t>) is </a:t>
            </a:r>
            <a:r>
              <a:rPr lang="en-US" sz="2800" dirty="0">
                <a:solidFill>
                  <a:srgbClr val="FF0000"/>
                </a:solidFill>
              </a:rPr>
              <a:t>s</a:t>
            </a:r>
            <a:r>
              <a:rPr lang="en-US" sz="2800" dirty="0"/>
              <a:t>-block,  </a:t>
            </a:r>
          </a:p>
          <a:p>
            <a:r>
              <a:rPr lang="en-US" sz="2800" dirty="0"/>
              <a:t>Carbon, C	(1s</a:t>
            </a:r>
            <a:r>
              <a:rPr lang="en-US" sz="2800" baseline="30000" dirty="0"/>
              <a:t>2</a:t>
            </a:r>
            <a:r>
              <a:rPr lang="en-US" sz="2800" dirty="0"/>
              <a:t> 2s</a:t>
            </a:r>
            <a:r>
              <a:rPr lang="en-US" sz="2800" baseline="30000" dirty="0"/>
              <a:t>2</a:t>
            </a:r>
            <a:r>
              <a:rPr lang="en-US" sz="2800" dirty="0"/>
              <a:t> </a:t>
            </a:r>
            <a:r>
              <a:rPr lang="en-US" sz="2800" dirty="0">
                <a:solidFill>
                  <a:srgbClr val="FF0000"/>
                </a:solidFill>
              </a:rPr>
              <a:t>2p</a:t>
            </a:r>
            <a:r>
              <a:rPr lang="en-US" sz="2800" baseline="30000" dirty="0">
                <a:solidFill>
                  <a:srgbClr val="FF0000"/>
                </a:solidFill>
              </a:rPr>
              <a:t>2</a:t>
            </a:r>
            <a:r>
              <a:rPr lang="en-US" sz="2800" dirty="0"/>
              <a:t>) is </a:t>
            </a:r>
            <a:r>
              <a:rPr lang="en-US" sz="2800" dirty="0">
                <a:solidFill>
                  <a:srgbClr val="FF0000"/>
                </a:solidFill>
              </a:rPr>
              <a:t>p</a:t>
            </a:r>
            <a:r>
              <a:rPr lang="en-US" sz="2800" dirty="0"/>
              <a:t>-block</a:t>
            </a:r>
          </a:p>
          <a:p>
            <a:r>
              <a:rPr lang="en-US" sz="2800" dirty="0"/>
              <a:t>Iron, Fe	(1s</a:t>
            </a:r>
            <a:r>
              <a:rPr lang="en-US" sz="2800" baseline="30000" dirty="0"/>
              <a:t>2</a:t>
            </a:r>
            <a:r>
              <a:rPr lang="en-US" sz="2800" dirty="0"/>
              <a:t> 2s</a:t>
            </a:r>
            <a:r>
              <a:rPr lang="en-US" sz="2800" baseline="30000" dirty="0"/>
              <a:t>2</a:t>
            </a:r>
            <a:r>
              <a:rPr lang="en-US" sz="2800" dirty="0"/>
              <a:t> 2p</a:t>
            </a:r>
            <a:r>
              <a:rPr lang="en-US" sz="2800" baseline="30000" dirty="0"/>
              <a:t>6</a:t>
            </a:r>
            <a:r>
              <a:rPr lang="en-US" sz="2800" dirty="0"/>
              <a:t> 3s</a:t>
            </a:r>
            <a:r>
              <a:rPr lang="en-US" sz="2800" baseline="30000" dirty="0"/>
              <a:t>2 </a:t>
            </a:r>
            <a:r>
              <a:rPr lang="en-US" sz="2800" dirty="0"/>
              <a:t>3p</a:t>
            </a:r>
            <a:r>
              <a:rPr lang="en-US" sz="2800" baseline="30000" dirty="0"/>
              <a:t>6</a:t>
            </a:r>
            <a:r>
              <a:rPr lang="en-US" sz="2800" dirty="0"/>
              <a:t> 4s</a:t>
            </a:r>
            <a:r>
              <a:rPr lang="en-US" sz="2800" baseline="30000" dirty="0"/>
              <a:t>2 </a:t>
            </a:r>
            <a:r>
              <a:rPr lang="en-US" sz="2800" dirty="0">
                <a:solidFill>
                  <a:srgbClr val="FF0000"/>
                </a:solidFill>
              </a:rPr>
              <a:t>3d</a:t>
            </a:r>
            <a:r>
              <a:rPr lang="en-US" sz="2800" baseline="30000" dirty="0">
                <a:solidFill>
                  <a:srgbClr val="FF0000"/>
                </a:solidFill>
              </a:rPr>
              <a:t>6</a:t>
            </a:r>
            <a:r>
              <a:rPr lang="en-US" sz="2800" dirty="0"/>
              <a:t>) is </a:t>
            </a:r>
            <a:r>
              <a:rPr lang="en-US" sz="2800" dirty="0">
                <a:solidFill>
                  <a:srgbClr val="FF0000"/>
                </a:solidFill>
              </a:rPr>
              <a:t>d</a:t>
            </a:r>
            <a:r>
              <a:rPr lang="en-US" sz="2800" dirty="0"/>
              <a:t>-block</a:t>
            </a:r>
          </a:p>
          <a:p>
            <a:endParaRPr lang="en-US" sz="2800" dirty="0"/>
          </a:p>
          <a:p>
            <a:endParaRPr lang="en-US" sz="2800" dirty="0"/>
          </a:p>
          <a:p>
            <a:r>
              <a:rPr lang="en-US" sz="2800" dirty="0"/>
              <a:t>Remember, [Ne] 3s</a:t>
            </a:r>
            <a:r>
              <a:rPr lang="en-US" sz="2800" baseline="30000" dirty="0"/>
              <a:t>1</a:t>
            </a:r>
            <a:r>
              <a:rPr lang="en-US" sz="2800" dirty="0"/>
              <a:t> is short-cut notation for sodium</a:t>
            </a:r>
          </a:p>
          <a:p>
            <a:endParaRPr lang="en-US" sz="2800" dirty="0">
              <a:solidFill>
                <a:srgbClr val="FF0000"/>
              </a:solidFill>
            </a:endParaRPr>
          </a:p>
          <a:p>
            <a:r>
              <a:rPr lang="en-US" sz="2800" dirty="0">
                <a:solidFill>
                  <a:srgbClr val="FF0000"/>
                </a:solidFill>
              </a:rPr>
              <a:t>Question – What is short-cut notation for Calcium ?</a:t>
            </a:r>
          </a:p>
        </p:txBody>
      </p:sp>
      <p:sp>
        <p:nvSpPr>
          <p:cNvPr id="4" name="TextBox 3">
            <a:extLst>
              <a:ext uri="{FF2B5EF4-FFF2-40B4-BE49-F238E27FC236}">
                <a16:creationId xmlns:a16="http://schemas.microsoft.com/office/drawing/2014/main" id="{F09693CC-967D-E844-B2AA-6E803CEFE093}"/>
              </a:ext>
            </a:extLst>
          </p:cNvPr>
          <p:cNvSpPr txBox="1"/>
          <p:nvPr/>
        </p:nvSpPr>
        <p:spPr>
          <a:xfrm>
            <a:off x="9525000" y="5325785"/>
            <a:ext cx="2425700" cy="830997"/>
          </a:xfrm>
          <a:prstGeom prst="rect">
            <a:avLst/>
          </a:prstGeom>
          <a:noFill/>
        </p:spPr>
        <p:txBody>
          <a:bodyPr wrap="square" rtlCol="0">
            <a:spAutoFit/>
          </a:bodyPr>
          <a:lstStyle/>
          <a:p>
            <a:r>
              <a:rPr lang="en-US" sz="4800" dirty="0"/>
              <a:t>[</a:t>
            </a:r>
            <a:r>
              <a:rPr lang="en-US" sz="4800" dirty="0" err="1"/>
              <a:t>Ar</a:t>
            </a:r>
            <a:r>
              <a:rPr lang="en-US" sz="4800" dirty="0"/>
              <a:t>] 4s</a:t>
            </a:r>
            <a:r>
              <a:rPr lang="en-US" sz="4800" baseline="30000" dirty="0"/>
              <a:t>2</a:t>
            </a:r>
            <a:endParaRPr lang="en-US" sz="4800" dirty="0"/>
          </a:p>
        </p:txBody>
      </p:sp>
    </p:spTree>
    <p:extLst>
      <p:ext uri="{BB962C8B-B14F-4D97-AF65-F5344CB8AC3E}">
        <p14:creationId xmlns:p14="http://schemas.microsoft.com/office/powerpoint/2010/main" val="10915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29308" y="1710"/>
            <a:ext cx="10515600" cy="1325563"/>
          </a:xfrm>
        </p:spPr>
        <p:txBody>
          <a:bodyPr/>
          <a:lstStyle/>
          <a:p>
            <a:r>
              <a:rPr lang="en-US" b="1" dirty="0">
                <a:solidFill>
                  <a:srgbClr val="70AD47"/>
                </a:solidFill>
              </a:rPr>
              <a:t>3.2.1.2 Physical properties of Period 3</a:t>
            </a:r>
          </a:p>
        </p:txBody>
      </p:sp>
      <p:grpSp>
        <p:nvGrpSpPr>
          <p:cNvPr id="5" name="Group 4">
            <a:extLst>
              <a:ext uri="{FF2B5EF4-FFF2-40B4-BE49-F238E27FC236}">
                <a16:creationId xmlns:a16="http://schemas.microsoft.com/office/drawing/2014/main" id="{80DE73DD-496E-FC48-B8A5-153A9AEDCE66}"/>
              </a:ext>
            </a:extLst>
          </p:cNvPr>
          <p:cNvGrpSpPr/>
          <p:nvPr/>
        </p:nvGrpSpPr>
        <p:grpSpPr>
          <a:xfrm>
            <a:off x="2998302" y="3133380"/>
            <a:ext cx="8633795" cy="1070980"/>
            <a:chOff x="3071187" y="2345980"/>
            <a:chExt cx="8633795" cy="1070980"/>
          </a:xfrm>
        </p:grpSpPr>
        <p:pic>
          <p:nvPicPr>
            <p:cNvPr id="1026" name="Picture 2" descr="The Periodic Table of Elements | Chemistry | Visionlearning">
              <a:extLst>
                <a:ext uri="{FF2B5EF4-FFF2-40B4-BE49-F238E27FC236}">
                  <a16:creationId xmlns:a16="http://schemas.microsoft.com/office/drawing/2014/main" id="{40B12D29-168E-9043-95D1-4CD7D33A10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87" t="23575" r="2464" b="67734"/>
            <a:stretch/>
          </p:blipFill>
          <p:spPr bwMode="auto">
            <a:xfrm>
              <a:off x="5173002" y="2345980"/>
              <a:ext cx="6531980" cy="1070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Periodic Table of Elements | Chemistry | Visionlearning">
              <a:extLst>
                <a:ext uri="{FF2B5EF4-FFF2-40B4-BE49-F238E27FC236}">
                  <a16:creationId xmlns:a16="http://schemas.microsoft.com/office/drawing/2014/main" id="{1D42F08D-0CD1-3D41-B4B2-9B4FB6D19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 t="23575" r="85901" b="67831"/>
            <a:stretch/>
          </p:blipFill>
          <p:spPr bwMode="auto">
            <a:xfrm>
              <a:off x="3071187" y="2345980"/>
              <a:ext cx="2097713" cy="107098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EC78033-9113-CF47-9486-0C76221205A1}"/>
              </a:ext>
            </a:extLst>
          </p:cNvPr>
          <p:cNvSpPr txBox="1"/>
          <p:nvPr/>
        </p:nvSpPr>
        <p:spPr>
          <a:xfrm>
            <a:off x="3352800" y="2388900"/>
            <a:ext cx="393056" cy="584775"/>
          </a:xfrm>
          <a:prstGeom prst="rect">
            <a:avLst/>
          </a:prstGeom>
          <a:noFill/>
        </p:spPr>
        <p:txBody>
          <a:bodyPr wrap="none" rtlCol="0">
            <a:spAutoFit/>
          </a:bodyPr>
          <a:lstStyle/>
          <a:p>
            <a:r>
              <a:rPr lang="en-US" sz="3200" dirty="0"/>
              <a:t>1</a:t>
            </a:r>
          </a:p>
        </p:txBody>
      </p:sp>
      <p:sp>
        <p:nvSpPr>
          <p:cNvPr id="8" name="TextBox 7">
            <a:extLst>
              <a:ext uri="{FF2B5EF4-FFF2-40B4-BE49-F238E27FC236}">
                <a16:creationId xmlns:a16="http://schemas.microsoft.com/office/drawing/2014/main" id="{9F79B905-5E00-9249-AA0E-30CA12C0FCE2}"/>
              </a:ext>
            </a:extLst>
          </p:cNvPr>
          <p:cNvSpPr txBox="1"/>
          <p:nvPr/>
        </p:nvSpPr>
        <p:spPr>
          <a:xfrm>
            <a:off x="4356100" y="2388900"/>
            <a:ext cx="393056" cy="584775"/>
          </a:xfrm>
          <a:prstGeom prst="rect">
            <a:avLst/>
          </a:prstGeom>
          <a:noFill/>
        </p:spPr>
        <p:txBody>
          <a:bodyPr wrap="none" rtlCol="0">
            <a:spAutoFit/>
          </a:bodyPr>
          <a:lstStyle/>
          <a:p>
            <a:r>
              <a:rPr lang="en-US" sz="3200" dirty="0"/>
              <a:t>2</a:t>
            </a:r>
          </a:p>
        </p:txBody>
      </p:sp>
      <p:sp>
        <p:nvSpPr>
          <p:cNvPr id="9" name="TextBox 8">
            <a:extLst>
              <a:ext uri="{FF2B5EF4-FFF2-40B4-BE49-F238E27FC236}">
                <a16:creationId xmlns:a16="http://schemas.microsoft.com/office/drawing/2014/main" id="{3427F856-50CC-3740-B63C-301F98894131}"/>
              </a:ext>
            </a:extLst>
          </p:cNvPr>
          <p:cNvSpPr txBox="1"/>
          <p:nvPr/>
        </p:nvSpPr>
        <p:spPr>
          <a:xfrm>
            <a:off x="5499100" y="2388900"/>
            <a:ext cx="393056" cy="584775"/>
          </a:xfrm>
          <a:prstGeom prst="rect">
            <a:avLst/>
          </a:prstGeom>
          <a:noFill/>
        </p:spPr>
        <p:txBody>
          <a:bodyPr wrap="none" rtlCol="0">
            <a:spAutoFit/>
          </a:bodyPr>
          <a:lstStyle/>
          <a:p>
            <a:r>
              <a:rPr lang="en-US" sz="3200" dirty="0"/>
              <a:t>3</a:t>
            </a:r>
          </a:p>
        </p:txBody>
      </p:sp>
      <p:sp>
        <p:nvSpPr>
          <p:cNvPr id="10" name="TextBox 9">
            <a:extLst>
              <a:ext uri="{FF2B5EF4-FFF2-40B4-BE49-F238E27FC236}">
                <a16:creationId xmlns:a16="http://schemas.microsoft.com/office/drawing/2014/main" id="{F06B349B-F00A-2348-ABE2-751578AB725B}"/>
              </a:ext>
            </a:extLst>
          </p:cNvPr>
          <p:cNvSpPr txBox="1"/>
          <p:nvPr/>
        </p:nvSpPr>
        <p:spPr>
          <a:xfrm>
            <a:off x="6579244" y="2388900"/>
            <a:ext cx="393056" cy="584775"/>
          </a:xfrm>
          <a:prstGeom prst="rect">
            <a:avLst/>
          </a:prstGeom>
          <a:noFill/>
        </p:spPr>
        <p:txBody>
          <a:bodyPr wrap="none" rtlCol="0">
            <a:spAutoFit/>
          </a:bodyPr>
          <a:lstStyle/>
          <a:p>
            <a:r>
              <a:rPr lang="en-US" sz="3200" dirty="0"/>
              <a:t>4</a:t>
            </a:r>
          </a:p>
        </p:txBody>
      </p:sp>
      <p:sp>
        <p:nvSpPr>
          <p:cNvPr id="11" name="TextBox 10">
            <a:extLst>
              <a:ext uri="{FF2B5EF4-FFF2-40B4-BE49-F238E27FC236}">
                <a16:creationId xmlns:a16="http://schemas.microsoft.com/office/drawing/2014/main" id="{BE4943B7-7EA9-D046-9872-6934EA767200}"/>
              </a:ext>
            </a:extLst>
          </p:cNvPr>
          <p:cNvSpPr txBox="1"/>
          <p:nvPr/>
        </p:nvSpPr>
        <p:spPr>
          <a:xfrm>
            <a:off x="7633988" y="2388900"/>
            <a:ext cx="393056" cy="584775"/>
          </a:xfrm>
          <a:prstGeom prst="rect">
            <a:avLst/>
          </a:prstGeom>
          <a:noFill/>
        </p:spPr>
        <p:txBody>
          <a:bodyPr wrap="none" rtlCol="0">
            <a:spAutoFit/>
          </a:bodyPr>
          <a:lstStyle/>
          <a:p>
            <a:r>
              <a:rPr lang="en-US" sz="3200" dirty="0"/>
              <a:t>5</a:t>
            </a:r>
          </a:p>
        </p:txBody>
      </p:sp>
      <p:sp>
        <p:nvSpPr>
          <p:cNvPr id="12" name="TextBox 11">
            <a:extLst>
              <a:ext uri="{FF2B5EF4-FFF2-40B4-BE49-F238E27FC236}">
                <a16:creationId xmlns:a16="http://schemas.microsoft.com/office/drawing/2014/main" id="{2AA38DA7-D79D-3E4E-915F-4E68A5C8F868}"/>
              </a:ext>
            </a:extLst>
          </p:cNvPr>
          <p:cNvSpPr txBox="1"/>
          <p:nvPr/>
        </p:nvSpPr>
        <p:spPr>
          <a:xfrm>
            <a:off x="8731574" y="2388899"/>
            <a:ext cx="393056" cy="584775"/>
          </a:xfrm>
          <a:prstGeom prst="rect">
            <a:avLst/>
          </a:prstGeom>
          <a:noFill/>
        </p:spPr>
        <p:txBody>
          <a:bodyPr wrap="none" rtlCol="0">
            <a:spAutoFit/>
          </a:bodyPr>
          <a:lstStyle/>
          <a:p>
            <a:r>
              <a:rPr lang="en-US" sz="3200" dirty="0"/>
              <a:t>6</a:t>
            </a:r>
          </a:p>
        </p:txBody>
      </p:sp>
      <p:sp>
        <p:nvSpPr>
          <p:cNvPr id="13" name="TextBox 12">
            <a:extLst>
              <a:ext uri="{FF2B5EF4-FFF2-40B4-BE49-F238E27FC236}">
                <a16:creationId xmlns:a16="http://schemas.microsoft.com/office/drawing/2014/main" id="{A6F3E4AE-CC81-1E4F-A302-6A32CD60AD77}"/>
              </a:ext>
            </a:extLst>
          </p:cNvPr>
          <p:cNvSpPr txBox="1"/>
          <p:nvPr/>
        </p:nvSpPr>
        <p:spPr>
          <a:xfrm>
            <a:off x="9740902" y="2388898"/>
            <a:ext cx="393056" cy="584775"/>
          </a:xfrm>
          <a:prstGeom prst="rect">
            <a:avLst/>
          </a:prstGeom>
          <a:noFill/>
        </p:spPr>
        <p:txBody>
          <a:bodyPr wrap="none" rtlCol="0">
            <a:spAutoFit/>
          </a:bodyPr>
          <a:lstStyle/>
          <a:p>
            <a:r>
              <a:rPr lang="en-US" sz="3200" dirty="0"/>
              <a:t>7</a:t>
            </a:r>
          </a:p>
        </p:txBody>
      </p:sp>
      <p:sp>
        <p:nvSpPr>
          <p:cNvPr id="14" name="TextBox 13">
            <a:extLst>
              <a:ext uri="{FF2B5EF4-FFF2-40B4-BE49-F238E27FC236}">
                <a16:creationId xmlns:a16="http://schemas.microsoft.com/office/drawing/2014/main" id="{F0C88A52-0473-E44B-8139-6E0A8F722580}"/>
              </a:ext>
            </a:extLst>
          </p:cNvPr>
          <p:cNvSpPr txBox="1"/>
          <p:nvPr/>
        </p:nvSpPr>
        <p:spPr>
          <a:xfrm>
            <a:off x="10883902" y="2388898"/>
            <a:ext cx="393056" cy="584775"/>
          </a:xfrm>
          <a:prstGeom prst="rect">
            <a:avLst/>
          </a:prstGeom>
          <a:noFill/>
        </p:spPr>
        <p:txBody>
          <a:bodyPr wrap="none" rtlCol="0">
            <a:spAutoFit/>
          </a:bodyPr>
          <a:lstStyle/>
          <a:p>
            <a:r>
              <a:rPr lang="en-US" sz="3200" dirty="0"/>
              <a:t>0</a:t>
            </a:r>
          </a:p>
        </p:txBody>
      </p:sp>
      <p:sp>
        <p:nvSpPr>
          <p:cNvPr id="7" name="TextBox 6">
            <a:extLst>
              <a:ext uri="{FF2B5EF4-FFF2-40B4-BE49-F238E27FC236}">
                <a16:creationId xmlns:a16="http://schemas.microsoft.com/office/drawing/2014/main" id="{020803D5-55A3-FE4D-90FB-DD9FC01F1085}"/>
              </a:ext>
            </a:extLst>
          </p:cNvPr>
          <p:cNvSpPr txBox="1"/>
          <p:nvPr/>
        </p:nvSpPr>
        <p:spPr>
          <a:xfrm>
            <a:off x="0" y="2388898"/>
            <a:ext cx="3083429" cy="584775"/>
          </a:xfrm>
          <a:prstGeom prst="rect">
            <a:avLst/>
          </a:prstGeom>
          <a:noFill/>
        </p:spPr>
        <p:txBody>
          <a:bodyPr wrap="square" rtlCol="0">
            <a:spAutoFit/>
          </a:bodyPr>
          <a:lstStyle/>
          <a:p>
            <a:r>
              <a:rPr lang="en-US" sz="3200" dirty="0"/>
              <a:t>GROUP NUMBER</a:t>
            </a:r>
          </a:p>
        </p:txBody>
      </p:sp>
      <p:sp>
        <p:nvSpPr>
          <p:cNvPr id="15" name="TextBox 14">
            <a:extLst>
              <a:ext uri="{FF2B5EF4-FFF2-40B4-BE49-F238E27FC236}">
                <a16:creationId xmlns:a16="http://schemas.microsoft.com/office/drawing/2014/main" id="{B489F74A-6A3F-2549-BFA3-B177067D7D6F}"/>
              </a:ext>
            </a:extLst>
          </p:cNvPr>
          <p:cNvSpPr txBox="1"/>
          <p:nvPr/>
        </p:nvSpPr>
        <p:spPr>
          <a:xfrm>
            <a:off x="3667629" y="4787900"/>
            <a:ext cx="2612199" cy="369332"/>
          </a:xfrm>
          <a:prstGeom prst="rect">
            <a:avLst/>
          </a:prstGeom>
          <a:noFill/>
        </p:spPr>
        <p:txBody>
          <a:bodyPr wrap="square" rtlCol="0">
            <a:spAutoFit/>
          </a:bodyPr>
          <a:lstStyle/>
          <a:p>
            <a:r>
              <a:rPr lang="en-US" dirty="0"/>
              <a:t>s-block</a:t>
            </a:r>
          </a:p>
        </p:txBody>
      </p:sp>
      <p:sp>
        <p:nvSpPr>
          <p:cNvPr id="17" name="TextBox 16">
            <a:extLst>
              <a:ext uri="{FF2B5EF4-FFF2-40B4-BE49-F238E27FC236}">
                <a16:creationId xmlns:a16="http://schemas.microsoft.com/office/drawing/2014/main" id="{0782092B-88CA-5444-8B26-35C336C7FB47}"/>
              </a:ext>
            </a:extLst>
          </p:cNvPr>
          <p:cNvSpPr txBox="1"/>
          <p:nvPr/>
        </p:nvSpPr>
        <p:spPr>
          <a:xfrm>
            <a:off x="8056902" y="4787900"/>
            <a:ext cx="2612199" cy="369332"/>
          </a:xfrm>
          <a:prstGeom prst="rect">
            <a:avLst/>
          </a:prstGeom>
          <a:noFill/>
        </p:spPr>
        <p:txBody>
          <a:bodyPr wrap="square" rtlCol="0">
            <a:spAutoFit/>
          </a:bodyPr>
          <a:lstStyle/>
          <a:p>
            <a:r>
              <a:rPr lang="en-US" dirty="0"/>
              <a:t>p-block</a:t>
            </a:r>
          </a:p>
        </p:txBody>
      </p:sp>
      <p:sp>
        <p:nvSpPr>
          <p:cNvPr id="16" name="Right Brace 15">
            <a:extLst>
              <a:ext uri="{FF2B5EF4-FFF2-40B4-BE49-F238E27FC236}">
                <a16:creationId xmlns:a16="http://schemas.microsoft.com/office/drawing/2014/main" id="{314555E7-2D9B-D945-B93B-E212C83AA68D}"/>
              </a:ext>
            </a:extLst>
          </p:cNvPr>
          <p:cNvSpPr/>
          <p:nvPr/>
        </p:nvSpPr>
        <p:spPr>
          <a:xfrm rot="5400000">
            <a:off x="3817216" y="3420202"/>
            <a:ext cx="459886" cy="209771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6F939639-49E1-7A4F-B1F6-1F3C43D06C6D}"/>
              </a:ext>
            </a:extLst>
          </p:cNvPr>
          <p:cNvSpPr/>
          <p:nvPr/>
        </p:nvSpPr>
        <p:spPr>
          <a:xfrm rot="5400000">
            <a:off x="8201591" y="1265154"/>
            <a:ext cx="459886" cy="64011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43F1A78-E876-0245-9D1E-C7724C00E6D6}"/>
              </a:ext>
            </a:extLst>
          </p:cNvPr>
          <p:cNvSpPr txBox="1"/>
          <p:nvPr/>
        </p:nvSpPr>
        <p:spPr>
          <a:xfrm>
            <a:off x="2176530" y="5396248"/>
            <a:ext cx="9852338" cy="954107"/>
          </a:xfrm>
          <a:prstGeom prst="rect">
            <a:avLst/>
          </a:prstGeom>
          <a:noFill/>
        </p:spPr>
        <p:txBody>
          <a:bodyPr wrap="square" rtlCol="0">
            <a:spAutoFit/>
          </a:bodyPr>
          <a:lstStyle/>
          <a:p>
            <a:r>
              <a:rPr lang="en-US" sz="2800" dirty="0"/>
              <a:t>Try to think of a way to remember the order of Period 3 elements. </a:t>
            </a:r>
          </a:p>
          <a:p>
            <a:r>
              <a:rPr lang="en-US" sz="2800" dirty="0"/>
              <a:t>(Period 2 - </a:t>
            </a:r>
            <a:r>
              <a:rPr lang="en-US" sz="2800" dirty="0">
                <a:solidFill>
                  <a:srgbClr val="FF0000"/>
                </a:solidFill>
              </a:rPr>
              <a:t>Li</a:t>
            </a:r>
            <a:r>
              <a:rPr lang="en-US" sz="2800" dirty="0"/>
              <a:t>ttle </a:t>
            </a:r>
            <a:r>
              <a:rPr lang="en-US" sz="2800" dirty="0">
                <a:solidFill>
                  <a:srgbClr val="FF0000"/>
                </a:solidFill>
              </a:rPr>
              <a:t>Be</a:t>
            </a:r>
            <a:r>
              <a:rPr lang="en-US" sz="2800" dirty="0"/>
              <a:t>tty </a:t>
            </a:r>
            <a:r>
              <a:rPr lang="en-US" sz="2800" dirty="0">
                <a:solidFill>
                  <a:srgbClr val="FF0000"/>
                </a:solidFill>
              </a:rPr>
              <a:t>B</a:t>
            </a:r>
            <a:r>
              <a:rPr lang="en-US" sz="2800" dirty="0"/>
              <a:t>oron </a:t>
            </a:r>
            <a:r>
              <a:rPr lang="en-US" sz="2800" dirty="0">
                <a:solidFill>
                  <a:srgbClr val="FF0000"/>
                </a:solidFill>
              </a:rPr>
              <a:t>C</a:t>
            </a:r>
            <a:r>
              <a:rPr lang="en-US" sz="2800" dirty="0"/>
              <a:t>ould </a:t>
            </a:r>
            <a:r>
              <a:rPr lang="en-US" sz="2800" dirty="0">
                <a:solidFill>
                  <a:srgbClr val="FF0000"/>
                </a:solidFill>
              </a:rPr>
              <a:t>N</a:t>
            </a:r>
            <a:r>
              <a:rPr lang="en-US" sz="2800" dirty="0"/>
              <a:t>ever </a:t>
            </a:r>
            <a:r>
              <a:rPr lang="en-US" sz="2800" dirty="0">
                <a:solidFill>
                  <a:srgbClr val="FF0000"/>
                </a:solidFill>
              </a:rPr>
              <a:t>O</a:t>
            </a:r>
            <a:r>
              <a:rPr lang="en-US" sz="2800" dirty="0"/>
              <a:t>rder </a:t>
            </a:r>
            <a:r>
              <a:rPr lang="en-US" sz="2800" dirty="0">
                <a:solidFill>
                  <a:srgbClr val="FF0000"/>
                </a:solidFill>
              </a:rPr>
              <a:t>F</a:t>
            </a:r>
            <a:r>
              <a:rPr lang="en-US" sz="2800" dirty="0"/>
              <a:t>lowers, </a:t>
            </a:r>
            <a:r>
              <a:rPr lang="en-US" sz="2800" dirty="0">
                <a:solidFill>
                  <a:srgbClr val="FF0000"/>
                </a:solidFill>
              </a:rPr>
              <a:t>Ne</a:t>
            </a:r>
            <a:r>
              <a:rPr lang="en-US" sz="2800" dirty="0"/>
              <a:t>y)</a:t>
            </a:r>
          </a:p>
        </p:txBody>
      </p:sp>
    </p:spTree>
    <p:extLst>
      <p:ext uri="{BB962C8B-B14F-4D97-AF65-F5344CB8AC3E}">
        <p14:creationId xmlns:p14="http://schemas.microsoft.com/office/powerpoint/2010/main" val="385480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5862" y="1710"/>
            <a:ext cx="10515600" cy="1325563"/>
          </a:xfrm>
        </p:spPr>
        <p:txBody>
          <a:bodyPr/>
          <a:lstStyle/>
          <a:p>
            <a:r>
              <a:rPr lang="en-US" b="1" dirty="0">
                <a:solidFill>
                  <a:srgbClr val="70AD47"/>
                </a:solidFill>
              </a:rPr>
              <a:t>Trends in Melting points and Boiling points</a:t>
            </a:r>
          </a:p>
        </p:txBody>
      </p:sp>
      <p:pic>
        <p:nvPicPr>
          <p:cNvPr id="3074" name="Picture 2" descr="Chemistry Notes Form 2 - Chemistry Form Two Pdf - Online Notes Chem">
            <a:extLst>
              <a:ext uri="{FF2B5EF4-FFF2-40B4-BE49-F238E27FC236}">
                <a16:creationId xmlns:a16="http://schemas.microsoft.com/office/drawing/2014/main" id="{D22A9388-DD69-9340-899A-ADD0A2E32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3" t="8309" r="7375" b="5324"/>
          <a:stretch/>
        </p:blipFill>
        <p:spPr bwMode="auto">
          <a:xfrm>
            <a:off x="2623929" y="1455199"/>
            <a:ext cx="7540487" cy="50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3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E5D9ACD-9397-4B01-91DE-4518871B79AF}"/>
              </a:ext>
            </a:extLst>
          </p:cNvPr>
          <p:cNvSpPr>
            <a:spLocks noGrp="1" noChangeArrowheads="1"/>
          </p:cNvSpPr>
          <p:nvPr>
            <p:ph type="body" idx="1"/>
          </p:nvPr>
        </p:nvSpPr>
        <p:spPr/>
        <p:txBody>
          <a:bodyPr/>
          <a:lstStyle/>
          <a:p>
            <a:r>
              <a:rPr lang="en-GB" altLang="en-US" dirty="0"/>
              <a:t>The structures of the elements change as you go across the period</a:t>
            </a:r>
          </a:p>
          <a:p>
            <a:r>
              <a:rPr lang="en-GB" altLang="en-US" dirty="0"/>
              <a:t>The first three (Na, Mg, Al) are metallic, silicon is giant covalent, and the rest (P, S, Cl) are simple molecules – no need to consider </a:t>
            </a:r>
            <a:r>
              <a:rPr lang="en-GB" altLang="en-US" dirty="0" err="1"/>
              <a:t>Ar</a:t>
            </a:r>
            <a:endParaRPr lang="en-GB" altLang="en-US" dirty="0"/>
          </a:p>
          <a:p>
            <a:r>
              <a:rPr lang="en-GB" altLang="en-US" dirty="0"/>
              <a:t>This can explain properties like melting and boiling points</a:t>
            </a:r>
            <a:endParaRPr lang="en-GB" altLang="en-US" b="1" i="1" dirty="0"/>
          </a:p>
        </p:txBody>
      </p:sp>
      <p:sp>
        <p:nvSpPr>
          <p:cNvPr id="4" name="Title 1">
            <a:extLst>
              <a:ext uri="{FF2B5EF4-FFF2-40B4-BE49-F238E27FC236}">
                <a16:creationId xmlns:a16="http://schemas.microsoft.com/office/drawing/2014/main" id="{2E5F0780-0F2F-1F40-B7FE-E7C81E6957C7}"/>
              </a:ext>
            </a:extLst>
          </p:cNvPr>
          <p:cNvSpPr txBox="1">
            <a:spLocks/>
          </p:cNvSpPr>
          <p:nvPr/>
        </p:nvSpPr>
        <p:spPr>
          <a:xfrm>
            <a:off x="3908" y="-2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the elements across Period 3</a:t>
            </a:r>
          </a:p>
        </p:txBody>
      </p:sp>
    </p:spTree>
    <p:extLst>
      <p:ext uri="{BB962C8B-B14F-4D97-AF65-F5344CB8AC3E}">
        <p14:creationId xmlns:p14="http://schemas.microsoft.com/office/powerpoint/2010/main" val="374023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B0CD48E4-DDA1-496C-A38C-8ABAC0BF234C}"/>
              </a:ext>
            </a:extLst>
          </p:cNvPr>
          <p:cNvSpPr>
            <a:spLocks noGrp="1" noChangeArrowheads="1"/>
          </p:cNvSpPr>
          <p:nvPr>
            <p:ph type="body" idx="1"/>
          </p:nvPr>
        </p:nvSpPr>
        <p:spPr>
          <a:xfrm>
            <a:off x="838200" y="1520825"/>
            <a:ext cx="10515600" cy="4351338"/>
          </a:xfrm>
        </p:spPr>
        <p:txBody>
          <a:bodyPr>
            <a:noAutofit/>
          </a:bodyPr>
          <a:lstStyle/>
          <a:p>
            <a:pPr>
              <a:lnSpc>
                <a:spcPct val="90000"/>
              </a:lnSpc>
            </a:pPr>
            <a:r>
              <a:rPr lang="en-GB" altLang="en-US" dirty="0"/>
              <a:t>Sodium, magnesium and aluminium all have </a:t>
            </a:r>
            <a:r>
              <a:rPr lang="en-GB" altLang="en-US" b="1" u="sng" dirty="0"/>
              <a:t>metallic structures</a:t>
            </a:r>
            <a:r>
              <a:rPr lang="en-GB" altLang="en-US" dirty="0"/>
              <a:t>.</a:t>
            </a:r>
          </a:p>
          <a:p>
            <a:pPr>
              <a:lnSpc>
                <a:spcPct val="90000"/>
              </a:lnSpc>
            </a:pPr>
            <a:r>
              <a:rPr lang="en-GB" altLang="en-US" dirty="0"/>
              <a:t>Melting and boiling points rise across the three metals because of the increasing strength of the metallic bonds.</a:t>
            </a:r>
          </a:p>
          <a:p>
            <a:pPr>
              <a:lnSpc>
                <a:spcPct val="90000"/>
              </a:lnSpc>
            </a:pPr>
            <a:r>
              <a:rPr lang="en-GB" altLang="en-US" dirty="0"/>
              <a:t>The attractions and therefore the melting and boiling points increase because:</a:t>
            </a:r>
          </a:p>
          <a:p>
            <a:pPr lvl="1">
              <a:lnSpc>
                <a:spcPct val="90000"/>
              </a:lnSpc>
            </a:pPr>
            <a:r>
              <a:rPr lang="en-GB" altLang="en-US" sz="2800" dirty="0"/>
              <a:t>The nuclei of the atoms are getting more positively charged.</a:t>
            </a:r>
          </a:p>
          <a:p>
            <a:pPr lvl="1">
              <a:lnSpc>
                <a:spcPct val="90000"/>
              </a:lnSpc>
            </a:pPr>
            <a:r>
              <a:rPr lang="en-GB" altLang="en-US" sz="2800" dirty="0"/>
              <a:t>The "sea" is getting more negatively charged.</a:t>
            </a:r>
          </a:p>
          <a:p>
            <a:pPr lvl="1">
              <a:lnSpc>
                <a:spcPct val="90000"/>
              </a:lnSpc>
            </a:pPr>
            <a:r>
              <a:rPr lang="en-GB" altLang="en-US" sz="2800" dirty="0"/>
              <a:t>The "sea" is getting progressively nearer to the nuclei and so more strongly attracted.</a:t>
            </a:r>
          </a:p>
          <a:p>
            <a:pPr lvl="1">
              <a:lnSpc>
                <a:spcPct val="90000"/>
              </a:lnSpc>
              <a:buFont typeface="Wingdings" panose="05000000000000000000" pitchFamily="2" charset="2"/>
              <a:buChar char="•"/>
            </a:pPr>
            <a:endParaRPr lang="en-GB" altLang="en-US" sz="2800" dirty="0"/>
          </a:p>
        </p:txBody>
      </p:sp>
      <p:sp>
        <p:nvSpPr>
          <p:cNvPr id="4" name="Title 1">
            <a:extLst>
              <a:ext uri="{FF2B5EF4-FFF2-40B4-BE49-F238E27FC236}">
                <a16:creationId xmlns:a16="http://schemas.microsoft.com/office/drawing/2014/main" id="{44D2B0A1-B743-DF42-9B99-1EBCF59D8820}"/>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first three elements (Group 1-3)</a:t>
            </a:r>
          </a:p>
        </p:txBody>
      </p:sp>
    </p:spTree>
    <p:extLst>
      <p:ext uri="{BB962C8B-B14F-4D97-AF65-F5344CB8AC3E}">
        <p14:creationId xmlns:p14="http://schemas.microsoft.com/office/powerpoint/2010/main" val="396058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473573E-4DCD-445A-A5A4-E6B132D24F32}"/>
              </a:ext>
            </a:extLst>
          </p:cNvPr>
          <p:cNvSpPr>
            <a:spLocks noGrp="1" noChangeArrowheads="1"/>
          </p:cNvSpPr>
          <p:nvPr>
            <p:ph type="body" idx="1"/>
          </p:nvPr>
        </p:nvSpPr>
        <p:spPr/>
        <p:txBody>
          <a:bodyPr/>
          <a:lstStyle/>
          <a:p>
            <a:r>
              <a:rPr lang="en-GB" altLang="en-US" dirty="0"/>
              <a:t>Silicon has a </a:t>
            </a:r>
            <a:r>
              <a:rPr lang="en-GB" altLang="en-US" b="1" u="sng" dirty="0"/>
              <a:t>giant covalent structure </a:t>
            </a:r>
            <a:r>
              <a:rPr lang="en-GB" altLang="en-US" dirty="0"/>
              <a:t>(like diamond)</a:t>
            </a:r>
          </a:p>
          <a:p>
            <a:r>
              <a:rPr lang="en-GB" altLang="en-US" dirty="0"/>
              <a:t>You have to break strong covalent bonds before it will melt or boil. </a:t>
            </a:r>
          </a:p>
        </p:txBody>
      </p:sp>
      <p:pic>
        <p:nvPicPr>
          <p:cNvPr id="19460" name="Picture 4">
            <a:extLst>
              <a:ext uri="{FF2B5EF4-FFF2-40B4-BE49-F238E27FC236}">
                <a16:creationId xmlns:a16="http://schemas.microsoft.com/office/drawing/2014/main" id="{90940483-B382-44C0-AEE6-B9FE33D8D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3141663"/>
            <a:ext cx="3529013" cy="2959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4C609C8-0CBE-A247-B25E-95E89F1EC037}"/>
              </a:ext>
            </a:extLst>
          </p:cNvPr>
          <p:cNvSpPr txBox="1">
            <a:spLocks/>
          </p:cNvSpPr>
          <p:nvPr/>
        </p:nvSpPr>
        <p:spPr>
          <a:xfrm>
            <a:off x="-17585" y="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Structures of silicon (Group 4)</a:t>
            </a:r>
          </a:p>
        </p:txBody>
      </p:sp>
    </p:spTree>
    <p:extLst>
      <p:ext uri="{BB962C8B-B14F-4D97-AF65-F5344CB8AC3E}">
        <p14:creationId xmlns:p14="http://schemas.microsoft.com/office/powerpoint/2010/main" val="3975003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1300</Words>
  <Application>Microsoft Office PowerPoint</Application>
  <PresentationFormat>Widescreen</PresentationFormat>
  <Paragraphs>127</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Inorganic Chemistry Year 1 - AS  3.2.1 Periodicity</vt:lpstr>
      <vt:lpstr>Inorganic Chemistry Year 1  3.2.1 Periodicity</vt:lpstr>
      <vt:lpstr>PowerPoint Presentation</vt:lpstr>
      <vt:lpstr>s, p, d, f block</vt:lpstr>
      <vt:lpstr>3.2.1.2 Physical properties of Period 3</vt:lpstr>
      <vt:lpstr>Trends in Melting points and Boiling points</vt:lpstr>
      <vt:lpstr>PowerPoint Presentation</vt:lpstr>
      <vt:lpstr>PowerPoint Presentation</vt:lpstr>
      <vt:lpstr>PowerPoint Presentation</vt:lpstr>
      <vt:lpstr>PowerPoint Presentation</vt:lpstr>
      <vt:lpstr>PowerPoint Presentation</vt:lpstr>
      <vt:lpstr>Trends in atomic radii</vt:lpstr>
      <vt:lpstr>PowerPoint Presentation</vt:lpstr>
      <vt:lpstr>Trends in 1st ionisation energy</vt:lpstr>
      <vt:lpstr>PowerPoint Presentation</vt:lpstr>
      <vt:lpstr>PowerPoint Presentation</vt:lpstr>
      <vt:lpstr>PowerPoint Presentation</vt:lpstr>
      <vt:lpstr>PowerPoint Presentation</vt:lpstr>
      <vt:lpstr>PowerPoint Presentation</vt:lpstr>
      <vt:lpstr>Trends in Electronegativity</vt:lpstr>
      <vt:lpstr>PowerPoint Presentation</vt:lpstr>
      <vt:lpstr>Example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142</cp:revision>
  <dcterms:created xsi:type="dcterms:W3CDTF">2021-10-29T07:59:38Z</dcterms:created>
  <dcterms:modified xsi:type="dcterms:W3CDTF">2025-09-24T10:46:32Z</dcterms:modified>
</cp:coreProperties>
</file>