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5"/>
  </p:notesMasterIdLst>
  <p:sldIdLst>
    <p:sldId id="268" r:id="rId3"/>
    <p:sldId id="418" r:id="rId4"/>
    <p:sldId id="607" r:id="rId5"/>
    <p:sldId id="398" r:id="rId6"/>
    <p:sldId id="589" r:id="rId7"/>
    <p:sldId id="584" r:id="rId8"/>
    <p:sldId id="585" r:id="rId9"/>
    <p:sldId id="586" r:id="rId10"/>
    <p:sldId id="613" r:id="rId11"/>
    <p:sldId id="617" r:id="rId12"/>
    <p:sldId id="288" r:id="rId13"/>
    <p:sldId id="602" r:id="rId14"/>
    <p:sldId id="603" r:id="rId15"/>
    <p:sldId id="618" r:id="rId16"/>
    <p:sldId id="615" r:id="rId17"/>
    <p:sldId id="289" r:id="rId18"/>
    <p:sldId id="614" r:id="rId19"/>
    <p:sldId id="594" r:id="rId20"/>
    <p:sldId id="286" r:id="rId21"/>
    <p:sldId id="290" r:id="rId22"/>
    <p:sldId id="597" r:id="rId23"/>
    <p:sldId id="6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B2709-F8AD-B7D7-1654-25CFB8C5039D}" v="106" dt="2025-08-18T09:01:03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73"/>
  </p:normalViewPr>
  <p:slideViewPr>
    <p:cSldViewPr snapToGrid="0" showGuide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0A9B2709-F8AD-B7D7-1654-25CFB8C5039D}"/>
    <pc:docChg chg="addSld modSld">
      <pc:chgData name="John Griffiths" userId="55ce029b995a3368" providerId="Windows Live" clId="Web-{0A9B2709-F8AD-B7D7-1654-25CFB8C5039D}" dt="2025-08-18T09:01:03.955" v="84" actId="14100"/>
      <pc:docMkLst>
        <pc:docMk/>
      </pc:docMkLst>
      <pc:sldChg chg="addSp modSp">
        <pc:chgData name="John Griffiths" userId="55ce029b995a3368" providerId="Windows Live" clId="Web-{0A9B2709-F8AD-B7D7-1654-25CFB8C5039D}" dt="2025-08-18T09:01:03.955" v="84" actId="14100"/>
        <pc:sldMkLst>
          <pc:docMk/>
          <pc:sldMk cId="2244094662" sldId="615"/>
        </pc:sldMkLst>
        <pc:spChg chg="add mod">
          <ac:chgData name="John Griffiths" userId="55ce029b995a3368" providerId="Windows Live" clId="Web-{0A9B2709-F8AD-B7D7-1654-25CFB8C5039D}" dt="2025-08-18T09:01:03.955" v="84" actId="14100"/>
          <ac:spMkLst>
            <pc:docMk/>
            <pc:sldMk cId="2244094662" sldId="615"/>
            <ac:spMk id="3" creationId="{FBAF96EF-126F-6DEF-F6B8-E9AAC6BFC3AA}"/>
          </ac:spMkLst>
        </pc:spChg>
      </pc:sldChg>
      <pc:sldChg chg="addSp modSp addAnim">
        <pc:chgData name="John Griffiths" userId="55ce029b995a3368" providerId="Windows Live" clId="Web-{0A9B2709-F8AD-B7D7-1654-25CFB8C5039D}" dt="2025-08-18T08:52:38.314" v="32"/>
        <pc:sldMkLst>
          <pc:docMk/>
          <pc:sldMk cId="1858825523" sldId="616"/>
        </pc:sldMkLst>
        <pc:spChg chg="add mod">
          <ac:chgData name="John Griffiths" userId="55ce029b995a3368" providerId="Windows Live" clId="Web-{0A9B2709-F8AD-B7D7-1654-25CFB8C5039D}" dt="2025-08-18T08:48:55.713" v="9" actId="1076"/>
          <ac:spMkLst>
            <pc:docMk/>
            <pc:sldMk cId="1858825523" sldId="616"/>
            <ac:spMk id="7" creationId="{158678CE-5A96-8256-5824-7F6BAAF3B734}"/>
          </ac:spMkLst>
        </pc:spChg>
        <pc:spChg chg="add mod">
          <ac:chgData name="John Griffiths" userId="55ce029b995a3368" providerId="Windows Live" clId="Web-{0A9B2709-F8AD-B7D7-1654-25CFB8C5039D}" dt="2025-08-18T08:49:31.839" v="17" actId="1076"/>
          <ac:spMkLst>
            <pc:docMk/>
            <pc:sldMk cId="1858825523" sldId="616"/>
            <ac:spMk id="8" creationId="{867630EB-93D8-D86C-8E2F-3750CCFADC6A}"/>
          </ac:spMkLst>
        </pc:spChg>
        <pc:spChg chg="add mod">
          <ac:chgData name="John Griffiths" userId="55ce029b995a3368" providerId="Windows Live" clId="Web-{0A9B2709-F8AD-B7D7-1654-25CFB8C5039D}" dt="2025-08-18T08:49:48.980" v="20" actId="1076"/>
          <ac:spMkLst>
            <pc:docMk/>
            <pc:sldMk cId="1858825523" sldId="616"/>
            <ac:spMk id="9" creationId="{1C306A15-5375-3E0E-ED56-6E93CC5709D9}"/>
          </ac:spMkLst>
        </pc:spChg>
        <pc:spChg chg="add mod">
          <ac:chgData name="John Griffiths" userId="55ce029b995a3368" providerId="Windows Live" clId="Web-{0A9B2709-F8AD-B7D7-1654-25CFB8C5039D}" dt="2025-08-18T08:50:59.607" v="23" actId="1076"/>
          <ac:spMkLst>
            <pc:docMk/>
            <pc:sldMk cId="1858825523" sldId="616"/>
            <ac:spMk id="10" creationId="{086E3416-0AA4-CF35-DD07-E12002546F73}"/>
          </ac:spMkLst>
        </pc:spChg>
        <pc:spChg chg="add mod">
          <ac:chgData name="John Griffiths" userId="55ce029b995a3368" providerId="Windows Live" clId="Web-{0A9B2709-F8AD-B7D7-1654-25CFB8C5039D}" dt="2025-08-18T08:51:26.046" v="27" actId="1076"/>
          <ac:spMkLst>
            <pc:docMk/>
            <pc:sldMk cId="1858825523" sldId="616"/>
            <ac:spMk id="11" creationId="{3FF281BA-5FA5-F350-027B-605D87F10D2F}"/>
          </ac:spMkLst>
        </pc:spChg>
        <pc:spChg chg="mod">
          <ac:chgData name="John Griffiths" userId="55ce029b995a3368" providerId="Windows Live" clId="Web-{0A9B2709-F8AD-B7D7-1654-25CFB8C5039D}" dt="2025-08-18T08:48:08.430" v="4" actId="20577"/>
          <ac:spMkLst>
            <pc:docMk/>
            <pc:sldMk cId="1858825523" sldId="616"/>
            <ac:spMk id="48130" creationId="{580288DA-DA77-4226-A20A-3E67734A5E80}"/>
          </ac:spMkLst>
        </pc:spChg>
      </pc:sldChg>
      <pc:sldChg chg="addSp delSp modSp add replId addAnim">
        <pc:chgData name="John Griffiths" userId="55ce029b995a3368" providerId="Windows Live" clId="Web-{0A9B2709-F8AD-B7D7-1654-25CFB8C5039D}" dt="2025-08-18T08:56:50.400" v="48"/>
        <pc:sldMkLst>
          <pc:docMk/>
          <pc:sldMk cId="1317529371" sldId="617"/>
        </pc:sldMkLst>
        <pc:spChg chg="del">
          <ac:chgData name="John Griffiths" userId="55ce029b995a3368" providerId="Windows Live" clId="Web-{0A9B2709-F8AD-B7D7-1654-25CFB8C5039D}" dt="2025-08-18T08:54:51.381" v="34"/>
          <ac:spMkLst>
            <pc:docMk/>
            <pc:sldMk cId="1317529371" sldId="617"/>
            <ac:spMk id="2" creationId="{77157838-7CBD-ACF0-5301-9729B206F20A}"/>
          </ac:spMkLst>
        </pc:spChg>
        <pc:spChg chg="mod">
          <ac:chgData name="John Griffiths" userId="55ce029b995a3368" providerId="Windows Live" clId="Web-{0A9B2709-F8AD-B7D7-1654-25CFB8C5039D}" dt="2025-08-18T08:55:04.959" v="41" actId="20577"/>
          <ac:spMkLst>
            <pc:docMk/>
            <pc:sldMk cId="1317529371" sldId="617"/>
            <ac:spMk id="18434" creationId="{F91CC20F-97AA-C49C-E0B7-E54796F88FE6}"/>
          </ac:spMkLst>
        </pc:spChg>
        <pc:picChg chg="add mod modCrop">
          <ac:chgData name="John Griffiths" userId="55ce029b995a3368" providerId="Windows Live" clId="Web-{0A9B2709-F8AD-B7D7-1654-25CFB8C5039D}" dt="2025-08-18T08:55:20.476" v="44" actId="1076"/>
          <ac:picMkLst>
            <pc:docMk/>
            <pc:sldMk cId="1317529371" sldId="617"/>
            <ac:picMk id="3" creationId="{57FFE83F-92A9-1845-936B-5888F9AA98E6}"/>
          </ac:picMkLst>
        </pc:picChg>
        <pc:picChg chg="add mod">
          <ac:chgData name="John Griffiths" userId="55ce029b995a3368" providerId="Windows Live" clId="Web-{0A9B2709-F8AD-B7D7-1654-25CFB8C5039D}" dt="2025-08-18T08:56:42.369" v="47" actId="14100"/>
          <ac:picMkLst>
            <pc:docMk/>
            <pc:sldMk cId="1317529371" sldId="617"/>
            <ac:picMk id="4" creationId="{EB4F6B26-F9D4-3AD3-3B12-9F006316B26C}"/>
          </ac:picMkLst>
        </pc:picChg>
      </pc:sldChg>
      <pc:sldChg chg="addSp delSp modSp add replId addAnim">
        <pc:chgData name="John Griffiths" userId="55ce029b995a3368" providerId="Windows Live" clId="Web-{0A9B2709-F8AD-B7D7-1654-25CFB8C5039D}" dt="2025-08-18T08:59:57.391" v="66"/>
        <pc:sldMkLst>
          <pc:docMk/>
          <pc:sldMk cId="1357672681" sldId="618"/>
        </pc:sldMkLst>
        <pc:spChg chg="mod">
          <ac:chgData name="John Griffiths" userId="55ce029b995a3368" providerId="Windows Live" clId="Web-{0A9B2709-F8AD-B7D7-1654-25CFB8C5039D}" dt="2025-08-18T08:58:52.045" v="60" actId="20577"/>
          <ac:spMkLst>
            <pc:docMk/>
            <pc:sldMk cId="1357672681" sldId="618"/>
            <ac:spMk id="71682" creationId="{C5CC1989-3884-C9FB-B7B3-8C18A644EE91}"/>
          </ac:spMkLst>
        </pc:spChg>
        <pc:spChg chg="del">
          <ac:chgData name="John Griffiths" userId="55ce029b995a3368" providerId="Windows Live" clId="Web-{0A9B2709-F8AD-B7D7-1654-25CFB8C5039D}" dt="2025-08-18T08:58:38.404" v="52"/>
          <ac:spMkLst>
            <pc:docMk/>
            <pc:sldMk cId="1357672681" sldId="618"/>
            <ac:spMk id="71683" creationId="{B3C202AB-C748-8DB1-E763-D2C10D77040E}"/>
          </ac:spMkLst>
        </pc:spChg>
        <pc:spChg chg="del">
          <ac:chgData name="John Griffiths" userId="55ce029b995a3368" providerId="Windows Live" clId="Web-{0A9B2709-F8AD-B7D7-1654-25CFB8C5039D}" dt="2025-08-18T08:58:31.997" v="50"/>
          <ac:spMkLst>
            <pc:docMk/>
            <pc:sldMk cId="1357672681" sldId="618"/>
            <ac:spMk id="1060869" creationId="{5D3B11EF-4971-CA1B-5BEB-79EC43E8ABC2}"/>
          </ac:spMkLst>
        </pc:spChg>
        <pc:spChg chg="del">
          <ac:chgData name="John Griffiths" userId="55ce029b995a3368" providerId="Windows Live" clId="Web-{0A9B2709-F8AD-B7D7-1654-25CFB8C5039D}" dt="2025-08-18T08:58:34.591" v="51"/>
          <ac:spMkLst>
            <pc:docMk/>
            <pc:sldMk cId="1357672681" sldId="618"/>
            <ac:spMk id="1060870" creationId="{1AEA975C-9E3C-83AF-B33F-81CBC2ACC31F}"/>
          </ac:spMkLst>
        </pc:spChg>
        <pc:picChg chg="add mod">
          <ac:chgData name="John Griffiths" userId="55ce029b995a3368" providerId="Windows Live" clId="Web-{0A9B2709-F8AD-B7D7-1654-25CFB8C5039D}" dt="2025-08-18T08:59:52.984" v="65" actId="14100"/>
          <ac:picMkLst>
            <pc:docMk/>
            <pc:sldMk cId="1357672681" sldId="618"/>
            <ac:picMk id="2" creationId="{212D5016-7198-FD79-852A-DA233829E139}"/>
          </ac:picMkLst>
        </pc:picChg>
        <pc:picChg chg="add mod">
          <ac:chgData name="John Griffiths" userId="55ce029b995a3368" providerId="Windows Live" clId="Web-{0A9B2709-F8AD-B7D7-1654-25CFB8C5039D}" dt="2025-08-18T08:59:48.797" v="64" actId="14100"/>
          <ac:picMkLst>
            <pc:docMk/>
            <pc:sldMk cId="1357672681" sldId="618"/>
            <ac:picMk id="3" creationId="{356356F4-D078-FC74-5207-84F75A86B942}"/>
          </ac:picMkLst>
        </pc:picChg>
      </pc:sldChg>
    </pc:docChg>
  </pc:docChgLst>
  <pc:docChgLst>
    <pc:chgData name="John Griffiths" userId="55ce029b995a3368" providerId="Windows Live" clId="Web-{20E67713-D0C8-48BB-ABDC-6FBDD9CCCB40}"/>
    <pc:docChg chg="delSld modSld">
      <pc:chgData name="John Griffiths" userId="55ce029b995a3368" providerId="Windows Live" clId="Web-{20E67713-D0C8-48BB-ABDC-6FBDD9CCCB40}" dt="2024-02-06T11:15:09.481" v="168"/>
      <pc:docMkLst>
        <pc:docMk/>
      </pc:docMkLst>
      <pc:sldChg chg="del">
        <pc:chgData name="John Griffiths" userId="55ce029b995a3368" providerId="Windows Live" clId="Web-{20E67713-D0C8-48BB-ABDC-6FBDD9CCCB40}" dt="2024-02-06T11:14:54.277" v="166"/>
        <pc:sldMkLst>
          <pc:docMk/>
          <pc:sldMk cId="0" sldId="282"/>
        </pc:sldMkLst>
      </pc:sldChg>
      <pc:sldChg chg="del">
        <pc:chgData name="John Griffiths" userId="55ce029b995a3368" providerId="Windows Live" clId="Web-{20E67713-D0C8-48BB-ABDC-6FBDD9CCCB40}" dt="2024-02-06T11:15:09.481" v="168"/>
        <pc:sldMkLst>
          <pc:docMk/>
          <pc:sldMk cId="0" sldId="283"/>
        </pc:sldMkLst>
      </pc:sldChg>
      <pc:sldChg chg="del">
        <pc:chgData name="John Griffiths" userId="55ce029b995a3368" providerId="Windows Live" clId="Web-{20E67713-D0C8-48BB-ABDC-6FBDD9CCCB40}" dt="2024-02-06T11:15:04.231" v="167"/>
        <pc:sldMkLst>
          <pc:docMk/>
          <pc:sldMk cId="0" sldId="284"/>
        </pc:sldMkLst>
      </pc:sldChg>
      <pc:sldChg chg="modSp">
        <pc:chgData name="John Griffiths" userId="55ce029b995a3368" providerId="Windows Live" clId="Web-{20E67713-D0C8-48BB-ABDC-6FBDD9CCCB40}" dt="2024-02-06T11:07:49.721" v="105" actId="20577"/>
        <pc:sldMkLst>
          <pc:docMk/>
          <pc:sldMk cId="0" sldId="288"/>
        </pc:sldMkLst>
      </pc:sldChg>
      <pc:sldChg chg="addSp modSp addAnim">
        <pc:chgData name="John Griffiths" userId="55ce029b995a3368" providerId="Windows Live" clId="Web-{20E67713-D0C8-48BB-ABDC-6FBDD9CCCB40}" dt="2024-02-06T11:12:44.114" v="149" actId="1076"/>
        <pc:sldMkLst>
          <pc:docMk/>
          <pc:sldMk cId="0" sldId="289"/>
        </pc:sldMkLst>
      </pc:sldChg>
      <pc:sldChg chg="addSp delSp modSp">
        <pc:chgData name="John Griffiths" userId="55ce029b995a3368" providerId="Windows Live" clId="Web-{20E67713-D0C8-48BB-ABDC-6FBDD9CCCB40}" dt="2024-02-06T11:02:16.515" v="31" actId="1076"/>
        <pc:sldMkLst>
          <pc:docMk/>
          <pc:sldMk cId="0" sldId="398"/>
        </pc:sldMkLst>
      </pc:sldChg>
      <pc:sldChg chg="modSp">
        <pc:chgData name="John Griffiths" userId="55ce029b995a3368" providerId="Windows Live" clId="Web-{20E67713-D0C8-48BB-ABDC-6FBDD9CCCB40}" dt="2024-02-06T11:03:25.144" v="33" actId="1076"/>
        <pc:sldMkLst>
          <pc:docMk/>
          <pc:sldMk cId="0" sldId="584"/>
        </pc:sldMkLst>
      </pc:sldChg>
      <pc:sldChg chg="modSp">
        <pc:chgData name="John Griffiths" userId="55ce029b995a3368" providerId="Windows Live" clId="Web-{20E67713-D0C8-48BB-ABDC-6FBDD9CCCB40}" dt="2024-02-06T11:03:54.708" v="43" actId="14100"/>
        <pc:sldMkLst>
          <pc:docMk/>
          <pc:sldMk cId="0" sldId="585"/>
        </pc:sldMkLst>
      </pc:sldChg>
      <pc:sldChg chg="addSp modSp">
        <pc:chgData name="John Griffiths" userId="55ce029b995a3368" providerId="Windows Live" clId="Web-{20E67713-D0C8-48BB-ABDC-6FBDD9CCCB40}" dt="2024-02-06T11:04:56.493" v="54" actId="1076"/>
        <pc:sldMkLst>
          <pc:docMk/>
          <pc:sldMk cId="0" sldId="586"/>
        </pc:sldMkLst>
      </pc:sldChg>
      <pc:sldChg chg="del">
        <pc:chgData name="John Griffiths" userId="55ce029b995a3368" providerId="Windows Live" clId="Web-{20E67713-D0C8-48BB-ABDC-6FBDD9CCCB40}" dt="2024-02-06T11:04:59.337" v="55"/>
        <pc:sldMkLst>
          <pc:docMk/>
          <pc:sldMk cId="0" sldId="587"/>
        </pc:sldMkLst>
      </pc:sldChg>
      <pc:sldChg chg="modSp">
        <pc:chgData name="John Griffiths" userId="55ce029b995a3368" providerId="Windows Live" clId="Web-{20E67713-D0C8-48BB-ABDC-6FBDD9CCCB40}" dt="2024-02-06T11:02:31.640" v="32" actId="1076"/>
        <pc:sldMkLst>
          <pc:docMk/>
          <pc:sldMk cId="0" sldId="589"/>
        </pc:sldMkLst>
      </pc:sldChg>
      <pc:sldChg chg="delSp del delAnim">
        <pc:chgData name="John Griffiths" userId="55ce029b995a3368" providerId="Windows Live" clId="Web-{20E67713-D0C8-48BB-ABDC-6FBDD9CCCB40}" dt="2024-02-06T11:12:54.692" v="150"/>
        <pc:sldMkLst>
          <pc:docMk/>
          <pc:sldMk cId="0" sldId="593"/>
        </pc:sldMkLst>
      </pc:sldChg>
      <pc:sldChg chg="addSp modSp">
        <pc:chgData name="John Griffiths" userId="55ce029b995a3368" providerId="Windows Live" clId="Web-{20E67713-D0C8-48BB-ABDC-6FBDD9CCCB40}" dt="2024-02-06T11:14:40.620" v="165"/>
        <pc:sldMkLst>
          <pc:docMk/>
          <pc:sldMk cId="0" sldId="594"/>
        </pc:sldMkLst>
      </pc:sldChg>
      <pc:sldChg chg="addSp delSp modSp">
        <pc:chgData name="John Griffiths" userId="55ce029b995a3368" providerId="Windows Live" clId="Web-{20E67713-D0C8-48BB-ABDC-6FBDD9CCCB40}" dt="2024-02-06T11:01:22.340" v="26" actId="1076"/>
        <pc:sldMkLst>
          <pc:docMk/>
          <pc:sldMk cId="0" sldId="607"/>
        </pc:sldMkLst>
      </pc:sldChg>
    </pc:docChg>
  </pc:docChgLst>
  <pc:docChgLst>
    <pc:chgData name="John Griffiths" userId="55ce029b995a3368" providerId="Windows Live" clId="Web-{39D71328-EBEE-4266-BF6A-923CE3C9B9DB}"/>
    <pc:docChg chg="modSld">
      <pc:chgData name="John Griffiths" userId="55ce029b995a3368" providerId="Windows Live" clId="Web-{39D71328-EBEE-4266-BF6A-923CE3C9B9DB}" dt="2024-10-08T08:39:21.306" v="71" actId="1076"/>
      <pc:docMkLst>
        <pc:docMk/>
      </pc:docMkLst>
      <pc:sldChg chg="addSp">
        <pc:chgData name="John Griffiths" userId="55ce029b995a3368" providerId="Windows Live" clId="Web-{39D71328-EBEE-4266-BF6A-923CE3C9B9DB}" dt="2024-10-08T08:27:46.138" v="0"/>
        <pc:sldMkLst>
          <pc:docMk/>
          <pc:sldMk cId="4120335544" sldId="268"/>
        </pc:sldMkLst>
      </pc:sldChg>
      <pc:sldChg chg="modSp">
        <pc:chgData name="John Griffiths" userId="55ce029b995a3368" providerId="Windows Live" clId="Web-{39D71328-EBEE-4266-BF6A-923CE3C9B9DB}" dt="2024-10-08T08:33:52.409" v="11" actId="20577"/>
        <pc:sldMkLst>
          <pc:docMk/>
          <pc:sldMk cId="0" sldId="288"/>
        </pc:sldMkLst>
      </pc:sldChg>
      <pc:sldChg chg="delSp modSp">
        <pc:chgData name="John Griffiths" userId="55ce029b995a3368" providerId="Windows Live" clId="Web-{39D71328-EBEE-4266-BF6A-923CE3C9B9DB}" dt="2024-10-08T08:37:09.554" v="44" actId="1076"/>
        <pc:sldMkLst>
          <pc:docMk/>
          <pc:sldMk cId="0" sldId="289"/>
        </pc:sldMkLst>
      </pc:sldChg>
      <pc:sldChg chg="modSp">
        <pc:chgData name="John Griffiths" userId="55ce029b995a3368" providerId="Windows Live" clId="Web-{39D71328-EBEE-4266-BF6A-923CE3C9B9DB}" dt="2024-10-08T08:38:28.461" v="62" actId="20577"/>
        <pc:sldMkLst>
          <pc:docMk/>
          <pc:sldMk cId="0" sldId="290"/>
        </pc:sldMkLst>
      </pc:sldChg>
      <pc:sldChg chg="modSp">
        <pc:chgData name="John Griffiths" userId="55ce029b995a3368" providerId="Windows Live" clId="Web-{39D71328-EBEE-4266-BF6A-923CE3C9B9DB}" dt="2024-10-08T08:32:42.986" v="5" actId="1076"/>
        <pc:sldMkLst>
          <pc:docMk/>
          <pc:sldMk cId="0" sldId="585"/>
        </pc:sldMkLst>
      </pc:sldChg>
      <pc:sldChg chg="modSp">
        <pc:chgData name="John Griffiths" userId="55ce029b995a3368" providerId="Windows Live" clId="Web-{39D71328-EBEE-4266-BF6A-923CE3C9B9DB}" dt="2024-10-08T08:37:43.257" v="48" actId="1076"/>
        <pc:sldMkLst>
          <pc:docMk/>
          <pc:sldMk cId="0" sldId="594"/>
        </pc:sldMkLst>
      </pc:sldChg>
      <pc:sldChg chg="modSp">
        <pc:chgData name="John Griffiths" userId="55ce029b995a3368" providerId="Windows Live" clId="Web-{39D71328-EBEE-4266-BF6A-923CE3C9B9DB}" dt="2024-10-08T08:38:49.385" v="64"/>
        <pc:sldMkLst>
          <pc:docMk/>
          <pc:sldMk cId="0" sldId="597"/>
        </pc:sldMkLst>
      </pc:sldChg>
      <pc:sldChg chg="modSp">
        <pc:chgData name="John Griffiths" userId="55ce029b995a3368" providerId="Windows Live" clId="Web-{39D71328-EBEE-4266-BF6A-923CE3C9B9DB}" dt="2024-10-08T08:34:54.019" v="24" actId="1076"/>
        <pc:sldMkLst>
          <pc:docMk/>
          <pc:sldMk cId="0" sldId="602"/>
        </pc:sldMkLst>
      </pc:sldChg>
      <pc:sldChg chg="modSp">
        <pc:chgData name="John Griffiths" userId="55ce029b995a3368" providerId="Windows Live" clId="Web-{39D71328-EBEE-4266-BF6A-923CE3C9B9DB}" dt="2024-10-08T08:35:46.004" v="34" actId="1076"/>
        <pc:sldMkLst>
          <pc:docMk/>
          <pc:sldMk cId="0" sldId="603"/>
        </pc:sldMkLst>
      </pc:sldChg>
      <pc:sldChg chg="modSp">
        <pc:chgData name="John Griffiths" userId="55ce029b995a3368" providerId="Windows Live" clId="Web-{39D71328-EBEE-4266-BF6A-923CE3C9B9DB}" dt="2024-10-08T08:37:22.523" v="45"/>
        <pc:sldMkLst>
          <pc:docMk/>
          <pc:sldMk cId="3713872857" sldId="614"/>
        </pc:sldMkLst>
      </pc:sldChg>
      <pc:sldChg chg="modSp">
        <pc:chgData name="John Griffiths" userId="55ce029b995a3368" providerId="Windows Live" clId="Web-{39D71328-EBEE-4266-BF6A-923CE3C9B9DB}" dt="2024-10-08T08:39:21.306" v="71" actId="1076"/>
        <pc:sldMkLst>
          <pc:docMk/>
          <pc:sldMk cId="1858825523" sldId="616"/>
        </pc:sldMkLst>
      </pc:sldChg>
    </pc:docChg>
  </pc:docChgLst>
  <pc:docChgLst>
    <pc:chgData name="John Griffiths" userId="55ce029b995a3368" providerId="Windows Live" clId="Web-{696763FF-A4F6-467F-82C0-72762F155A94}"/>
    <pc:docChg chg="addSld delSld modSld sldOrd">
      <pc:chgData name="John Griffiths" userId="55ce029b995a3368" providerId="Windows Live" clId="Web-{696763FF-A4F6-467F-82C0-72762F155A94}" dt="2024-10-01T10:23:22.910" v="948" actId="1076"/>
      <pc:docMkLst>
        <pc:docMk/>
      </pc:docMkLst>
      <pc:sldChg chg="del">
        <pc:chgData name="John Griffiths" userId="55ce029b995a3368" providerId="Windows Live" clId="Web-{696763FF-A4F6-467F-82C0-72762F155A94}" dt="2024-10-01T10:11:08.619" v="878"/>
        <pc:sldMkLst>
          <pc:docMk/>
          <pc:sldMk cId="0" sldId="281"/>
        </pc:sldMkLst>
      </pc:sldChg>
      <pc:sldChg chg="del">
        <pc:chgData name="John Griffiths" userId="55ce029b995a3368" providerId="Windows Live" clId="Web-{696763FF-A4F6-467F-82C0-72762F155A94}" dt="2024-10-01T09:46:26.426" v="636"/>
        <pc:sldMkLst>
          <pc:docMk/>
          <pc:sldMk cId="3782553310" sldId="285"/>
        </pc:sldMkLst>
      </pc:sldChg>
      <pc:sldChg chg="addSp modSp ord">
        <pc:chgData name="John Griffiths" userId="55ce029b995a3368" providerId="Windows Live" clId="Web-{696763FF-A4F6-467F-82C0-72762F155A94}" dt="2024-10-01T10:16:26.755" v="896" actId="14100"/>
        <pc:sldMkLst>
          <pc:docMk/>
          <pc:sldMk cId="301218923" sldId="286"/>
        </pc:sldMkLst>
      </pc:sldChg>
      <pc:sldChg chg="del">
        <pc:chgData name="John Griffiths" userId="55ce029b995a3368" providerId="Windows Live" clId="Web-{696763FF-A4F6-467F-82C0-72762F155A94}" dt="2024-10-01T10:14:04.875" v="884"/>
        <pc:sldMkLst>
          <pc:docMk/>
          <pc:sldMk cId="3061616934" sldId="287"/>
        </pc:sldMkLst>
      </pc:sldChg>
      <pc:sldChg chg="modSp">
        <pc:chgData name="John Griffiths" userId="55ce029b995a3368" providerId="Windows Live" clId="Web-{696763FF-A4F6-467F-82C0-72762F155A94}" dt="2024-10-01T08:52:24.410" v="527" actId="20577"/>
        <pc:sldMkLst>
          <pc:docMk/>
          <pc:sldMk cId="0" sldId="288"/>
        </pc:sldMkLst>
      </pc:sldChg>
      <pc:sldChg chg="delSp modSp delAnim">
        <pc:chgData name="John Griffiths" userId="55ce029b995a3368" providerId="Windows Live" clId="Web-{696763FF-A4F6-467F-82C0-72762F155A94}" dt="2024-10-01T10:10:16.164" v="869" actId="20577"/>
        <pc:sldMkLst>
          <pc:docMk/>
          <pc:sldMk cId="0" sldId="289"/>
        </pc:sldMkLst>
      </pc:sldChg>
      <pc:sldChg chg="addSp delSp modSp">
        <pc:chgData name="John Griffiths" userId="55ce029b995a3368" providerId="Windows Live" clId="Web-{696763FF-A4F6-467F-82C0-72762F155A94}" dt="2024-10-01T10:10:42.056" v="877" actId="20577"/>
        <pc:sldMkLst>
          <pc:docMk/>
          <pc:sldMk cId="0" sldId="290"/>
        </pc:sldMkLst>
      </pc:sldChg>
      <pc:sldChg chg="addSp delSp modSp">
        <pc:chgData name="John Griffiths" userId="55ce029b995a3368" providerId="Windows Live" clId="Web-{696763FF-A4F6-467F-82C0-72762F155A94}" dt="2024-10-01T08:26:43.929" v="148"/>
        <pc:sldMkLst>
          <pc:docMk/>
          <pc:sldMk cId="0" sldId="398"/>
        </pc:sldMkLst>
      </pc:sldChg>
      <pc:sldChg chg="addSp delSp modSp">
        <pc:chgData name="John Griffiths" userId="55ce029b995a3368" providerId="Windows Live" clId="Web-{696763FF-A4F6-467F-82C0-72762F155A94}" dt="2024-10-01T09:45:04.189" v="634" actId="14100"/>
        <pc:sldMkLst>
          <pc:docMk/>
          <pc:sldMk cId="2332370594" sldId="418"/>
        </pc:sldMkLst>
      </pc:sldChg>
      <pc:sldChg chg="addSp modSp">
        <pc:chgData name="John Griffiths" userId="55ce029b995a3368" providerId="Windows Live" clId="Web-{696763FF-A4F6-467F-82C0-72762F155A94}" dt="2024-10-01T08:31:58.203" v="214" actId="1076"/>
        <pc:sldMkLst>
          <pc:docMk/>
          <pc:sldMk cId="0" sldId="584"/>
        </pc:sldMkLst>
      </pc:sldChg>
      <pc:sldChg chg="modSp">
        <pc:chgData name="John Griffiths" userId="55ce029b995a3368" providerId="Windows Live" clId="Web-{696763FF-A4F6-467F-82C0-72762F155A94}" dt="2024-10-01T08:32:49.785" v="217" actId="20577"/>
        <pc:sldMkLst>
          <pc:docMk/>
          <pc:sldMk cId="0" sldId="585"/>
        </pc:sldMkLst>
      </pc:sldChg>
      <pc:sldChg chg="addSp delSp modSp">
        <pc:chgData name="John Griffiths" userId="55ce029b995a3368" providerId="Windows Live" clId="Web-{696763FF-A4F6-467F-82C0-72762F155A94}" dt="2024-10-01T08:37:00.742" v="276" actId="1076"/>
        <pc:sldMkLst>
          <pc:docMk/>
          <pc:sldMk cId="0" sldId="586"/>
        </pc:sldMkLst>
      </pc:sldChg>
      <pc:sldChg chg="modSp">
        <pc:chgData name="John Griffiths" userId="55ce029b995a3368" providerId="Windows Live" clId="Web-{696763FF-A4F6-467F-82C0-72762F155A94}" dt="2024-10-01T09:49:55.184" v="672" actId="1076"/>
        <pc:sldMkLst>
          <pc:docMk/>
          <pc:sldMk cId="0" sldId="589"/>
        </pc:sldMkLst>
      </pc:sldChg>
      <pc:sldChg chg="delSp modSp delAnim">
        <pc:chgData name="John Griffiths" userId="55ce029b995a3368" providerId="Windows Live" clId="Web-{696763FF-A4F6-467F-82C0-72762F155A94}" dt="2024-10-01T09:35:55.388" v="567" actId="20577"/>
        <pc:sldMkLst>
          <pc:docMk/>
          <pc:sldMk cId="0" sldId="594"/>
        </pc:sldMkLst>
      </pc:sldChg>
      <pc:sldChg chg="modSp delAnim">
        <pc:chgData name="John Griffiths" userId="55ce029b995a3368" providerId="Windows Live" clId="Web-{696763FF-A4F6-467F-82C0-72762F155A94}" dt="2024-10-01T10:12:49.294" v="883" actId="20577"/>
        <pc:sldMkLst>
          <pc:docMk/>
          <pc:sldMk cId="0" sldId="597"/>
        </pc:sldMkLst>
      </pc:sldChg>
      <pc:sldChg chg="modSp ord delAnim">
        <pc:chgData name="John Griffiths" userId="55ce029b995a3368" providerId="Windows Live" clId="Web-{696763FF-A4F6-467F-82C0-72762F155A94}" dt="2024-10-01T09:49:30.823" v="671" actId="1076"/>
        <pc:sldMkLst>
          <pc:docMk/>
          <pc:sldMk cId="0" sldId="602"/>
        </pc:sldMkLst>
      </pc:sldChg>
      <pc:sldChg chg="delSp modSp ord">
        <pc:chgData name="John Griffiths" userId="55ce029b995a3368" providerId="Windows Live" clId="Web-{696763FF-A4F6-467F-82C0-72762F155A94}" dt="2024-10-01T09:47:12.334" v="642" actId="1076"/>
        <pc:sldMkLst>
          <pc:docMk/>
          <pc:sldMk cId="0" sldId="603"/>
        </pc:sldMkLst>
      </pc:sldChg>
      <pc:sldChg chg="modSp">
        <pc:chgData name="John Griffiths" userId="55ce029b995a3368" providerId="Windows Live" clId="Web-{696763FF-A4F6-467F-82C0-72762F155A94}" dt="2024-10-01T08:21:57.798" v="68" actId="20577"/>
        <pc:sldMkLst>
          <pc:docMk/>
          <pc:sldMk cId="0" sldId="607"/>
        </pc:sldMkLst>
      </pc:sldChg>
      <pc:sldChg chg="addSp delSp modSp del delAnim">
        <pc:chgData name="John Griffiths" userId="55ce029b995a3368" providerId="Windows Live" clId="Web-{696763FF-A4F6-467F-82C0-72762F155A94}" dt="2024-10-01T10:09:36.210" v="863"/>
        <pc:sldMkLst>
          <pc:docMk/>
          <pc:sldMk cId="0" sldId="612"/>
        </pc:sldMkLst>
      </pc:sldChg>
      <pc:sldChg chg="addSp delSp modSp add ord replId">
        <pc:chgData name="John Griffiths" userId="55ce029b995a3368" providerId="Windows Live" clId="Web-{696763FF-A4F6-467F-82C0-72762F155A94}" dt="2024-10-01T08:41:24.793" v="385" actId="20577"/>
        <pc:sldMkLst>
          <pc:docMk/>
          <pc:sldMk cId="1515835598" sldId="613"/>
        </pc:sldMkLst>
      </pc:sldChg>
      <pc:sldChg chg="addSp delSp modSp add replId delAnim">
        <pc:chgData name="John Griffiths" userId="55ce029b995a3368" providerId="Windows Live" clId="Web-{696763FF-A4F6-467F-82C0-72762F155A94}" dt="2024-10-01T10:10:26.446" v="872" actId="20577"/>
        <pc:sldMkLst>
          <pc:docMk/>
          <pc:sldMk cId="3713872857" sldId="614"/>
        </pc:sldMkLst>
      </pc:sldChg>
      <pc:sldChg chg="addSp delSp modSp add replId">
        <pc:chgData name="John Griffiths" userId="55ce029b995a3368" providerId="Windows Live" clId="Web-{696763FF-A4F6-467F-82C0-72762F155A94}" dt="2024-10-01T10:03:14.696" v="757" actId="1076"/>
        <pc:sldMkLst>
          <pc:docMk/>
          <pc:sldMk cId="2244094662" sldId="615"/>
        </pc:sldMkLst>
      </pc:sldChg>
      <pc:sldChg chg="addSp delSp modSp add replId">
        <pc:chgData name="John Griffiths" userId="55ce029b995a3368" providerId="Windows Live" clId="Web-{696763FF-A4F6-467F-82C0-72762F155A94}" dt="2024-10-01T10:23:22.910" v="948" actId="1076"/>
        <pc:sldMkLst>
          <pc:docMk/>
          <pc:sldMk cId="1858825523" sldId="616"/>
        </pc:sldMkLst>
      </pc:sldChg>
    </pc:docChg>
  </pc:docChgLst>
  <pc:docChgLst>
    <pc:chgData name="John Griffiths" userId="55ce029b995a3368" providerId="Windows Live" clId="Web-{B0769DD5-F767-4512-B212-D6AA28F6FB33}"/>
    <pc:docChg chg="modSld">
      <pc:chgData name="John Griffiths" userId="55ce029b995a3368" providerId="Windows Live" clId="Web-{B0769DD5-F767-4512-B212-D6AA28F6FB33}" dt="2024-10-01T13:06:33.520" v="4" actId="1076"/>
      <pc:docMkLst>
        <pc:docMk/>
      </pc:docMkLst>
      <pc:sldChg chg="modSp">
        <pc:chgData name="John Griffiths" userId="55ce029b995a3368" providerId="Windows Live" clId="Web-{B0769DD5-F767-4512-B212-D6AA28F6FB33}" dt="2024-10-01T13:06:33.520" v="4" actId="1076"/>
        <pc:sldMkLst>
          <pc:docMk/>
          <pc:sldMk cId="1515835598" sldId="6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8E25B09-BC03-4FD3-9873-33EEFC9B8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0D3DB-5037-48F4-ABCB-E441DDC1C0B1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2707" name="Rectangle 10">
            <a:extLst>
              <a:ext uri="{FF2B5EF4-FFF2-40B4-BE49-F238E27FC236}">
                <a16:creationId xmlns:a16="http://schemas.microsoft.com/office/drawing/2014/main" id="{7F5CAFCB-55B5-4BE1-9315-E33F239B1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17DA350-6BB0-4140-B312-6915D8DC1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78F2AA73-BC30-4FD6-9A8D-60584014E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AE258-8AF8-F5B0-9F74-975E163F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5A485E9-8CFE-BFC7-F48D-811C1770F0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0D3DB-5037-48F4-ABCB-E441DDC1C0B1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2707" name="Rectangle 10">
            <a:extLst>
              <a:ext uri="{FF2B5EF4-FFF2-40B4-BE49-F238E27FC236}">
                <a16:creationId xmlns:a16="http://schemas.microsoft.com/office/drawing/2014/main" id="{7AD956ED-0DF3-C9B1-245B-183067D270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73C6F706-BFBC-7B0D-B462-A6D6C65AE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37DAEC7D-6E46-C8AC-DC46-FEB5E3123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60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4F46833-2EF1-47A8-A6B1-27F679EE4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378C1-FE19-4B6F-AC77-9C70A42F3B7B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10">
            <a:extLst>
              <a:ext uri="{FF2B5EF4-FFF2-40B4-BE49-F238E27FC236}">
                <a16:creationId xmlns:a16="http://schemas.microsoft.com/office/drawing/2014/main" id="{D45D7984-1C05-46C8-8DF9-F442B2D9BB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FFD924C9-D96D-4B8A-A2C6-5014389C8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9782A5AD-7761-4A5B-BCD4-7F3C9FD0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Russ Munn / Agstockusa / Science Photo Library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Regulating soil pH is important because different plants have different pH requirements. Adjusting the soil pH to that at which a particular crop grows best can maximize the yield of that crop.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  <p:extLst>
      <p:ext uri="{BB962C8B-B14F-4D97-AF65-F5344CB8AC3E}">
        <p14:creationId xmlns:p14="http://schemas.microsoft.com/office/powerpoint/2010/main" val="21921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16B5111-28F2-44E7-A59A-4600791D6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0B568D-B4D9-4C97-9EAB-8F66332E1A5C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160635A5-C879-4C85-9F7E-12A1E8EE66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7F48763-6327-4419-A045-28A02CDB0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AA60A069-9509-45E4-BC35-B2DFECEFC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  <a:endParaRPr lang="en-GB" altLang="en-US"/>
          </a:p>
          <a:p>
            <a:pPr eaLnBrk="1" hangingPunct="1"/>
            <a:r>
              <a:rPr lang="en-GB" altLang="en-US"/>
              <a:t>Radium has not been included here because it is very radioactive. This affects its availability, its properties and the experiments that can easily be performed using it.</a:t>
            </a:r>
            <a:endParaRPr lang="en-GB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8AD1A6B-8DA3-4F8F-806F-D4C3056A2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070D6-C49F-487B-B84E-A680AE363F46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10">
            <a:extLst>
              <a:ext uri="{FF2B5EF4-FFF2-40B4-BE49-F238E27FC236}">
                <a16:creationId xmlns:a16="http://schemas.microsoft.com/office/drawing/2014/main" id="{75F01FE6-9D30-47EE-AEB9-C915DE88B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7A7E23F-83ED-4B00-8AFD-18C35B346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EEC19312-721B-4B6F-B0AB-155C6FF69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  <a:endParaRPr lang="en-GB" altLang="en-US"/>
          </a:p>
          <a:p>
            <a:pPr eaLnBrk="1" hangingPunct="1"/>
            <a:r>
              <a:rPr lang="en-GB" altLang="en-US"/>
              <a:t>It is not as simple as the crystal packing in magnesium being different to that in the other group 2 metals. In fact, beryllium has the same type of structure as magnesium (hexagonal close-packed), calcium and strontium have another type of structure (face-centred cubic), and barium is different again (body-centred cubic). Melting points are complex phenomena and neither the packing in the crystal nor the increase in atomic radius fully account for the trend observed.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Bonding and Intermolecular Forces</a:t>
            </a:r>
            <a:r>
              <a:rPr lang="en-GB" altLang="en-US"/>
              <a:t>’ presentation for more information about metallic bonding.</a:t>
            </a:r>
            <a:endParaRPr lang="en-GB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A6A7E46-1E6D-4D35-AFAA-49795E4D8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CB0A7-A541-460F-9B34-0CF30DEB2095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EDB10717-372F-4583-8991-2913666D8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3473163-5AA8-438F-9628-55D8E28E4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846FE73-CB05-4642-9933-DDC9CBC25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77066F3-14F4-4779-B7D0-E745CBA73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EAD7A-3F2D-4166-A2BD-F8EB9E106AD4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A4D00B1-2194-41A9-9E69-7821F2861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B28A892-2DD0-473C-BB64-9FFD4431A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5AF0A9E-227A-41F9-9ABD-6D3CE3F4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Trends in Period 3</a:t>
            </a:r>
            <a:r>
              <a:rPr lang="en-GB" altLang="en-US"/>
              <a:t>’ presentation for more information about atomic radius, shielding and effective nuclear charge.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B04188-0D68-4091-BB9E-A9B50A5DA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CE108-A645-49F5-BF80-63138DC080DF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1507" name="Rectangle 10">
            <a:extLst>
              <a:ext uri="{FF2B5EF4-FFF2-40B4-BE49-F238E27FC236}">
                <a16:creationId xmlns:a16="http://schemas.microsoft.com/office/drawing/2014/main" id="{146A65DC-B4C4-464E-B167-16C80C56EC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D0C2FFF-8C1F-4822-B143-8E2AB764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E3F02504-9A03-454E-AA0D-39C1BA619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77066F3-14F4-4779-B7D0-E745CBA73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EAD7A-3F2D-4166-A2BD-F8EB9E106AD4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A4D00B1-2194-41A9-9E69-7821F2861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B28A892-2DD0-473C-BB64-9FFD4431A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5AF0A9E-227A-41F9-9ABD-6D3CE3F4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Trends in Period 3</a:t>
            </a:r>
            <a:r>
              <a:rPr lang="en-GB" altLang="en-US"/>
              <a:t>’ presentation for more information about atomic radius, shielding and effective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144456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2CEA-DF5E-6E84-844A-7FE24601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E438CA0-B569-245E-A828-B0864FF66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EAD7A-3F2D-4166-A2BD-F8EB9E106AD4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019605C-71E2-9F2B-AA51-0C0D0AF7A7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77A306E4-44B4-CDEE-FB1F-00B9CE5B0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D2826A45-DF98-4600-9489-B1802E744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Trends in Period 3</a:t>
            </a:r>
            <a:r>
              <a:rPr lang="en-GB" altLang="en-US"/>
              <a:t>’ presentation for more information about atomic radius, shielding and effective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3499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9F14BC7-68FD-4777-BF13-48F02EACE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19EBC-F4F2-414B-912E-E9FE2EF98499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0659" name="Rectangle 10">
            <a:extLst>
              <a:ext uri="{FF2B5EF4-FFF2-40B4-BE49-F238E27FC236}">
                <a16:creationId xmlns:a16="http://schemas.microsoft.com/office/drawing/2014/main" id="{1371146B-ED9E-40C9-B989-77070E52F4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45A1BA23-DF11-4639-B0A4-112BBA9C2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2975190C-D838-4F06-A719-4A2803C91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Redox Reactions</a:t>
            </a:r>
            <a:r>
              <a:rPr lang="en-GB" altLang="en-US"/>
              <a:t>’ presentation for more information about oxidation and reduction.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3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1561618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Inorganic Chemistry Year 1 - AS </a:t>
            </a:r>
            <a:br>
              <a:rPr lang="en-US" sz="5400" b="1" dirty="0"/>
            </a:br>
            <a:r>
              <a:rPr lang="en-US" sz="5400" b="1" dirty="0"/>
              <a:t>3.2.2 Group 2 – The alkaline earth metals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7732B-4B84-E594-E73F-F6FEF4B7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1CC20F-97AA-C49C-E0B7-E54796F88F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Example question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FFE83F-92A9-1845-936B-5888F9AA9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36" t="69" r="-91" b="277"/>
          <a:stretch>
            <a:fillRect/>
          </a:stretch>
        </p:blipFill>
        <p:spPr>
          <a:xfrm>
            <a:off x="686776" y="915377"/>
            <a:ext cx="7203207" cy="2809645"/>
          </a:xfrm>
          <a:prstGeom prst="rect">
            <a:avLst/>
          </a:prstGeom>
        </p:spPr>
      </p:pic>
      <p:pic>
        <p:nvPicPr>
          <p:cNvPr id="4" name="Picture 3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EB4F6B26-F9D4-3AD3-3B12-9F006316B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2" y="3886444"/>
            <a:ext cx="10679478" cy="18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437B22E-064B-49E9-AF44-0F8617B4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-7822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Reactions with water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61474AF-3A04-440C-ADF8-33AB6D903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84" y="1180856"/>
            <a:ext cx="1217476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altLang="en-US" dirty="0"/>
              <a:t>Reactivity INCREASES going down the group (similar to Group 1 metals)</a:t>
            </a:r>
          </a:p>
          <a:p>
            <a:r>
              <a:rPr lang="en-GB" altLang="en-US" dirty="0"/>
              <a:t>Be – no reaction</a:t>
            </a:r>
          </a:p>
          <a:p>
            <a:r>
              <a:rPr lang="en-GB" altLang="en-US" dirty="0"/>
              <a:t>Mg – slowly with cold water – rapidly with steam</a:t>
            </a:r>
          </a:p>
          <a:p>
            <a:endParaRPr lang="en-GB" alt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en-US" dirty="0">
                <a:ea typeface="Calibri" panose="020F0502020204030204"/>
                <a:cs typeface="Calibri" panose="020F0502020204030204"/>
              </a:rPr>
              <a:t>Cold water -</a:t>
            </a:r>
            <a:r>
              <a:rPr lang="en-GB" dirty="0">
                <a:ea typeface="Calibri" panose="020F0502020204030204"/>
                <a:cs typeface="Calibri" panose="020F0502020204030204"/>
              </a:rPr>
              <a:t> Mg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dirty="0">
                <a:ea typeface="Calibri" panose="020F0502020204030204"/>
                <a:cs typeface="Calibri" panose="020F0502020204030204"/>
              </a:rPr>
              <a:t> + 2H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</a:t>
            </a:r>
            <a:r>
              <a:rPr lang="en-GB" dirty="0">
                <a:ea typeface="Calibri" panose="020F0502020204030204"/>
                <a:cs typeface="Calibri" panose="020F0502020204030204"/>
              </a:rPr>
              <a:t>O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(l)</a:t>
            </a:r>
            <a:r>
              <a:rPr lang="en-GB" dirty="0">
                <a:ea typeface="Calibri" panose="020F0502020204030204"/>
                <a:cs typeface="Calibri" panose="020F0502020204030204"/>
              </a:rPr>
              <a:t> --&gt; Mg(OH)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2(aq)</a:t>
            </a:r>
            <a:r>
              <a:rPr lang="en-GB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2(g)</a:t>
            </a:r>
            <a:endParaRPr lang="en-GB" alt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en-US" dirty="0">
                <a:ea typeface="Calibri" panose="020F0502020204030204"/>
                <a:cs typeface="Calibri" panose="020F0502020204030204"/>
              </a:rPr>
              <a:t>Steam -   Mg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2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O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(g)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--&gt; MgO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2(g)</a:t>
            </a:r>
          </a:p>
          <a:p>
            <a:endParaRPr lang="en-GB" altLang="en-US" dirty="0"/>
          </a:p>
          <a:p>
            <a:r>
              <a:rPr lang="en-GB" altLang="en-US" dirty="0"/>
              <a:t>Ca, Sr, Ba – react with cold water forming hydroxide and releasing hydrogen (same equation as Mg with cold water, but more vigorous). </a:t>
            </a:r>
            <a:endParaRPr lang="en-GB"/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</a:rPr>
              <a:t>    Show that these are REDOX reactions. </a:t>
            </a:r>
            <a:endParaRPr lang="en-GB" altLang="en-US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B68E3EBC-2DF7-4E6A-AC6D-A0A934CC44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Redox reaction </a:t>
            </a:r>
          </a:p>
        </p:txBody>
      </p:sp>
      <p:sp>
        <p:nvSpPr>
          <p:cNvPr id="69636" name="Text Box 3">
            <a:extLst>
              <a:ext uri="{FF2B5EF4-FFF2-40B4-BE49-F238E27FC236}">
                <a16:creationId xmlns:a16="http://schemas.microsoft.com/office/drawing/2014/main" id="{E6F940C1-61C5-49E8-9588-22B95E41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91" y="1216777"/>
            <a:ext cx="11113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When group 2 metals react with water they form the metal hydroxide and hydrogen gas. For example:</a:t>
            </a:r>
          </a:p>
        </p:txBody>
      </p:sp>
      <p:sp>
        <p:nvSpPr>
          <p:cNvPr id="1058820" name="Text Box 4">
            <a:extLst>
              <a:ext uri="{FF2B5EF4-FFF2-40B4-BE49-F238E27FC236}">
                <a16:creationId xmlns:a16="http://schemas.microsoft.com/office/drawing/2014/main" id="{DD4DB156-9992-4C55-B53A-F5B3B538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210" y="2902317"/>
            <a:ext cx="7564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tx1"/>
                </a:solidFill>
              </a:rPr>
              <a:t>Sr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(s)</a:t>
            </a:r>
            <a:r>
              <a:rPr lang="en-GB" altLang="en-US" sz="2800" b="1" dirty="0">
                <a:solidFill>
                  <a:schemeClr val="tx1"/>
                </a:solidFill>
              </a:rPr>
              <a:t>  +  2H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2</a:t>
            </a:r>
            <a:r>
              <a:rPr lang="en-GB" altLang="en-US" sz="2800" b="1" dirty="0">
                <a:solidFill>
                  <a:schemeClr val="tx1"/>
                </a:solidFill>
              </a:rPr>
              <a:t>O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(l)</a:t>
            </a:r>
            <a:r>
              <a:rPr lang="en-GB" altLang="en-US" sz="2800" b="1" dirty="0">
                <a:solidFill>
                  <a:schemeClr val="tx1"/>
                </a:solidFill>
              </a:rPr>
              <a:t>   </a:t>
            </a:r>
            <a:r>
              <a:rPr lang="en-GB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→   Sr(OH)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2(</a:t>
            </a:r>
            <a:r>
              <a:rPr lang="en-GB" altLang="en-US" sz="2800" b="1" baseline="-25000" dirty="0" err="1">
                <a:solidFill>
                  <a:schemeClr val="tx1"/>
                </a:solidFill>
                <a:cs typeface="Arial" panose="020B0604020202020204" pitchFamily="34" charset="0"/>
              </a:rPr>
              <a:t>aq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 +  H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2(g)</a:t>
            </a:r>
          </a:p>
        </p:txBody>
      </p:sp>
      <p:sp>
        <p:nvSpPr>
          <p:cNvPr id="1058821" name="Text Box 5">
            <a:extLst>
              <a:ext uri="{FF2B5EF4-FFF2-40B4-BE49-F238E27FC236}">
                <a16:creationId xmlns:a16="http://schemas.microsoft.com/office/drawing/2014/main" id="{904911A3-C6E8-4809-BBF3-AB5B064E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92" y="4102100"/>
            <a:ext cx="11107065" cy="159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What are the oxidation states for strontium, hydrogen and oxygen, before and after reaction?</a:t>
            </a:r>
          </a:p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Which elements have been REDUCED/OXIDISED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385D357-0C8A-4C80-A159-D8832CC54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4" y="20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reactivity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4647C00C-6224-4D22-AA0B-40E2D9816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1187395"/>
            <a:ext cx="11932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reactivity of the elements down group 2 from beryllium to barium </a:t>
            </a:r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increases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60869" name="Text Box 5">
            <a:extLst>
              <a:ext uri="{FF2B5EF4-FFF2-40B4-BE49-F238E27FC236}">
                <a16:creationId xmlns:a16="http://schemas.microsoft.com/office/drawing/2014/main" id="{0A07C612-FDFE-465E-9101-0EADF591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3584819"/>
            <a:ext cx="115607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Although increased shielding cancels the increased nuclear charge down the group, the increase in atomic radius results in a decrease in the attractive force between the outer electrons and the nucleus.</a:t>
            </a:r>
          </a:p>
        </p:txBody>
      </p:sp>
      <p:sp>
        <p:nvSpPr>
          <p:cNvPr id="1060870" name="Text Box 6">
            <a:extLst>
              <a:ext uri="{FF2B5EF4-FFF2-40B4-BE49-F238E27FC236}">
                <a16:creationId xmlns:a16="http://schemas.microsoft.com/office/drawing/2014/main" id="{BD0A2C1C-9F49-4925-AD9F-D9ACB61B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2325411"/>
            <a:ext cx="114220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 is because it is successively </a:t>
            </a:r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easier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remove the outermost electrons to form the 2+ 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A48B1-DD84-4D20-7EF0-73260B57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CC1989-3884-C9FB-B7B3-8C18A644EE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4" y="20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Example question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2D5016-7198-FD79-852A-DA233829E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80" y="1150938"/>
            <a:ext cx="7747732" cy="3921124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56356F4-D078-FC74-5207-84F75A86B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25" y="5353782"/>
            <a:ext cx="8802566" cy="8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1604770"/>
            <a:ext cx="1204290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latin typeface="Calibri"/>
                <a:ea typeface="Calibri"/>
                <a:cs typeface="Calibri"/>
              </a:rPr>
              <a:t>Titanium cannot be extracted from its oxide (ore) using carbon as it forms </a:t>
            </a:r>
            <a:r>
              <a:rPr lang="en-GB" sz="2800" dirty="0" err="1">
                <a:latin typeface="Calibri"/>
                <a:ea typeface="Calibri"/>
                <a:cs typeface="Calibri"/>
              </a:rPr>
              <a:t>TiC</a:t>
            </a:r>
            <a:r>
              <a:rPr lang="en-GB" sz="2800" dirty="0">
                <a:latin typeface="Calibri"/>
                <a:ea typeface="Calibri"/>
                <a:cs typeface="Calibri"/>
              </a:rPr>
              <a:t>. Instead, it is reacted with coke and chlorine the reduced using Mg.</a:t>
            </a:r>
            <a:endParaRPr lang="en-US" dirty="0"/>
          </a:p>
          <a:p>
            <a:pPr algn="ctr"/>
            <a:endParaRPr lang="en-GB" sz="280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Mg used to extract Ti from the ore rutile (TiO</a:t>
            </a:r>
            <a:r>
              <a:rPr lang="en-GB" sz="2800" baseline="-25000" dirty="0"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latin typeface="Calibri"/>
                <a:ea typeface="Calibri"/>
                <a:cs typeface="Calibri"/>
              </a:rPr>
              <a:t>)</a:t>
            </a:r>
            <a:endParaRPr lang="en-GB"/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TiO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+ 2C + 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/>
              </a:rPr>
              <a:t>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+ 2CO</a:t>
            </a: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4(l)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+ 2Mg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(s)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/>
              </a:rPr>
              <a:t>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(s)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+ 2MgCl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2(s)</a:t>
            </a:r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D2C5D3A-8437-4714-C336-1E40084BC58D}"/>
              </a:ext>
            </a:extLst>
          </p:cNvPr>
          <p:cNvSpPr txBox="1">
            <a:spLocks noChangeArrowheads="1"/>
          </p:cNvSpPr>
          <p:nvPr/>
        </p:nvSpPr>
        <p:spPr>
          <a:xfrm>
            <a:off x="934" y="20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70AD47"/>
                </a:solidFill>
              </a:rPr>
              <a:t>The use of magnesium in the extraction of titanium from TiCl</a:t>
            </a:r>
            <a:r>
              <a:rPr lang="en-GB" altLang="en-US" b="1" baseline="-25000" dirty="0">
                <a:solidFill>
                  <a:srgbClr val="70AD47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F96EF-126F-6DEF-F6B8-E9AAC6BFC3AA}"/>
              </a:ext>
            </a:extLst>
          </p:cNvPr>
          <p:cNvSpPr txBox="1"/>
          <p:nvPr/>
        </p:nvSpPr>
        <p:spPr>
          <a:xfrm>
            <a:off x="4521199" y="6006123"/>
            <a:ext cx="40659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LEARN THESE EQUATIONS 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40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E710225-2D46-450A-AE89-1F010A31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647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hydroxides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18926D-CDC7-4FBE-ABCC-030A12BEA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782" y="11467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/>
              <a:t>Hydroxide solubility INCREASES on descending the group</a:t>
            </a:r>
          </a:p>
          <a:p>
            <a:endParaRPr lang="en-GB" altLang="en-US" dirty="0"/>
          </a:p>
          <a:p>
            <a:pPr lvl="1"/>
            <a:r>
              <a:rPr lang="en-GB" altLang="en-US" sz="2800" dirty="0"/>
              <a:t>Beryllium – virtually insoluble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/>
              <a:t>Magnesium – sparingly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/>
              <a:t>Calcium – forms lime water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>
                <a:cs typeface="Calibri"/>
              </a:rPr>
              <a:t>Strontium - soluble</a:t>
            </a:r>
            <a:endParaRPr lang="en-GB" altLang="en-US" sz="2800" dirty="0"/>
          </a:p>
          <a:p>
            <a:pPr lvl="1"/>
            <a:r>
              <a:rPr lang="en-GB" altLang="en-US" sz="2800" dirty="0"/>
              <a:t>Barium – quite soluble and produces strongly alkaline solutions</a:t>
            </a:r>
            <a:endParaRPr lang="en-GB" altLang="en-US" sz="2800" dirty="0">
              <a:cs typeface="Calibri"/>
            </a:endParaRPr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53B3CB73-C5DD-9706-EB42-37F62D79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265" y="1146541"/>
            <a:ext cx="1221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latin typeface="Arial"/>
                <a:cs typeface="Arial"/>
              </a:rPr>
              <a:t>M(OH)</a:t>
            </a:r>
            <a:r>
              <a:rPr lang="en-GB" altLang="en-US" sz="2400" baseline="-25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E710225-2D46-450A-AE89-1F010A31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647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hydroxides </a:t>
            </a: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83C6CA59-7008-E229-BD0A-80AE056E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18" y="1995942"/>
            <a:ext cx="114528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As the </a:t>
            </a:r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solubility</a:t>
            </a:r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 of the group 2 hydroxides increases, so does the pH of the solutions formed. This is because the more of the hydroxide that dissolves, the greater the concentration of hydroxide ions (OH</a:t>
            </a:r>
            <a:r>
              <a:rPr lang="en-GB" altLang="en-US" sz="2800" baseline="3000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) in the solution formed. </a:t>
            </a:r>
          </a:p>
        </p:txBody>
      </p:sp>
    </p:spTree>
    <p:extLst>
      <p:ext uri="{BB962C8B-B14F-4D97-AF65-F5344CB8AC3E}">
        <p14:creationId xmlns:p14="http://schemas.microsoft.com/office/powerpoint/2010/main" val="371387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C43AC2-2ECB-4079-8CE5-F0EAEE6B43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Applications of Group 2 hydroxides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4E02B81-8092-451C-B225-CFF888A4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" y="1324283"/>
            <a:ext cx="11881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A suspension of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magnesium hydroxide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 is commonly called milk of magnesia. It is used in medicine as a laxative and to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relieve acid indigestion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1026052" name="Text Box 4">
            <a:extLst>
              <a:ext uri="{FF2B5EF4-FFF2-40B4-BE49-F238E27FC236}">
                <a16:creationId xmlns:a16="http://schemas.microsoft.com/office/drawing/2014/main" id="{04DEB993-6D92-4B53-8E06-4E88DFDD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73" y="3182770"/>
            <a:ext cx="12192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Calcium hydroxide, also called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slaked lime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, is used in agriculture to raise the pH of soils which are acid. Soil pH is an important factor in agriculture.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4049" y="5189587"/>
            <a:ext cx="846043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GB" sz="2800" dirty="0">
              <a:latin typeface="Arial Black" charset="0"/>
            </a:endParaRPr>
          </a:p>
          <a:p>
            <a:pPr algn="ctr" eaLnBrk="1" hangingPunct="1"/>
            <a:r>
              <a:rPr lang="en-GB" sz="2800" dirty="0" err="1">
                <a:solidFill>
                  <a:srgbClr val="FF0000"/>
                </a:solidFill>
                <a:latin typeface="Arial Black" charset="0"/>
              </a:rPr>
              <a:t>CaO</a:t>
            </a:r>
            <a:r>
              <a:rPr lang="en-GB" sz="2800" dirty="0">
                <a:solidFill>
                  <a:srgbClr val="FF0000"/>
                </a:solidFill>
                <a:latin typeface="Arial Black" charset="0"/>
              </a:rPr>
              <a:t> + SO</a:t>
            </a:r>
            <a:r>
              <a:rPr lang="en-GB" sz="2800" baseline="-25000" dirty="0">
                <a:solidFill>
                  <a:srgbClr val="FF0000"/>
                </a:solidFill>
                <a:latin typeface="Arial Black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Arial Black" charset="0"/>
              </a:rPr>
              <a:t> → CaSO</a:t>
            </a:r>
            <a:r>
              <a:rPr lang="en-GB" sz="2800" baseline="-25000" dirty="0">
                <a:solidFill>
                  <a:srgbClr val="FF0000"/>
                </a:solidFill>
                <a:latin typeface="Arial Black" charset="0"/>
              </a:rPr>
              <a:t>3</a:t>
            </a:r>
            <a:endParaRPr lang="en-GB" sz="24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dirty="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          AS 1061     3-July-15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106" t="9633" r="-298" b="-659"/>
          <a:stretch/>
        </p:blipFill>
        <p:spPr>
          <a:xfrm>
            <a:off x="650696" y="536994"/>
            <a:ext cx="10055761" cy="516960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6B89CC0-8D88-B583-D53B-EC44C50592B4}"/>
              </a:ext>
            </a:extLst>
          </p:cNvPr>
          <p:cNvSpPr txBox="1">
            <a:spLocks noChangeArrowheads="1"/>
          </p:cNvSpPr>
          <p:nvPr/>
        </p:nvSpPr>
        <p:spPr>
          <a:xfrm>
            <a:off x="-6927" y="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70AD47"/>
                </a:solidFill>
                <a:ea typeface="+mj-lt"/>
                <a:cs typeface="+mj-lt"/>
              </a:rPr>
              <a:t>CaO</a:t>
            </a:r>
            <a:r>
              <a:rPr lang="en-GB" b="1" dirty="0">
                <a:solidFill>
                  <a:srgbClr val="70AD47"/>
                </a:solidFill>
                <a:ea typeface="+mj-lt"/>
                <a:cs typeface="+mj-lt"/>
              </a:rPr>
              <a:t> in flue gas </a:t>
            </a:r>
            <a:r>
              <a:rPr lang="en-GB" b="1" dirty="0" err="1">
                <a:solidFill>
                  <a:srgbClr val="70AD47"/>
                </a:solidFill>
                <a:ea typeface="+mj-lt"/>
                <a:cs typeface="+mj-lt"/>
              </a:rPr>
              <a:t>desulfurisation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30121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AD47"/>
                </a:solidFill>
              </a:rPr>
              <a:t>Inorganic Chemistry Year 1 </a:t>
            </a:r>
            <a:br>
              <a:rPr lang="en-US" b="1" dirty="0">
                <a:solidFill>
                  <a:srgbClr val="70AD47"/>
                </a:solidFill>
              </a:rPr>
            </a:br>
            <a:r>
              <a:rPr lang="en-US" b="1" dirty="0">
                <a:solidFill>
                  <a:srgbClr val="70AD47"/>
                </a:solidFill>
              </a:rPr>
              <a:t>3.2.2 Group 2 – The alkaline earth metals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A0E0D-616F-65A1-EF66-4A1115F0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60" y="1330203"/>
            <a:ext cx="6885110" cy="55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A109694-5EA4-49B9-BEE7-213AB1847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sulphates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BAF71D7-86A2-4211-A5E5-C6A1C32D6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861" y="946394"/>
            <a:ext cx="1172307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altLang="en-US" dirty="0"/>
              <a:t>Solubilities of the Group 2 </a:t>
            </a:r>
            <a:r>
              <a:rPr lang="en-GB" altLang="en-US" dirty="0" err="1"/>
              <a:t>sulfates</a:t>
            </a:r>
            <a:r>
              <a:rPr lang="en-GB" altLang="en-US" dirty="0"/>
              <a:t> are the opposite to the hydroxides</a:t>
            </a:r>
            <a:endParaRPr lang="en-US" dirty="0"/>
          </a:p>
          <a:p>
            <a:pPr marL="0" indent="0">
              <a:buNone/>
            </a:pPr>
            <a:endParaRPr lang="en-GB" altLang="en-US" sz="2800" dirty="0">
              <a:ea typeface="Calibri"/>
              <a:cs typeface="Calibri"/>
            </a:endParaRPr>
          </a:p>
          <a:p>
            <a:pPr lvl="1"/>
            <a:endParaRPr lang="en-GB" altLang="en-US" sz="2800" dirty="0"/>
          </a:p>
          <a:p>
            <a:pPr lvl="1"/>
            <a:endParaRPr lang="en-GB" altLang="en-US"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u="sng" dirty="0"/>
              <a:t>Test for </a:t>
            </a:r>
            <a:r>
              <a:rPr lang="en-GB" altLang="en-US" u="sng" dirty="0" err="1"/>
              <a:t>sulfates</a:t>
            </a:r>
            <a:endParaRPr lang="en-GB" altLang="en-US" u="sng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altLang="en-US" dirty="0"/>
              <a:t>Dilute hydrochloric or nitric acid (removes carbonates) and a solution of barium ions (barium chloride or nitrate) are added to the solution being tested. </a:t>
            </a:r>
            <a:endParaRPr lang="en-GB" altLang="en-US"/>
          </a:p>
          <a:p>
            <a:pPr marL="0" indent="0">
              <a:buNone/>
            </a:pPr>
            <a:r>
              <a:rPr lang="en-GB" altLang="en-US" dirty="0"/>
              <a:t>Appearance of a white ppt shows presence of sulphate ions (insoluble BaSO</a:t>
            </a:r>
            <a:r>
              <a:rPr lang="en-GB" altLang="en-US" baseline="-25000" dirty="0"/>
              <a:t>4</a:t>
            </a:r>
            <a:r>
              <a:rPr lang="en-GB" altLang="en-US" dirty="0"/>
              <a:t>).</a:t>
            </a:r>
            <a:endParaRPr lang="en-GB" altLang="en-US" dirty="0">
              <a:ea typeface="Calibri"/>
              <a:cs typeface="Calibri"/>
            </a:endParaRPr>
          </a:p>
          <a:p>
            <a:endParaRPr lang="en-GB" altLang="en-US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F348070-B80E-827B-8500-7D41ED04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1934919"/>
            <a:ext cx="13356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MgSO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1CC6CBEA-87A8-1601-AECB-BBB6D654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9" y="2481019"/>
            <a:ext cx="1295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CaSO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43AB05BE-87A5-57A4-4119-665B66FB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028706"/>
            <a:ext cx="1194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SrSO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7758EA97-B3A5-7E68-D806-25F35E518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3582744"/>
            <a:ext cx="1274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BaSO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E68C3466-F6FC-A984-C364-AEC581CF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4" y="1934919"/>
            <a:ext cx="1326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soluble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D19D1DE7-37F4-37AA-D0BF-8F6577DE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158" y="2481019"/>
            <a:ext cx="252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tx1"/>
                </a:solidFill>
              </a:rPr>
              <a:t>slightly soluble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944733AE-3AC9-EF47-05DD-AD354C0D9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028706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insoluble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EDC40630-36B6-D282-9A08-CB548926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582744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insoluble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Applications of Group 2 </a:t>
            </a:r>
            <a:r>
              <a:rPr lang="en-GB" altLang="en-US" b="1" dirty="0" err="1">
                <a:solidFill>
                  <a:srgbClr val="70AD47"/>
                </a:solidFill>
              </a:rPr>
              <a:t>sulfates</a:t>
            </a:r>
            <a:r>
              <a:rPr lang="en-GB" altLang="en-US" b="1" dirty="0">
                <a:solidFill>
                  <a:srgbClr val="70AD47"/>
                </a:solidFill>
              </a:rPr>
              <a:t> 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C54F18E5-63F8-4838-940F-3900F11A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" y="1330325"/>
            <a:ext cx="85695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Barium </a:t>
            </a:r>
            <a:r>
              <a:rPr lang="en-GB" altLang="en-US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sulfate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used as a radiocontrast agent to help take X-ray images of the digestive system. It is sometimes known as a ‘barium meal’. </a:t>
            </a:r>
          </a:p>
        </p:txBody>
      </p:sp>
      <p:sp>
        <p:nvSpPr>
          <p:cNvPr id="1032198" name="Text Box 6">
            <a:extLst>
              <a:ext uri="{FF2B5EF4-FFF2-40B4-BE49-F238E27FC236}">
                <a16:creationId xmlns:a16="http://schemas.microsoft.com/office/drawing/2014/main" id="{A105B687-86BC-49DF-A5A3-9785B223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" y="3021990"/>
            <a:ext cx="85773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Barium </a:t>
            </a:r>
            <a:r>
              <a:rPr lang="en-GB" altLang="en-US" sz="2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sulfate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insoluble, so is not absorbed by the body when swallowed. However, barium is a very good absorber of X-rays and it helps to define structures of the digestive system to aid in diagnosis.</a:t>
            </a:r>
          </a:p>
        </p:txBody>
      </p:sp>
      <p:pic>
        <p:nvPicPr>
          <p:cNvPr id="1032203" name="Picture 11" descr="gastric_ulcer">
            <a:extLst>
              <a:ext uri="{FF2B5EF4-FFF2-40B4-BE49-F238E27FC236}">
                <a16:creationId xmlns:a16="http://schemas.microsoft.com/office/drawing/2014/main" id="{D6506E19-1A14-4E12-A8FE-74B4078B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1217614"/>
            <a:ext cx="33337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Example questions</a:t>
            </a:r>
            <a:endParaRPr lang="en-GB" altLang="en-US" b="1" dirty="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87AE289-B361-BEA0-A82D-3014193F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7" r="40307" b="-855"/>
          <a:stretch/>
        </p:blipFill>
        <p:spPr>
          <a:xfrm>
            <a:off x="933938" y="1257422"/>
            <a:ext cx="3097221" cy="2283897"/>
          </a:xfrm>
          <a:prstGeom prst="rect">
            <a:avLst/>
          </a:prstGeom>
        </p:spPr>
      </p:pic>
      <p:pic>
        <p:nvPicPr>
          <p:cNvPr id="3" name="Picture 2" descr="A questionnaire with black and white text&#10;&#10;Description automatically generated">
            <a:extLst>
              <a:ext uri="{FF2B5EF4-FFF2-40B4-BE49-F238E27FC236}">
                <a16:creationId xmlns:a16="http://schemas.microsoft.com/office/drawing/2014/main" id="{7186E9AE-E996-91E9-6C2C-63FAE428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88" r="204" b="51701"/>
          <a:stretch/>
        </p:blipFill>
        <p:spPr>
          <a:xfrm>
            <a:off x="6040804" y="66186"/>
            <a:ext cx="5038003" cy="2004651"/>
          </a:xfrm>
          <a:prstGeom prst="rect">
            <a:avLst/>
          </a:prstGeom>
        </p:spPr>
      </p:pic>
      <p:pic>
        <p:nvPicPr>
          <p:cNvPr id="4" name="Picture 3" descr="A questionnaire with black and white text&#10;&#10;Description automatically generated">
            <a:extLst>
              <a:ext uri="{FF2B5EF4-FFF2-40B4-BE49-F238E27FC236}">
                <a16:creationId xmlns:a16="http://schemas.microsoft.com/office/drawing/2014/main" id="{24152104-351F-8899-2BE5-0D3BAEF9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590" r="26069"/>
          <a:stretch/>
        </p:blipFill>
        <p:spPr>
          <a:xfrm>
            <a:off x="929542" y="4105032"/>
            <a:ext cx="4253314" cy="2145327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8BDAF72-00C6-2889-98F3-A756AAB4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97" t="-1399" r="16017" b="7851"/>
          <a:stretch/>
        </p:blipFill>
        <p:spPr>
          <a:xfrm>
            <a:off x="6043735" y="1977047"/>
            <a:ext cx="4905821" cy="2289087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715BCC3-D0A0-D37C-2E7F-CAC784EF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094" t="2778" r="16958" b="6349"/>
          <a:stretch/>
        </p:blipFill>
        <p:spPr>
          <a:xfrm>
            <a:off x="5857629" y="4496532"/>
            <a:ext cx="5082937" cy="22963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58678CE-5A96-8256-5824-7F6BAAF3B734}"/>
              </a:ext>
            </a:extLst>
          </p:cNvPr>
          <p:cNvSpPr/>
          <p:nvPr/>
        </p:nvSpPr>
        <p:spPr>
          <a:xfrm>
            <a:off x="1012092" y="1969477"/>
            <a:ext cx="281353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7630EB-93D8-D86C-8E2F-3750CCFADC6A}"/>
              </a:ext>
            </a:extLst>
          </p:cNvPr>
          <p:cNvSpPr/>
          <p:nvPr/>
        </p:nvSpPr>
        <p:spPr>
          <a:xfrm>
            <a:off x="3288322" y="4841631"/>
            <a:ext cx="183661" cy="20124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06A15-5375-3E0E-ED56-6E93CC5709D9}"/>
              </a:ext>
            </a:extLst>
          </p:cNvPr>
          <p:cNvSpPr/>
          <p:nvPr/>
        </p:nvSpPr>
        <p:spPr>
          <a:xfrm>
            <a:off x="8153398" y="787400"/>
            <a:ext cx="183661" cy="20124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6E3416-0AA4-CF35-DD07-E12002546F73}"/>
              </a:ext>
            </a:extLst>
          </p:cNvPr>
          <p:cNvSpPr/>
          <p:nvPr/>
        </p:nvSpPr>
        <p:spPr>
          <a:xfrm>
            <a:off x="5984630" y="3552091"/>
            <a:ext cx="281353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F281BA-5FA5-F350-027B-605D87F10D2F}"/>
              </a:ext>
            </a:extLst>
          </p:cNvPr>
          <p:cNvSpPr/>
          <p:nvPr/>
        </p:nvSpPr>
        <p:spPr>
          <a:xfrm>
            <a:off x="5877168" y="5203091"/>
            <a:ext cx="281353" cy="328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6B94906C-9454-4F59-8F90-4D8726A12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Physical properties</a:t>
            </a:r>
          </a:p>
        </p:txBody>
      </p:sp>
      <p:sp>
        <p:nvSpPr>
          <p:cNvPr id="1071131" name="Text Box 27">
            <a:extLst>
              <a:ext uri="{FF2B5EF4-FFF2-40B4-BE49-F238E27FC236}">
                <a16:creationId xmlns:a16="http://schemas.microsoft.com/office/drawing/2014/main" id="{F475CEB8-8BBF-4551-B062-86168874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1" y="1420356"/>
            <a:ext cx="723353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Group 2</a:t>
            </a:r>
            <a:r>
              <a:rPr lang="en-GB" altLang="en-US" sz="2800" dirty="0">
                <a:latin typeface="+mn-lt"/>
              </a:rPr>
              <a:t>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of the periodic table is shown opposite. Trends that that we are required to know and understand as we go down the group are;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atomic radius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first ionization energy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melting point</a:t>
            </a:r>
            <a:r>
              <a:rPr lang="en-GB" altLang="en-US" sz="2800" dirty="0">
                <a:latin typeface="+mn-lt"/>
              </a:rPr>
              <a:t>.</a:t>
            </a:r>
          </a:p>
        </p:txBody>
      </p:sp>
      <p:sp>
        <p:nvSpPr>
          <p:cNvPr id="1071132" name="Text Box 28">
            <a:extLst>
              <a:ext uri="{FF2B5EF4-FFF2-40B4-BE49-F238E27FC236}">
                <a16:creationId xmlns:a16="http://schemas.microsoft.com/office/drawing/2014/main" id="{E35E03E6-C6C5-40E7-8C33-1551BFD5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1" y="3875970"/>
            <a:ext cx="66259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Elements in the same group undergo similar chemical reactions due to the number of outermost electrons, i.e. in this case, 2.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621A52E-3436-AE2C-5D68-5751289DD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 t="34183" r="43438" b="14499"/>
          <a:stretch/>
        </p:blipFill>
        <p:spPr>
          <a:xfrm>
            <a:off x="8427471" y="7994"/>
            <a:ext cx="899166" cy="6864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801F3B2-EE44-424A-89C6-B043FB4C2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88034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Melting Point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B07D2130-3113-44E0-8D7D-44877C9D2AF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10485" r="-160" b="5437"/>
          <a:stretch/>
        </p:blipFill>
        <p:spPr>
          <a:xfrm>
            <a:off x="3845857" y="1987672"/>
            <a:ext cx="5211992" cy="4231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B47FF1-6AC5-C91C-1CB1-8DE6031A7A41}"/>
              </a:ext>
            </a:extLst>
          </p:cNvPr>
          <p:cNvSpPr txBox="1"/>
          <p:nvPr/>
        </p:nvSpPr>
        <p:spPr>
          <a:xfrm>
            <a:off x="4503615" y="1510322"/>
            <a:ext cx="47947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Melting points of the group 2 elements</a:t>
            </a:r>
            <a:endParaRPr lang="en-GB" sz="20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4B734-584B-542F-7C6C-20B8A73E9DE0}"/>
              </a:ext>
            </a:extLst>
          </p:cNvPr>
          <p:cNvSpPr txBox="1"/>
          <p:nvPr/>
        </p:nvSpPr>
        <p:spPr>
          <a:xfrm>
            <a:off x="6301153" y="6307014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BFCA9-39A8-8FF5-D125-5AEF710D558D}"/>
              </a:ext>
            </a:extLst>
          </p:cNvPr>
          <p:cNvSpPr txBox="1"/>
          <p:nvPr/>
        </p:nvSpPr>
        <p:spPr>
          <a:xfrm rot="16200000">
            <a:off x="2168768" y="3245338"/>
            <a:ext cx="2895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Melting point, °C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508A8B0-005D-92F8-8874-69391D0D334F}"/>
              </a:ext>
            </a:extLst>
          </p:cNvPr>
          <p:cNvSpPr/>
          <p:nvPr/>
        </p:nvSpPr>
        <p:spPr>
          <a:xfrm rot="1200000">
            <a:off x="5314461" y="2995245"/>
            <a:ext cx="3788507" cy="361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C318-C2C4-9973-9926-F2591729E686}"/>
              </a:ext>
            </a:extLst>
          </p:cNvPr>
          <p:cNvSpPr txBox="1"/>
          <p:nvPr/>
        </p:nvSpPr>
        <p:spPr>
          <a:xfrm>
            <a:off x="9054123" y="3788508"/>
            <a:ext cx="25419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 decrease in </a:t>
            </a:r>
            <a:r>
              <a:rPr lang="en-GB" dirty="0" err="1">
                <a:ea typeface="Calibri"/>
                <a:cs typeface="Calibri"/>
              </a:rPr>
              <a:t>MPt</a:t>
            </a:r>
            <a:endParaRPr lang="en-GB" dirty="0" err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587922-7DE4-4E57-AE1E-18747CD8EC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" y="-148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melting points</a:t>
            </a:r>
          </a:p>
        </p:txBody>
      </p:sp>
      <p:sp>
        <p:nvSpPr>
          <p:cNvPr id="28675" name="Text Box 26">
            <a:extLst>
              <a:ext uri="{FF2B5EF4-FFF2-40B4-BE49-F238E27FC236}">
                <a16:creationId xmlns:a16="http://schemas.microsoft.com/office/drawing/2014/main" id="{3E946723-8AB3-4C75-9F19-432E4BF9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657747"/>
            <a:ext cx="9969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The melting points of the elements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decrease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down group 2, with the exception of magnesium to calcium.</a:t>
            </a:r>
          </a:p>
        </p:txBody>
      </p:sp>
      <p:sp>
        <p:nvSpPr>
          <p:cNvPr id="1009712" name="Text Box 48">
            <a:extLst>
              <a:ext uri="{FF2B5EF4-FFF2-40B4-BE49-F238E27FC236}">
                <a16:creationId xmlns:a16="http://schemas.microsoft.com/office/drawing/2014/main" id="{34CCAC12-BD11-4536-BFBB-DD1D6DB0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622331"/>
            <a:ext cx="1109303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A metal’s melting point depends on the strength of its metallic bonds. </a:t>
            </a:r>
            <a:endParaRPr lang="en-US">
              <a:solidFill>
                <a:schemeClr val="tx1"/>
              </a:solidFill>
            </a:endParaRPr>
          </a:p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The metal ions become larger going down the group -&gt;  metallic bonding decreases due to decreasing charge (all +2) to size ratio -&gt; less attraction for delocalised electrons</a:t>
            </a:r>
            <a:endParaRPr lang="en-GB">
              <a:solidFill>
                <a:schemeClr val="tx1"/>
              </a:solidFill>
            </a:endParaRPr>
          </a:p>
          <a:p>
            <a:endParaRPr lang="en-GB" alt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60A57-55BB-A04D-A336-C5B7C48BDBBF}"/>
              </a:ext>
            </a:extLst>
          </p:cNvPr>
          <p:cNvSpPr txBox="1"/>
          <p:nvPr/>
        </p:nvSpPr>
        <p:spPr>
          <a:xfrm>
            <a:off x="558800" y="1168357"/>
            <a:ext cx="86233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dirty="0"/>
              <a:t>They are all metals with high melting points. Each atom contributes its two outermost electrons to sea of delocalised electrons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82DBB33-C60D-407C-8700-3B84E0A8D3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6032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Trend in atomic radius</a:t>
            </a:r>
          </a:p>
        </p:txBody>
      </p:sp>
      <p:pic>
        <p:nvPicPr>
          <p:cNvPr id="1035" name="Picture 11" descr="Melting and boiling point trend in Group II - Chemistry Stack Exchange">
            <a:extLst>
              <a:ext uri="{FF2B5EF4-FFF2-40B4-BE49-F238E27FC236}">
                <a16:creationId xmlns:a16="http://schemas.microsoft.com/office/drawing/2014/main" id="{6A30FA89-F3CF-0243-BB06-5DB76EF0A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13608" r="57699" b="11546"/>
          <a:stretch/>
        </p:blipFill>
        <p:spPr bwMode="auto">
          <a:xfrm>
            <a:off x="3050832" y="2094295"/>
            <a:ext cx="6147274" cy="35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467BCA-5DDF-4710-C36E-09DEDA8E895B}"/>
              </a:ext>
            </a:extLst>
          </p:cNvPr>
          <p:cNvSpPr txBox="1"/>
          <p:nvPr/>
        </p:nvSpPr>
        <p:spPr>
          <a:xfrm>
            <a:off x="4503615" y="1510322"/>
            <a:ext cx="47947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Atomic radii of the group 2 elements</a:t>
            </a:r>
            <a:endParaRPr lang="en-GB" sz="2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1D446-125F-9155-3B9B-31674DED196B}"/>
              </a:ext>
            </a:extLst>
          </p:cNvPr>
          <p:cNvSpPr txBox="1"/>
          <p:nvPr/>
        </p:nvSpPr>
        <p:spPr>
          <a:xfrm>
            <a:off x="5578230" y="5799014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9BA30-1370-4624-10B9-86DE85D427E5}"/>
              </a:ext>
            </a:extLst>
          </p:cNvPr>
          <p:cNvSpPr txBox="1"/>
          <p:nvPr/>
        </p:nvSpPr>
        <p:spPr>
          <a:xfrm rot="16200000">
            <a:off x="1802421" y="3474915"/>
            <a:ext cx="16744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Distance, pm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3AFC0A-F18A-B979-2695-6D3CD3BBC5EE}"/>
              </a:ext>
            </a:extLst>
          </p:cNvPr>
          <p:cNvSpPr/>
          <p:nvPr/>
        </p:nvSpPr>
        <p:spPr>
          <a:xfrm rot="-960000">
            <a:off x="3937351" y="3198394"/>
            <a:ext cx="5996353" cy="332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EB9A3-AA97-A087-CE3D-272F620314E6}"/>
              </a:ext>
            </a:extLst>
          </p:cNvPr>
          <p:cNvSpPr txBox="1"/>
          <p:nvPr/>
        </p:nvSpPr>
        <p:spPr>
          <a:xfrm>
            <a:off x="9650046" y="1776046"/>
            <a:ext cx="25419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an increase in atomic radius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B476B-F58F-4909-816A-C95FA177CA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atomic radius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024FFBE-C6C2-4391-AE1E-31C53AC9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5" y="1946066"/>
            <a:ext cx="119470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The atomic radius of the elements </a:t>
            </a:r>
            <a:r>
              <a:rPr lang="en-GB" altLang="en-US" sz="2800" b="1" dirty="0">
                <a:solidFill>
                  <a:srgbClr val="000000"/>
                </a:solidFill>
              </a:rPr>
              <a:t>increases</a:t>
            </a:r>
            <a:r>
              <a:rPr lang="en-GB" altLang="en-US" sz="2800" dirty="0">
                <a:solidFill>
                  <a:srgbClr val="000000"/>
                </a:solidFill>
              </a:rPr>
              <a:t> down group 2 from beryllium to barium.</a:t>
            </a:r>
          </a:p>
        </p:txBody>
      </p:sp>
      <p:sp>
        <p:nvSpPr>
          <p:cNvPr id="1001499" name="Text Box 27">
            <a:extLst>
              <a:ext uri="{FF2B5EF4-FFF2-40B4-BE49-F238E27FC236}">
                <a16:creationId xmlns:a16="http://schemas.microsoft.com/office/drawing/2014/main" id="{E24F1174-F6F1-4D14-B40E-EAB53C85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8" y="4849610"/>
            <a:ext cx="11607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The increase in radius is due to </a:t>
            </a:r>
            <a:r>
              <a:rPr lang="en-GB" altLang="en-US" sz="2800" b="1" dirty="0">
                <a:solidFill>
                  <a:srgbClr val="000000"/>
                </a:solidFill>
              </a:rPr>
              <a:t>higher</a:t>
            </a:r>
            <a:r>
              <a:rPr lang="en-GB" altLang="en-US" sz="2800" dirty="0">
                <a:solidFill>
                  <a:srgbClr val="000000"/>
                </a:solidFill>
              </a:rPr>
              <a:t> principle energy levels being filled, whose orbitals are located </a:t>
            </a:r>
            <a:r>
              <a:rPr lang="en-GB" altLang="en-US" sz="2800" b="1" dirty="0">
                <a:solidFill>
                  <a:srgbClr val="000000"/>
                </a:solidFill>
              </a:rPr>
              <a:t>further</a:t>
            </a:r>
            <a:r>
              <a:rPr lang="en-GB" altLang="en-US" sz="2800" dirty="0">
                <a:solidFill>
                  <a:srgbClr val="000000"/>
                </a:solidFill>
              </a:rPr>
              <a:t> from the nucleus.</a:t>
            </a:r>
          </a:p>
        </p:txBody>
      </p:sp>
      <p:sp>
        <p:nvSpPr>
          <p:cNvPr id="1001526" name="Text Box 54">
            <a:extLst>
              <a:ext uri="{FF2B5EF4-FFF2-40B4-BE49-F238E27FC236}">
                <a16:creationId xmlns:a16="http://schemas.microsoft.com/office/drawing/2014/main" id="{FF5C14C3-CC1A-40BD-9D6E-BCC223E7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6" y="3032441"/>
            <a:ext cx="1194709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The number of protons increases down the group; however, so does the number of shielding electrons. </a:t>
            </a:r>
            <a:endParaRPr lang="en-US" sz="2800">
              <a:latin typeface="Arial"/>
              <a:cs typeface="Arial"/>
            </a:endParaRPr>
          </a:p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Effective nuclear charge therefore remains approximately constant.</a:t>
            </a:r>
            <a:endParaRPr lang="en-GB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D9646FC-2501-4FC5-A98A-B4B2E5A5C7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Trend in first ionization energy</a:t>
            </a:r>
          </a:p>
        </p:txBody>
      </p:sp>
      <p:pic>
        <p:nvPicPr>
          <p:cNvPr id="2059" name="Picture 11" descr="Electron Arrangement - ScienceAid">
            <a:extLst>
              <a:ext uri="{FF2B5EF4-FFF2-40B4-BE49-F238E27FC236}">
                <a16:creationId xmlns:a16="http://schemas.microsoft.com/office/drawing/2014/main" id="{B60F8898-78C5-1F48-8081-290B496C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1589" b="451"/>
          <a:stretch/>
        </p:blipFill>
        <p:spPr bwMode="auto">
          <a:xfrm>
            <a:off x="1872622" y="1230277"/>
            <a:ext cx="8446541" cy="38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B67D6-F5D3-B400-1051-4D0F8CE01501}"/>
              </a:ext>
            </a:extLst>
          </p:cNvPr>
          <p:cNvSpPr txBox="1"/>
          <p:nvPr/>
        </p:nvSpPr>
        <p:spPr>
          <a:xfrm>
            <a:off x="3751385" y="1031629"/>
            <a:ext cx="58302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1st ionisation energies of the group 2 elements</a:t>
            </a:r>
            <a:endParaRPr lang="en-GB" sz="20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62C0C-A577-2CB2-5200-5C423DA9DE6A}"/>
              </a:ext>
            </a:extLst>
          </p:cNvPr>
          <p:cNvSpPr txBox="1"/>
          <p:nvPr/>
        </p:nvSpPr>
        <p:spPr>
          <a:xfrm rot="16200000">
            <a:off x="244229" y="2493107"/>
            <a:ext cx="2895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1st ionisation energy</a:t>
            </a: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0C1661-AB7D-7A46-8976-47174D63F36A}"/>
              </a:ext>
            </a:extLst>
          </p:cNvPr>
          <p:cNvSpPr/>
          <p:nvPr/>
        </p:nvSpPr>
        <p:spPr>
          <a:xfrm rot="1200000">
            <a:off x="4894384" y="2731475"/>
            <a:ext cx="3788507" cy="361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64D89-64D7-2489-1589-53365FC864CE}"/>
              </a:ext>
            </a:extLst>
          </p:cNvPr>
          <p:cNvSpPr txBox="1"/>
          <p:nvPr/>
        </p:nvSpPr>
        <p:spPr>
          <a:xfrm>
            <a:off x="7461739" y="2538046"/>
            <a:ext cx="4437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 decrease in 1st IE</a:t>
            </a:r>
            <a:endParaRPr lang="en-GB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3F10C-62FF-F9F2-AFA4-7CFA63B4575B}"/>
              </a:ext>
            </a:extLst>
          </p:cNvPr>
          <p:cNvSpPr txBox="1"/>
          <p:nvPr/>
        </p:nvSpPr>
        <p:spPr>
          <a:xfrm>
            <a:off x="5978768" y="5154245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B476B-F58F-4909-816A-C95FA177CA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Explaining the trend in 1st IE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8A14CBE-C7FA-609F-9726-0CAB78447D7B}"/>
              </a:ext>
            </a:extLst>
          </p:cNvPr>
          <p:cNvSpPr txBox="1"/>
          <p:nvPr/>
        </p:nvSpPr>
        <p:spPr>
          <a:xfrm>
            <a:off x="217013" y="1227094"/>
            <a:ext cx="11072843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libri"/>
                <a:cs typeface="Calibri"/>
              </a:rPr>
              <a:t>The first ionisation energy is the energy required to remove the most loosely held electron from one mole of gaseous atoms to produce 1 mole of gaseous ions each with a charge of 1+</a:t>
            </a:r>
            <a:r>
              <a:rPr lang="en-US" sz="2800" dirty="0">
                <a:ea typeface="Calibri"/>
                <a:cs typeface="Calibri"/>
              </a:rPr>
              <a:t>;</a:t>
            </a:r>
            <a:endParaRPr lang="en-US" dirty="0"/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e.g.    Mg</a:t>
            </a:r>
            <a:r>
              <a:rPr lang="en-US" sz="2800" baseline="-25000" dirty="0">
                <a:ea typeface="Calibri" panose="020F0502020204030204"/>
                <a:cs typeface="Calibri" panose="020F0502020204030204"/>
              </a:rPr>
              <a:t>(g) 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--&gt; Mg</a:t>
            </a:r>
            <a:r>
              <a:rPr lang="en-US" sz="2800" baseline="30000" dirty="0">
                <a:ea typeface="Calibri" panose="020F0502020204030204"/>
                <a:cs typeface="Calibri" panose="020F0502020204030204"/>
              </a:rPr>
              <a:t>+</a:t>
            </a:r>
            <a:r>
              <a:rPr lang="en-US" sz="1900" baseline="-25000" dirty="0">
                <a:ea typeface="Calibri" panose="020F0502020204030204"/>
                <a:cs typeface="Calibri" panose="020F0502020204030204"/>
              </a:rPr>
              <a:t>(g) </a:t>
            </a:r>
            <a:r>
              <a:rPr lang="en-US" sz="1900" dirty="0">
                <a:ea typeface="Calibri" panose="020F0502020204030204"/>
                <a:cs typeface="Calibri" panose="020F0502020204030204"/>
              </a:rPr>
              <a:t>+ e</a:t>
            </a:r>
            <a:r>
              <a:rPr lang="en-US" sz="1900" baseline="30000" dirty="0">
                <a:ea typeface="Calibri" panose="020F0502020204030204"/>
                <a:cs typeface="Calibri" panose="020F0502020204030204"/>
              </a:rPr>
              <a:t>-</a:t>
            </a:r>
          </a:p>
          <a:p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r>
              <a:rPr lang="en-US" sz="2800" dirty="0"/>
              <a:t>1st IE decreases going down the group as less energy is required to remove</a:t>
            </a:r>
            <a:endParaRPr lang="en-US" dirty="0">
              <a:ea typeface="Calibri"/>
              <a:cs typeface="Calibri"/>
            </a:endParaRPr>
          </a:p>
          <a:p>
            <a:r>
              <a:rPr lang="en-US" sz="2800" dirty="0"/>
              <a:t>the outermost electrons. </a:t>
            </a:r>
          </a:p>
          <a:p>
            <a:r>
              <a:rPr lang="en-US" sz="2800" dirty="0"/>
              <a:t>Due to, greater distance from nucleus and more shielding by inner electrons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1711</Words>
  <Application>Microsoft Office PowerPoint</Application>
  <PresentationFormat>Widescreen</PresentationFormat>
  <Paragraphs>194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Inorganic Chemistry Year 1 - AS  3.2.2 Group 2 – The alkaline earth metals</vt:lpstr>
      <vt:lpstr>Inorganic Chemistry Year 1  3.2.2 Group 2 – The alkaline earth metals</vt:lpstr>
      <vt:lpstr>Physical properties</vt:lpstr>
      <vt:lpstr>Melting Point</vt:lpstr>
      <vt:lpstr>Explaining the trend in melting points</vt:lpstr>
      <vt:lpstr>Trend in atomic radius</vt:lpstr>
      <vt:lpstr>Explaining the trend in atomic radius</vt:lpstr>
      <vt:lpstr>Trend in first ionization energy</vt:lpstr>
      <vt:lpstr>Explaining the trend in 1st IE</vt:lpstr>
      <vt:lpstr>Example question</vt:lpstr>
      <vt:lpstr>Reactions with water</vt:lpstr>
      <vt:lpstr>Redox reaction </vt:lpstr>
      <vt:lpstr>Explaining the trend in reactivity</vt:lpstr>
      <vt:lpstr>Example question</vt:lpstr>
      <vt:lpstr>PowerPoint Presentation</vt:lpstr>
      <vt:lpstr>Solubilities of Group 2 hydroxides </vt:lpstr>
      <vt:lpstr>Solubilities of Group 2 hydroxides </vt:lpstr>
      <vt:lpstr>Applications of Group 2 hydroxides</vt:lpstr>
      <vt:lpstr>PowerPoint Presentation</vt:lpstr>
      <vt:lpstr>Solubilities of Group 2 sulphates</vt:lpstr>
      <vt:lpstr>Applications of Group 2 sulfates </vt:lpstr>
      <vt:lpstr>Example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554</cp:revision>
  <dcterms:created xsi:type="dcterms:W3CDTF">2021-10-29T07:59:38Z</dcterms:created>
  <dcterms:modified xsi:type="dcterms:W3CDTF">2025-08-18T09:01:07Z</dcterms:modified>
</cp:coreProperties>
</file>