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8" r:id="rId2"/>
  </p:sldMasterIdLst>
  <p:notesMasterIdLst>
    <p:notesMasterId r:id="rId25"/>
  </p:notesMasterIdLst>
  <p:sldIdLst>
    <p:sldId id="268" r:id="rId3"/>
    <p:sldId id="418" r:id="rId4"/>
    <p:sldId id="607" r:id="rId5"/>
    <p:sldId id="398" r:id="rId6"/>
    <p:sldId id="589" r:id="rId7"/>
    <p:sldId id="584" r:id="rId8"/>
    <p:sldId id="585" r:id="rId9"/>
    <p:sldId id="586" r:id="rId10"/>
    <p:sldId id="613" r:id="rId11"/>
    <p:sldId id="617" r:id="rId12"/>
    <p:sldId id="288" r:id="rId13"/>
    <p:sldId id="602" r:id="rId14"/>
    <p:sldId id="603" r:id="rId15"/>
    <p:sldId id="618" r:id="rId16"/>
    <p:sldId id="615" r:id="rId17"/>
    <p:sldId id="289" r:id="rId18"/>
    <p:sldId id="614" r:id="rId19"/>
    <p:sldId id="594" r:id="rId20"/>
    <p:sldId id="286" r:id="rId21"/>
    <p:sldId id="290" r:id="rId22"/>
    <p:sldId id="597" r:id="rId23"/>
    <p:sldId id="61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4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0CECED-D531-E014-DACC-536366E67737}" v="1" dt="2026-07-27T15:02:45.3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673"/>
  </p:normalViewPr>
  <p:slideViewPr>
    <p:cSldViewPr snapToGrid="0" showGuides="1">
      <p:cViewPr varScale="1">
        <p:scale>
          <a:sx n="107" d="100"/>
          <a:sy n="107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Griffiths" userId="55ce029b995a3368" providerId="Windows Live" clId="Web-{8E0CECED-D531-E014-DACC-536366E67737}"/>
    <pc:docChg chg="modSld">
      <pc:chgData name="John Griffiths" userId="55ce029b995a3368" providerId="Windows Live" clId="Web-{8E0CECED-D531-E014-DACC-536366E67737}" dt="2026-07-27T15:02:45.368" v="0" actId="1076"/>
      <pc:docMkLst>
        <pc:docMk/>
      </pc:docMkLst>
      <pc:sldChg chg="modSp">
        <pc:chgData name="John Griffiths" userId="55ce029b995a3368" providerId="Windows Live" clId="Web-{8E0CECED-D531-E014-DACC-536366E67737}" dt="2026-07-27T15:02:45.368" v="0" actId="1076"/>
        <pc:sldMkLst>
          <pc:docMk/>
          <pc:sldMk cId="1858825523" sldId="616"/>
        </pc:sldMkLst>
        <pc:spChg chg="mod">
          <ac:chgData name="John Griffiths" userId="55ce029b995a3368" providerId="Windows Live" clId="Web-{8E0CECED-D531-E014-DACC-536366E67737}" dt="2026-07-27T15:02:45.368" v="0" actId="1076"/>
          <ac:spMkLst>
            <pc:docMk/>
            <pc:sldMk cId="1858825523" sldId="616"/>
            <ac:spMk id="8" creationId="{867630EB-93D8-D86C-8E2F-3750CCFADC6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45737-5C97-1E4A-B8A7-92E716815C5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85B8-C78B-3446-A7CF-8BB016A5F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2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85B8-C78B-3446-A7CF-8BB016A5FC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58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A8E25B09-BC03-4FD3-9873-33EEFC9B85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A0D3DB-5037-48F4-ABCB-E441DDC1C0B1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72707" name="Rectangle 10">
            <a:extLst>
              <a:ext uri="{FF2B5EF4-FFF2-40B4-BE49-F238E27FC236}">
                <a16:creationId xmlns:a16="http://schemas.microsoft.com/office/drawing/2014/main" id="{7F5CAFCB-55B5-4BE1-9315-E33F239B1A7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72708" name="Rectangle 2">
            <a:extLst>
              <a:ext uri="{FF2B5EF4-FFF2-40B4-BE49-F238E27FC236}">
                <a16:creationId xmlns:a16="http://schemas.microsoft.com/office/drawing/2014/main" id="{A17DA350-6BB0-4140-B312-6915D8DC1F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>
            <a:extLst>
              <a:ext uri="{FF2B5EF4-FFF2-40B4-BE49-F238E27FC236}">
                <a16:creationId xmlns:a16="http://schemas.microsoft.com/office/drawing/2014/main" id="{78F2AA73-BC30-4FD6-9A8D-60584014EE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AE258-8AF8-F5B0-9F74-975E163F9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45A485E9-8CFE-BFC7-F48D-811C1770F0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A0D3DB-5037-48F4-ABCB-E441DDC1C0B1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14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72707" name="Rectangle 10">
            <a:extLst>
              <a:ext uri="{FF2B5EF4-FFF2-40B4-BE49-F238E27FC236}">
                <a16:creationId xmlns:a16="http://schemas.microsoft.com/office/drawing/2014/main" id="{7AD956ED-0DF3-C9B1-245B-183067D2707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72708" name="Rectangle 2">
            <a:extLst>
              <a:ext uri="{FF2B5EF4-FFF2-40B4-BE49-F238E27FC236}">
                <a16:creationId xmlns:a16="http://schemas.microsoft.com/office/drawing/2014/main" id="{73C6F706-BFBC-7B0D-B462-A6D6C65AE3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>
            <a:extLst>
              <a:ext uri="{FF2B5EF4-FFF2-40B4-BE49-F238E27FC236}">
                <a16:creationId xmlns:a16="http://schemas.microsoft.com/office/drawing/2014/main" id="{37DAEC7D-6E46-C8AC-DC46-FEB5E3123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4603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44F46833-2EF1-47A8-A6B1-27F679EE44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4378C1-FE19-4B6F-AC77-9C70A42F3B7B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18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40963" name="Rectangle 10">
            <a:extLst>
              <a:ext uri="{FF2B5EF4-FFF2-40B4-BE49-F238E27FC236}">
                <a16:creationId xmlns:a16="http://schemas.microsoft.com/office/drawing/2014/main" id="{D45D7984-1C05-46C8-8DF9-F442B2D9BB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FFD924C9-D96D-4B8A-A2C6-5014389C8E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9782A5AD-7761-4A5B-BCD4-7F3C9FD049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GB" altLang="en-US" b="1"/>
              <a:t>Photo credit:</a:t>
            </a:r>
            <a:r>
              <a:rPr lang="en-GB" altLang="en-US"/>
              <a:t> </a:t>
            </a:r>
            <a:r>
              <a:rPr lang="en-US" altLang="en-US"/>
              <a:t>Russ Munn / Agstockusa / Science Photo Library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 b="1"/>
              <a:t>Teacher notes</a:t>
            </a:r>
          </a:p>
          <a:p>
            <a:pPr eaLnBrk="1" hangingPunct="1"/>
            <a:r>
              <a:rPr lang="en-GB" altLang="en-US"/>
              <a:t>Regulating soil pH is important because different plants have different pH requirements. Adjusting the soil pH to that at which a particular crop grows best can maximize the yield of that crop.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CD1409E4-7490-4A06-84B4-B3F38EEE32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4311F3-58D6-484D-B07A-E99B14939833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49155" name="Rectangle 10">
            <a:extLst>
              <a:ext uri="{FF2B5EF4-FFF2-40B4-BE49-F238E27FC236}">
                <a16:creationId xmlns:a16="http://schemas.microsoft.com/office/drawing/2014/main" id="{260DA59D-527A-42AB-A22A-2D9CA93350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49156" name="Rectangle 2">
            <a:extLst>
              <a:ext uri="{FF2B5EF4-FFF2-40B4-BE49-F238E27FC236}">
                <a16:creationId xmlns:a16="http://schemas.microsoft.com/office/drawing/2014/main" id="{79CBC243-2812-47D9-9405-5EA2B0E9D5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76688C85-FE37-40EF-B7AD-E85BC24208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GB" altLang="en-US" b="1"/>
              <a:t>Photo credit: </a:t>
            </a:r>
            <a:r>
              <a:rPr lang="en-GB" altLang="en-US"/>
              <a:t>Wellcome Photo Library, Wellcome Images</a:t>
            </a:r>
            <a:endParaRPr lang="en-GB" altLang="en-US" b="1"/>
          </a:p>
          <a:p>
            <a:pPr eaLnBrk="1" hangingPunct="1"/>
            <a:endParaRPr lang="en-GB" altLang="en-US" b="1"/>
          </a:p>
          <a:p>
            <a:pPr eaLnBrk="1" hangingPunct="1"/>
            <a:r>
              <a:rPr lang="en-GB" altLang="en-US" b="1"/>
              <a:t>Teacher notes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/>
              <a:t>Here the X-ray image taken using barium sulfate reveals that the patient has a gastric ulcer.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CD1409E4-7490-4A06-84B4-B3F38EEE32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4311F3-58D6-484D-B07A-E99B14939833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49155" name="Rectangle 10">
            <a:extLst>
              <a:ext uri="{FF2B5EF4-FFF2-40B4-BE49-F238E27FC236}">
                <a16:creationId xmlns:a16="http://schemas.microsoft.com/office/drawing/2014/main" id="{260DA59D-527A-42AB-A22A-2D9CA93350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49156" name="Rectangle 2">
            <a:extLst>
              <a:ext uri="{FF2B5EF4-FFF2-40B4-BE49-F238E27FC236}">
                <a16:creationId xmlns:a16="http://schemas.microsoft.com/office/drawing/2014/main" id="{79CBC243-2812-47D9-9405-5EA2B0E9D5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76688C85-FE37-40EF-B7AD-E85BC24208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GB" altLang="en-US" b="1"/>
              <a:t>Photo credit: </a:t>
            </a:r>
            <a:r>
              <a:rPr lang="en-GB" altLang="en-US"/>
              <a:t>Wellcome Photo Library, Wellcome Images</a:t>
            </a:r>
            <a:endParaRPr lang="en-GB" altLang="en-US" b="1"/>
          </a:p>
          <a:p>
            <a:pPr eaLnBrk="1" hangingPunct="1"/>
            <a:endParaRPr lang="en-GB" altLang="en-US" b="1"/>
          </a:p>
          <a:p>
            <a:pPr eaLnBrk="1" hangingPunct="1"/>
            <a:r>
              <a:rPr lang="en-GB" altLang="en-US" b="1"/>
              <a:t>Teacher notes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/>
              <a:t>Here the X-ray image taken using barium sulfate reveals that the patient has a gastric ulcer.</a:t>
            </a:r>
          </a:p>
        </p:txBody>
      </p:sp>
    </p:spTree>
    <p:extLst>
      <p:ext uri="{BB962C8B-B14F-4D97-AF65-F5344CB8AC3E}">
        <p14:creationId xmlns:p14="http://schemas.microsoft.com/office/powerpoint/2010/main" val="2192190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16B5111-28F2-44E7-A59A-4600791D65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0B568D-B4D9-4C97-9EAB-8F66332E1A5C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3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13315" name="Rectangle 10">
            <a:extLst>
              <a:ext uri="{FF2B5EF4-FFF2-40B4-BE49-F238E27FC236}">
                <a16:creationId xmlns:a16="http://schemas.microsoft.com/office/drawing/2014/main" id="{160635A5-C879-4C85-9F7E-12A1E8EE66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C7F48763-6327-4419-A045-28A02CDB08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7" name="Rectangle 3">
            <a:extLst>
              <a:ext uri="{FF2B5EF4-FFF2-40B4-BE49-F238E27FC236}">
                <a16:creationId xmlns:a16="http://schemas.microsoft.com/office/drawing/2014/main" id="{AA60A069-9509-45E4-BC35-B2DFECEFC9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b="1"/>
              <a:t>Teacher notes</a:t>
            </a:r>
            <a:endParaRPr lang="en-GB" altLang="en-US"/>
          </a:p>
          <a:p>
            <a:pPr eaLnBrk="1" hangingPunct="1"/>
            <a:r>
              <a:rPr lang="en-GB" altLang="en-US"/>
              <a:t>Radium has not been included here because it is very radioactive. This affects its availability, its properties and the experiments that can easily be performed using it.</a:t>
            </a:r>
            <a:endParaRPr lang="en-GB" altLang="en-US" b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C8AD1A6B-8DA3-4F8F-806F-D4C3056A2C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8070D6-C49F-487B-B84E-A680AE363F46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5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29699" name="Rectangle 10">
            <a:extLst>
              <a:ext uri="{FF2B5EF4-FFF2-40B4-BE49-F238E27FC236}">
                <a16:creationId xmlns:a16="http://schemas.microsoft.com/office/drawing/2014/main" id="{75F01FE6-9D30-47EE-AEB9-C915DE88B4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97A7E23F-83ED-4B00-8AFD-18C35B3464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>
            <a:extLst>
              <a:ext uri="{FF2B5EF4-FFF2-40B4-BE49-F238E27FC236}">
                <a16:creationId xmlns:a16="http://schemas.microsoft.com/office/drawing/2014/main" id="{EEC19312-721B-4B6F-B0AB-155C6FF696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GB" altLang="en-US" b="1"/>
              <a:t>Teacher notes</a:t>
            </a:r>
            <a:endParaRPr lang="en-GB" altLang="en-US"/>
          </a:p>
          <a:p>
            <a:pPr eaLnBrk="1" hangingPunct="1"/>
            <a:r>
              <a:rPr lang="en-GB" altLang="en-US"/>
              <a:t>It is not as simple as the crystal packing in magnesium being different to that in the other group 2 metals. In fact, beryllium has the same type of structure as magnesium (hexagonal close-packed), calcium and strontium have another type of structure (face-centred cubic), and barium is different again (body-centred cubic). Melting points are complex phenomena and neither the packing in the crystal nor the increase in atomic radius fully account for the trend observed.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See the ‘</a:t>
            </a:r>
            <a:r>
              <a:rPr lang="en-GB" altLang="en-US" b="1"/>
              <a:t>Bonding and Intermolecular Forces</a:t>
            </a:r>
            <a:r>
              <a:rPr lang="en-GB" altLang="en-US"/>
              <a:t>’ presentation for more information about metallic bonding.</a:t>
            </a:r>
            <a:endParaRPr lang="en-GB" altLang="en-US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9A6A7E46-1E6D-4D35-AFAA-49795E4D8F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ACB0A7-A541-460F-9B34-0CF30DEB2095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6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17411" name="Rectangle 10">
            <a:extLst>
              <a:ext uri="{FF2B5EF4-FFF2-40B4-BE49-F238E27FC236}">
                <a16:creationId xmlns:a16="http://schemas.microsoft.com/office/drawing/2014/main" id="{EDB10717-372F-4583-8991-2913666D8C2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13473163-5AA8-438F-9628-55D8E28E44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>
            <a:extLst>
              <a:ext uri="{FF2B5EF4-FFF2-40B4-BE49-F238E27FC236}">
                <a16:creationId xmlns:a16="http://schemas.microsoft.com/office/drawing/2014/main" id="{5846FE73-CB05-4642-9933-DDC9CBC25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577066F3-14F4-4779-B7D0-E745CBA73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CEAD7A-3F2D-4166-A2BD-F8EB9E106AD4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7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19459" name="Rectangle 10">
            <a:extLst>
              <a:ext uri="{FF2B5EF4-FFF2-40B4-BE49-F238E27FC236}">
                <a16:creationId xmlns:a16="http://schemas.microsoft.com/office/drawing/2014/main" id="{2A4D00B1-2194-41A9-9E69-7821F286136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8B28A892-2DD0-473C-BB64-9FFD4431A8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C5AF0A9E-227A-41F9-9ABD-6D3CE3F444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GB" altLang="en-US" b="1"/>
              <a:t>Teacher notes</a:t>
            </a:r>
          </a:p>
          <a:p>
            <a:pPr eaLnBrk="1" hangingPunct="1"/>
            <a:r>
              <a:rPr lang="en-GB" altLang="en-US"/>
              <a:t>See the ‘</a:t>
            </a:r>
            <a:r>
              <a:rPr lang="en-GB" altLang="en-US" b="1"/>
              <a:t>Trends in Period 3</a:t>
            </a:r>
            <a:r>
              <a:rPr lang="en-GB" altLang="en-US"/>
              <a:t>’ presentation for more information about atomic radius, shielding and effective nuclear charge.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07B04188-0D68-4091-BB9E-A9B50A5DA3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2CE108-A645-49F5-BF80-63138DC080DF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8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21507" name="Rectangle 10">
            <a:extLst>
              <a:ext uri="{FF2B5EF4-FFF2-40B4-BE49-F238E27FC236}">
                <a16:creationId xmlns:a16="http://schemas.microsoft.com/office/drawing/2014/main" id="{146A65DC-B4C4-464E-B167-16C80C56ECD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ED0C2FFF-8C1F-4822-B143-8E2AB764F7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9" name="Rectangle 3">
            <a:extLst>
              <a:ext uri="{FF2B5EF4-FFF2-40B4-BE49-F238E27FC236}">
                <a16:creationId xmlns:a16="http://schemas.microsoft.com/office/drawing/2014/main" id="{E3F02504-9A03-454E-AA0D-39C1BA6199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577066F3-14F4-4779-B7D0-E745CBA73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CEAD7A-3F2D-4166-A2BD-F8EB9E106AD4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9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19459" name="Rectangle 10">
            <a:extLst>
              <a:ext uri="{FF2B5EF4-FFF2-40B4-BE49-F238E27FC236}">
                <a16:creationId xmlns:a16="http://schemas.microsoft.com/office/drawing/2014/main" id="{2A4D00B1-2194-41A9-9E69-7821F286136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8B28A892-2DD0-473C-BB64-9FFD4431A8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C5AF0A9E-227A-41F9-9ABD-6D3CE3F444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GB" altLang="en-US" b="1"/>
              <a:t>Teacher notes</a:t>
            </a:r>
          </a:p>
          <a:p>
            <a:pPr eaLnBrk="1" hangingPunct="1"/>
            <a:r>
              <a:rPr lang="en-GB" altLang="en-US"/>
              <a:t>See the ‘</a:t>
            </a:r>
            <a:r>
              <a:rPr lang="en-GB" altLang="en-US" b="1"/>
              <a:t>Trends in Period 3</a:t>
            </a:r>
            <a:r>
              <a:rPr lang="en-GB" altLang="en-US"/>
              <a:t>’ presentation for more information about atomic radius, shielding and effective nuclear charge.</a:t>
            </a:r>
          </a:p>
        </p:txBody>
      </p:sp>
    </p:spTree>
    <p:extLst>
      <p:ext uri="{BB962C8B-B14F-4D97-AF65-F5344CB8AC3E}">
        <p14:creationId xmlns:p14="http://schemas.microsoft.com/office/powerpoint/2010/main" val="1444567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62CEA-DF5E-6E84-844A-7FE246015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4E438CA0-B569-245E-A828-B0864FF665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CEAD7A-3F2D-4166-A2BD-F8EB9E106AD4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19459" name="Rectangle 10">
            <a:extLst>
              <a:ext uri="{FF2B5EF4-FFF2-40B4-BE49-F238E27FC236}">
                <a16:creationId xmlns:a16="http://schemas.microsoft.com/office/drawing/2014/main" id="{2019605C-71E2-9F2B-AA51-0C0D0AF7A7B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A306E4-44B4-CDEE-FB1F-00B9CE5B0F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D2826A45-DF98-4600-9489-B1802E744E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GB" altLang="en-US" b="1"/>
              <a:t>Teacher notes</a:t>
            </a:r>
          </a:p>
          <a:p>
            <a:pPr eaLnBrk="1" hangingPunct="1"/>
            <a:r>
              <a:rPr lang="en-GB" altLang="en-US"/>
              <a:t>See the ‘</a:t>
            </a:r>
            <a:r>
              <a:rPr lang="en-GB" altLang="en-US" b="1"/>
              <a:t>Trends in Period 3</a:t>
            </a:r>
            <a:r>
              <a:rPr lang="en-GB" altLang="en-US"/>
              <a:t>’ presentation for more information about atomic radius, shielding and effective nuclear charge.</a:t>
            </a:r>
          </a:p>
        </p:txBody>
      </p:sp>
    </p:spTree>
    <p:extLst>
      <p:ext uri="{BB962C8B-B14F-4D97-AF65-F5344CB8AC3E}">
        <p14:creationId xmlns:p14="http://schemas.microsoft.com/office/powerpoint/2010/main" val="3499579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49F14BC7-68FD-4777-BF13-48F02EACE7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019EBC-F4F2-414B-912E-E9FE2EF98499}" type="slidenum">
              <a:rPr lang="en-GB" altLang="en-US" sz="120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70659" name="Rectangle 10">
            <a:extLst>
              <a:ext uri="{FF2B5EF4-FFF2-40B4-BE49-F238E27FC236}">
                <a16:creationId xmlns:a16="http://schemas.microsoft.com/office/drawing/2014/main" id="{1371146B-ED9E-40C9-B989-77070E52F48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Boardworks AS Chemistry </a:t>
            </a:r>
          </a:p>
          <a:p>
            <a:pPr>
              <a:spcBef>
                <a:spcPct val="0"/>
              </a:spcBef>
            </a:pPr>
            <a:r>
              <a:rPr lang="en-GB" altLang="en-US" sz="1200">
                <a:solidFill>
                  <a:schemeClr val="tx1"/>
                </a:solidFill>
              </a:rPr>
              <a:t>Trends in Group 2</a:t>
            </a:r>
          </a:p>
        </p:txBody>
      </p:sp>
      <p:sp>
        <p:nvSpPr>
          <p:cNvPr id="70660" name="Rectangle 2">
            <a:extLst>
              <a:ext uri="{FF2B5EF4-FFF2-40B4-BE49-F238E27FC236}">
                <a16:creationId xmlns:a16="http://schemas.microsoft.com/office/drawing/2014/main" id="{45A1BA23-DF11-4639-B0A4-112BBA9C29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>
            <a:extLst>
              <a:ext uri="{FF2B5EF4-FFF2-40B4-BE49-F238E27FC236}">
                <a16:creationId xmlns:a16="http://schemas.microsoft.com/office/drawing/2014/main" id="{2975190C-D838-4F06-A719-4A2803C917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GB" altLang="en-US" b="1"/>
              <a:t>Teacher notes</a:t>
            </a:r>
          </a:p>
          <a:p>
            <a:pPr eaLnBrk="1" hangingPunct="1"/>
            <a:r>
              <a:rPr lang="en-GB" altLang="en-US"/>
              <a:t>See the ‘</a:t>
            </a:r>
            <a:r>
              <a:rPr lang="en-GB" altLang="en-US" b="1"/>
              <a:t>Redox Reactions</a:t>
            </a:r>
            <a:r>
              <a:rPr lang="en-GB" altLang="en-US"/>
              <a:t>’ presentation for more information about oxidation and reduction.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504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CFC05-FF43-804E-9E8A-EF7897D2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05574A-CE07-BC4F-A773-65B0CC8CB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CA264-8451-934C-A2D8-0B7383CB5E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B1E73-4220-7649-9547-C386014EEE0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B5153-485D-C84B-A6CF-B016828F7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329B0-6796-D144-AC42-CEC56412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94D0A-D0BA-9E43-95C9-356830D5C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617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8EA7F6-6825-3046-9685-A303BF8556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9FC9DE-9E52-1A44-BE37-75FDDB0E2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7AC82-8C06-9A4E-9856-25D64055A6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B1E73-4220-7649-9547-C386014EEE0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FA127-EBBD-EA48-9CA2-E0B84D3D4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349C4-D761-AD40-9B92-EBFD7C26C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94D0A-D0BA-9E43-95C9-356830D5C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97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A5D1BC-CF63-A74A-820D-A86F7F088AD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015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67D7B-12CE-5348-ACAB-152B0BB77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8B3D2-10E1-B546-8123-AB02B8F51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B28D9-265B-ED4C-90B9-875BC103FC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B1E73-4220-7649-9547-C386014EEE0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E9527-8526-2A48-B078-66E1913DC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A0BCD-A000-464D-8C46-9D35FB402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94D0A-D0BA-9E43-95C9-356830D5C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33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639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3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97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59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28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79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8B3D2-10E1-B546-8123-AB02B8F51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49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3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135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530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02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569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37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C3EA2-A704-437B-86EF-779EA2550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992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8B3D2-10E1-B546-8123-AB02B8F51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82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8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10972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941763"/>
            <a:ext cx="10972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BCBB5D-CDAF-4DB0-A755-0B42D9D1B3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3177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8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5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7A2F2-E8B6-4EE4-B6BA-69999B4780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0543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D1121-0937-8F40-AC67-A8FCC4482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FD173-6510-E04B-A299-E6565CAB5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EF5DD-4A8B-FF43-A8C0-3F1B40BA1C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B1E73-4220-7649-9547-C386014EEE0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0A19C-73FB-2646-BFBF-BEAADEB3F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50B34-6F97-AF47-A81C-2098A1AE4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94D0A-D0BA-9E43-95C9-356830D5C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121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96333" y="53975"/>
            <a:ext cx="1128606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13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45618-5BD0-D147-BC30-B6E09398D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BE557-3CC1-2843-A34F-EA26593840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C2247-028B-5446-9148-B5372D5B7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374A35-C5BA-5F45-BA0D-169343CD10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B1E73-4220-7649-9547-C386014EEE0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D7EA83-25E7-B24D-947B-C68764AB2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6780B5-807F-4246-9120-27F6757DF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94D0A-D0BA-9E43-95C9-356830D5C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00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6FBB4-1E04-434D-A874-26CA3F23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70618-A1C3-9E45-A379-E1C787A1E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3E68F-41EF-8840-8B5D-356ABF60A2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03FC27-B3BD-384C-BEFB-7AE900993D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9072C1-5271-0746-8E19-9EBF1B484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EAC5BB-B1DD-414E-8FBB-7D79606BCF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B1E73-4220-7649-9547-C386014EEE0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5D71F4-E8CB-AF44-9DC6-A1CC1B6CB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CEA225-EFE0-D043-8000-26CB8303A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94D0A-D0BA-9E43-95C9-356830D5C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09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266DD12-74CC-8E44-976F-F1ACACC86FE4}"/>
              </a:ext>
            </a:extLst>
          </p:cNvPr>
          <p:cNvGrpSpPr/>
          <p:nvPr userDrawn="1"/>
        </p:nvGrpSpPr>
        <p:grpSpPr>
          <a:xfrm>
            <a:off x="-76200" y="5292725"/>
            <a:ext cx="2016224" cy="1428750"/>
            <a:chOff x="-76200" y="5292725"/>
            <a:chExt cx="2016224" cy="142875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488DBE6-08B2-514B-90F5-55FEB2BA40A1}"/>
                </a:ext>
              </a:extLst>
            </p:cNvPr>
            <p:cNvGrpSpPr/>
            <p:nvPr userDrawn="1"/>
          </p:nvGrpSpPr>
          <p:grpSpPr>
            <a:xfrm>
              <a:off x="217537" y="5292725"/>
              <a:ext cx="1428750" cy="1428750"/>
              <a:chOff x="2135560" y="1916832"/>
              <a:chExt cx="1428750" cy="1428750"/>
            </a:xfrm>
          </p:grpSpPr>
          <p:pic>
            <p:nvPicPr>
              <p:cNvPr id="9" name="Picture 2" descr="Triphenylene (CAS 217-59-4) - Chemical &amp; Physical Properties by Cheméo">
                <a:extLst>
                  <a:ext uri="{FF2B5EF4-FFF2-40B4-BE49-F238E27FC236}">
                    <a16:creationId xmlns:a16="http://schemas.microsoft.com/office/drawing/2014/main" id="{81D14BE6-CC4A-3B40-8D50-E72DE8C656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5560" y="1916832"/>
                <a:ext cx="1428750" cy="14287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AE1AE00-879F-7C4D-86C1-1F76A7FE19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41925" y="2614159"/>
                <a:ext cx="216019" cy="165569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38E97A2-5B82-EC49-BCF5-7540D5F62304}"/>
                  </a:ext>
                </a:extLst>
              </p:cNvPr>
              <p:cNvSpPr txBox="1"/>
              <p:nvPr/>
            </p:nvSpPr>
            <p:spPr>
              <a:xfrm>
                <a:off x="2700808" y="221802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00B0F0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Garamond" panose="02020404030301010803" pitchFamily="18" charset="0"/>
                    <a:ea typeface="Arial" charset="0"/>
                    <a:cs typeface="Arial" charset="0"/>
                  </a:rPr>
                  <a:t>S</a:t>
                </a:r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0FF48CB-CA7F-AE47-856F-79417902B973}"/>
                  </a:ext>
                </a:extLst>
              </p:cNvPr>
              <p:cNvSpPr txBox="1"/>
              <p:nvPr/>
            </p:nvSpPr>
            <p:spPr>
              <a:xfrm>
                <a:off x="2409614" y="2684611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00B0F0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Garamond" panose="02020404030301010803" pitchFamily="18" charset="0"/>
                    <a:cs typeface="Arial" charset="0"/>
                  </a:rPr>
                  <a:t>E</a:t>
                </a:r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A3CA51-D99D-BB4D-B73D-02B6CFCB4143}"/>
                  </a:ext>
                </a:extLst>
              </p:cNvPr>
              <p:cNvSpPr txBox="1"/>
              <p:nvPr/>
            </p:nvSpPr>
            <p:spPr>
              <a:xfrm>
                <a:off x="2957944" y="267112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00B0F0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Garamond" panose="02020404030301010803" pitchFamily="18" charset="0"/>
                    <a:cs typeface="Arial" charset="0"/>
                  </a:rPr>
                  <a:t>T</a:t>
                </a:r>
                <a:endParaRPr 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11E655F-7C6D-8748-A725-87F9C8949967}"/>
                </a:ext>
              </a:extLst>
            </p:cNvPr>
            <p:cNvSpPr txBox="1"/>
            <p:nvPr userDrawn="1"/>
          </p:nvSpPr>
          <p:spPr>
            <a:xfrm>
              <a:off x="-76200" y="6352143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800" b="1">
                  <a:solidFill>
                    <a:srgbClr val="00B0F0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Garamond" panose="02020404030301010803" pitchFamily="18" charset="0"/>
                  <a:ea typeface="Arial" charset="0"/>
                  <a:cs typeface="Arial" charset="0"/>
                </a:rPr>
                <a:t>Sci-Excel Tuition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69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83F4D-03F3-8B43-8F6D-C5F2D7F54C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B1E73-4220-7649-9547-C386014EEE0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954614-FFFD-AB43-8F7D-B2BCBECC0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34E2A-25EC-7646-A3BA-A9D1654B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94D0A-D0BA-9E43-95C9-356830D5C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09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52CB8-15DD-6944-86E8-FFCC20CCD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36547-1DFE-3C48-99EB-F90B6C640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EAD05-6102-FB4E-A547-B2DC207E51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3111DA-D516-B24F-B356-1F7752560A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B1E73-4220-7649-9547-C386014EEE0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C80B38-AB2B-3A47-AF41-70E2B107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40CBE6-9577-2F41-ABFE-A9C9B13AE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94D0A-D0BA-9E43-95C9-356830D5C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0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27CBD-C096-5043-A32F-6108CACBE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B60640-C183-7A44-A9D6-AD099D60A9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F52704-487C-D543-9436-6A2262E46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D9364-4E91-B949-AEE4-7E324A9C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B1E73-4220-7649-9547-C386014EEE0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768828-0CA4-9642-9EDF-3F23E291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F3C3C7-B67D-2F41-B243-B3CD2E6E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94D0A-D0BA-9E43-95C9-356830D5C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2F578B-0237-8445-B9B0-F52A64A26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CADCD-F447-CB4C-9EB8-D66F1E57B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834B491-91A0-4C0E-8307-0F87E984B022}"/>
              </a:ext>
            </a:extLst>
          </p:cNvPr>
          <p:cNvGrpSpPr/>
          <p:nvPr userDrawn="1"/>
        </p:nvGrpSpPr>
        <p:grpSpPr>
          <a:xfrm>
            <a:off x="52428" y="5990641"/>
            <a:ext cx="797647" cy="797647"/>
            <a:chOff x="40553" y="5532437"/>
            <a:chExt cx="1255852" cy="125585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4D29FDE-7C76-8E35-916C-B4003B2D54EE}"/>
                </a:ext>
              </a:extLst>
            </p:cNvPr>
            <p:cNvSpPr/>
            <p:nvPr userDrawn="1"/>
          </p:nvSpPr>
          <p:spPr>
            <a:xfrm>
              <a:off x="40553" y="5532437"/>
              <a:ext cx="1255852" cy="12558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E70A417-CFD8-45AA-CE3D-D29F09221ADB}"/>
                </a:ext>
              </a:extLst>
            </p:cNvPr>
            <p:cNvGrpSpPr/>
            <p:nvPr userDrawn="1"/>
          </p:nvGrpSpPr>
          <p:grpSpPr>
            <a:xfrm>
              <a:off x="80857" y="5784209"/>
              <a:ext cx="1175893" cy="976209"/>
              <a:chOff x="2538285" y="2210574"/>
              <a:chExt cx="1265984" cy="1051002"/>
            </a:xfrm>
          </p:grpSpPr>
          <p:pic>
            <p:nvPicPr>
              <p:cNvPr id="11" name="Picture 10" descr="Application&#10;&#10;Description automatically generated with low confidence">
                <a:extLst>
                  <a:ext uri="{FF2B5EF4-FFF2-40B4-BE49-F238E27FC236}">
                    <a16:creationId xmlns:a16="http://schemas.microsoft.com/office/drawing/2014/main" id="{C34D6486-5CD9-AC2E-3F65-1894F8AD0A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07988" y="2273337"/>
                <a:ext cx="1152343" cy="981818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5B356D7-22B4-ADD2-7D39-9AF7B639DCB8}"/>
                  </a:ext>
                </a:extLst>
              </p:cNvPr>
              <p:cNvSpPr/>
              <p:nvPr/>
            </p:nvSpPr>
            <p:spPr>
              <a:xfrm>
                <a:off x="2538285" y="2210574"/>
                <a:ext cx="1265984" cy="10510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6401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95" r:id="rId13"/>
    <p:sldLayoutId id="214748369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13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80" r:id="rId11"/>
    <p:sldLayoutId id="2147483691" r:id="rId12"/>
    <p:sldLayoutId id="2147483690" r:id="rId13"/>
    <p:sldLayoutId id="2147483693" r:id="rId14"/>
    <p:sldLayoutId id="2147483694" r:id="rId15"/>
    <p:sldLayoutId id="214748369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E9F414-BA03-4A4A-A8BA-79FBE18902C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0382" y="614502"/>
            <a:ext cx="11561618" cy="1325563"/>
          </a:xfrm>
        </p:spPr>
        <p:txBody>
          <a:bodyPr>
            <a:noAutofit/>
          </a:bodyPr>
          <a:lstStyle/>
          <a:p>
            <a:r>
              <a:rPr lang="en-US" sz="5400" b="1" dirty="0"/>
              <a:t>Inorganic Chemistry Year 1 - AS </a:t>
            </a:r>
            <a:br>
              <a:rPr lang="en-US" sz="5400" b="1" dirty="0"/>
            </a:br>
            <a:r>
              <a:rPr lang="en-US" sz="5400" b="1" dirty="0"/>
              <a:t>3.2.2 Group 2 – The alkaline earth metals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8A4AB01-86FE-964C-A8A4-F8CBB4CDF7B4}"/>
              </a:ext>
            </a:extLst>
          </p:cNvPr>
          <p:cNvSpPr txBox="1">
            <a:spLocks/>
          </p:cNvSpPr>
          <p:nvPr/>
        </p:nvSpPr>
        <p:spPr>
          <a:xfrm>
            <a:off x="630379" y="3108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Garamond" panose="02020404030301010803" pitchFamily="18" charset="0"/>
                <a:ea typeface="Arial" charset="0"/>
                <a:cs typeface="Arial" charset="0"/>
              </a:rPr>
              <a:t>Dr John R Griffiths</a:t>
            </a:r>
            <a:endParaRPr lang="en-US" b="1">
              <a:latin typeface="Garamond" panose="02020404030301010803" pitchFamily="18" charset="0"/>
            </a:endParaRPr>
          </a:p>
          <a:p>
            <a:pPr algn="ctr"/>
            <a:r>
              <a:rPr lang="en-US" b="1" err="1">
                <a:solidFill>
                  <a:srgbClr val="00B0F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Garamond" panose="02020404030301010803" pitchFamily="18" charset="0"/>
                <a:ea typeface="Arial" charset="0"/>
                <a:cs typeface="Arial" charset="0"/>
              </a:rPr>
              <a:t>SciExcel</a:t>
            </a:r>
            <a:r>
              <a:rPr lang="en-US" b="1">
                <a:solidFill>
                  <a:srgbClr val="00B0F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Garamond" panose="02020404030301010803" pitchFamily="18" charset="0"/>
                <a:ea typeface="Arial" charset="0"/>
                <a:cs typeface="Arial" charset="0"/>
              </a:rPr>
              <a:t> Tuition</a:t>
            </a:r>
          </a:p>
        </p:txBody>
      </p:sp>
      <p:pic>
        <p:nvPicPr>
          <p:cNvPr id="1030" name="Picture 6" descr="AQA to pay out £1.1m for serious breaches on exam re-marks">
            <a:extLst>
              <a:ext uri="{FF2B5EF4-FFF2-40B4-BE49-F238E27FC236}">
                <a16:creationId xmlns:a16="http://schemas.microsoft.com/office/drawing/2014/main" id="{F986C080-FDED-6042-AF80-A2FD96D37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344" y="180494"/>
            <a:ext cx="1398796" cy="735496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49BB861-8D6B-E749-A0D3-C53540C02B67}"/>
              </a:ext>
            </a:extLst>
          </p:cNvPr>
          <p:cNvSpPr/>
          <p:nvPr/>
        </p:nvSpPr>
        <p:spPr>
          <a:xfrm>
            <a:off x="10640345" y="180494"/>
            <a:ext cx="1398795" cy="735496"/>
          </a:xfrm>
          <a:prstGeom prst="rect">
            <a:avLst/>
          </a:prstGeom>
          <a:solidFill>
            <a:schemeClr val="accent6">
              <a:lumMod val="40000"/>
              <a:lumOff val="60000"/>
              <a:alpha val="2893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584B1D7-7385-7584-314E-B07FFF4B3547}"/>
              </a:ext>
            </a:extLst>
          </p:cNvPr>
          <p:cNvSpPr/>
          <p:nvPr/>
        </p:nvSpPr>
        <p:spPr>
          <a:xfrm>
            <a:off x="40553" y="5532437"/>
            <a:ext cx="1255852" cy="125585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D46F7C7-C31B-1C61-7C24-1357B38A48FD}"/>
              </a:ext>
            </a:extLst>
          </p:cNvPr>
          <p:cNvGrpSpPr/>
          <p:nvPr/>
        </p:nvGrpSpPr>
        <p:grpSpPr>
          <a:xfrm>
            <a:off x="80857" y="5784209"/>
            <a:ext cx="1175893" cy="976209"/>
            <a:chOff x="2538285" y="2210574"/>
            <a:chExt cx="1265984" cy="1051002"/>
          </a:xfrm>
        </p:grpSpPr>
        <p:pic>
          <p:nvPicPr>
            <p:cNvPr id="11" name="Picture 10" descr="Application&#10;&#10;Description automatically generated with low confidence">
              <a:extLst>
                <a:ext uri="{FF2B5EF4-FFF2-40B4-BE49-F238E27FC236}">
                  <a16:creationId xmlns:a16="http://schemas.microsoft.com/office/drawing/2014/main" id="{6057A0F3-80EE-0A32-272A-349045130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7988" y="2273337"/>
              <a:ext cx="1152343" cy="98181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DAED71A-2900-C562-421A-71894B8366E0}"/>
                </a:ext>
              </a:extLst>
            </p:cNvPr>
            <p:cNvSpPr/>
            <p:nvPr/>
          </p:nvSpPr>
          <p:spPr>
            <a:xfrm>
              <a:off x="2538285" y="2210574"/>
              <a:ext cx="1265984" cy="10510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49E7B73-85A3-B487-2595-4E31A77BF997}"/>
              </a:ext>
            </a:extLst>
          </p:cNvPr>
          <p:cNvSpPr/>
          <p:nvPr/>
        </p:nvSpPr>
        <p:spPr>
          <a:xfrm>
            <a:off x="3938867" y="5707153"/>
            <a:ext cx="989252" cy="821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FB3413-5A2E-FDC9-ECE7-17AB64D9B636}"/>
              </a:ext>
            </a:extLst>
          </p:cNvPr>
          <p:cNvSpPr txBox="1"/>
          <p:nvPr/>
        </p:nvSpPr>
        <p:spPr>
          <a:xfrm>
            <a:off x="9753600" y="6389077"/>
            <a:ext cx="240323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cs typeface="Calibri"/>
              </a:rPr>
              <a:t>www.sciexcel.org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0335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7732B-4B84-E594-E73F-F6FEF4B7C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1CC20F-97AA-C49C-E0B7-E54796F88F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6927" y="4907"/>
            <a:ext cx="10515600" cy="1325563"/>
          </a:xfrm>
        </p:spPr>
        <p:txBody>
          <a:bodyPr/>
          <a:lstStyle/>
          <a:p>
            <a:r>
              <a:rPr lang="en-GB" altLang="en-US" b="1" dirty="0">
                <a:solidFill>
                  <a:srgbClr val="70AD47"/>
                </a:solidFill>
              </a:rPr>
              <a:t>Example question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7FFE83F-92A9-1845-936B-5888F9AA98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36" t="69" r="-91" b="277"/>
          <a:stretch>
            <a:fillRect/>
          </a:stretch>
        </p:blipFill>
        <p:spPr>
          <a:xfrm>
            <a:off x="686776" y="915377"/>
            <a:ext cx="7203207" cy="2809645"/>
          </a:xfrm>
          <a:prstGeom prst="rect">
            <a:avLst/>
          </a:prstGeom>
        </p:spPr>
      </p:pic>
      <p:pic>
        <p:nvPicPr>
          <p:cNvPr id="4" name="Picture 3" descr="A white background with black dots&#10;&#10;AI-generated content may be incorrect.">
            <a:extLst>
              <a:ext uri="{FF2B5EF4-FFF2-40B4-BE49-F238E27FC236}">
                <a16:creationId xmlns:a16="http://schemas.microsoft.com/office/drawing/2014/main" id="{EB4F6B26-F9D4-3AD3-3B12-9F006316B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92" y="3886444"/>
            <a:ext cx="10679478" cy="186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2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0437B22E-064B-49E9-AF44-0F8617B408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927" y="-78221"/>
            <a:ext cx="10515600" cy="1325563"/>
          </a:xfrm>
        </p:spPr>
        <p:txBody>
          <a:bodyPr/>
          <a:lstStyle/>
          <a:p>
            <a:r>
              <a:rPr lang="en-GB" altLang="en-US" b="1" dirty="0">
                <a:solidFill>
                  <a:srgbClr val="70AD47"/>
                </a:solidFill>
              </a:rPr>
              <a:t>Reactions with water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461474AF-3A04-440C-ADF8-33AB6D9035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84" y="1180856"/>
            <a:ext cx="12174769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altLang="en-US" dirty="0"/>
              <a:t>Reactivity INCREASES going down the group (similar to Group 1 metals)</a:t>
            </a:r>
          </a:p>
          <a:p>
            <a:r>
              <a:rPr lang="en-GB" altLang="en-US" dirty="0"/>
              <a:t>Be – no reaction</a:t>
            </a:r>
          </a:p>
          <a:p>
            <a:r>
              <a:rPr lang="en-GB" altLang="en-US" dirty="0"/>
              <a:t>Mg – slowly with cold water – rapidly with steam</a:t>
            </a:r>
          </a:p>
          <a:p>
            <a:endParaRPr lang="en-GB" altLang="en-US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GB" altLang="en-US" dirty="0">
                <a:ea typeface="Calibri" panose="020F0502020204030204"/>
                <a:cs typeface="Calibri" panose="020F0502020204030204"/>
              </a:rPr>
              <a:t>Cold water -</a:t>
            </a:r>
            <a:r>
              <a:rPr lang="en-GB" dirty="0">
                <a:ea typeface="Calibri" panose="020F0502020204030204"/>
                <a:cs typeface="Calibri" panose="020F0502020204030204"/>
              </a:rPr>
              <a:t> Mg</a:t>
            </a:r>
            <a:r>
              <a:rPr lang="en-GB" baseline="-25000" dirty="0">
                <a:ea typeface="Calibri" panose="020F0502020204030204"/>
                <a:cs typeface="Calibri" panose="020F0502020204030204"/>
              </a:rPr>
              <a:t>(s)</a:t>
            </a:r>
            <a:r>
              <a:rPr lang="en-GB" dirty="0">
                <a:ea typeface="Calibri" panose="020F0502020204030204"/>
                <a:cs typeface="Calibri" panose="020F0502020204030204"/>
              </a:rPr>
              <a:t> + 2H</a:t>
            </a:r>
            <a:r>
              <a:rPr lang="en-GB" baseline="-25000" dirty="0">
                <a:ea typeface="Calibri" panose="020F0502020204030204"/>
                <a:cs typeface="Calibri" panose="020F0502020204030204"/>
              </a:rPr>
              <a:t>2</a:t>
            </a:r>
            <a:r>
              <a:rPr lang="en-GB" dirty="0">
                <a:ea typeface="Calibri" panose="020F0502020204030204"/>
                <a:cs typeface="Calibri" panose="020F0502020204030204"/>
              </a:rPr>
              <a:t>O</a:t>
            </a:r>
            <a:r>
              <a:rPr lang="en-GB" baseline="-25000" dirty="0">
                <a:ea typeface="Calibri" panose="020F0502020204030204"/>
                <a:cs typeface="Calibri" panose="020F0502020204030204"/>
              </a:rPr>
              <a:t>(l)</a:t>
            </a:r>
            <a:r>
              <a:rPr lang="en-GB" dirty="0">
                <a:ea typeface="Calibri" panose="020F0502020204030204"/>
                <a:cs typeface="Calibri" panose="020F0502020204030204"/>
              </a:rPr>
              <a:t> --&gt; Mg(OH)</a:t>
            </a:r>
            <a:r>
              <a:rPr lang="en-GB" baseline="-25000" dirty="0">
                <a:ea typeface="Calibri" panose="020F0502020204030204"/>
                <a:cs typeface="Calibri" panose="020F0502020204030204"/>
              </a:rPr>
              <a:t>2(aq)</a:t>
            </a:r>
            <a:r>
              <a:rPr lang="en-GB" dirty="0">
                <a:ea typeface="Calibri" panose="020F0502020204030204"/>
                <a:cs typeface="Calibri" panose="020F0502020204030204"/>
              </a:rPr>
              <a:t> + H</a:t>
            </a:r>
            <a:r>
              <a:rPr lang="en-GB" baseline="-25000" dirty="0">
                <a:ea typeface="Calibri" panose="020F0502020204030204"/>
                <a:cs typeface="Calibri" panose="020F0502020204030204"/>
              </a:rPr>
              <a:t>2(g)</a:t>
            </a:r>
            <a:endParaRPr lang="en-GB" altLang="en-US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GB" altLang="en-US" dirty="0">
                <a:ea typeface="Calibri" panose="020F0502020204030204"/>
                <a:cs typeface="Calibri" panose="020F0502020204030204"/>
              </a:rPr>
              <a:t>Steam -   Mg</a:t>
            </a:r>
            <a:r>
              <a:rPr lang="en-GB" altLang="en-US" baseline="-25000" dirty="0">
                <a:ea typeface="Calibri" panose="020F0502020204030204"/>
                <a:cs typeface="Calibri" panose="020F0502020204030204"/>
              </a:rPr>
              <a:t>(s)</a:t>
            </a:r>
            <a:r>
              <a:rPr lang="en-GB" altLang="en-US" dirty="0">
                <a:ea typeface="Calibri" panose="020F0502020204030204"/>
                <a:cs typeface="Calibri" panose="020F0502020204030204"/>
              </a:rPr>
              <a:t> + H</a:t>
            </a:r>
            <a:r>
              <a:rPr lang="en-GB" altLang="en-US" baseline="-25000" dirty="0">
                <a:ea typeface="Calibri" panose="020F0502020204030204"/>
                <a:cs typeface="Calibri" panose="020F0502020204030204"/>
              </a:rPr>
              <a:t>2</a:t>
            </a:r>
            <a:r>
              <a:rPr lang="en-GB" altLang="en-US" dirty="0">
                <a:ea typeface="Calibri" panose="020F0502020204030204"/>
                <a:cs typeface="Calibri" panose="020F0502020204030204"/>
              </a:rPr>
              <a:t>O</a:t>
            </a:r>
            <a:r>
              <a:rPr lang="en-GB" altLang="en-US" baseline="-25000" dirty="0">
                <a:ea typeface="Calibri" panose="020F0502020204030204"/>
                <a:cs typeface="Calibri" panose="020F0502020204030204"/>
              </a:rPr>
              <a:t>(g)</a:t>
            </a:r>
            <a:r>
              <a:rPr lang="en-GB" altLang="en-US" dirty="0">
                <a:ea typeface="Calibri" panose="020F0502020204030204"/>
                <a:cs typeface="Calibri" panose="020F0502020204030204"/>
              </a:rPr>
              <a:t> --&gt; MgO</a:t>
            </a:r>
            <a:r>
              <a:rPr lang="en-GB" altLang="en-US" baseline="-25000" dirty="0">
                <a:ea typeface="Calibri" panose="020F0502020204030204"/>
                <a:cs typeface="Calibri" panose="020F0502020204030204"/>
              </a:rPr>
              <a:t>(s)</a:t>
            </a:r>
            <a:r>
              <a:rPr lang="en-GB" altLang="en-US" dirty="0">
                <a:ea typeface="Calibri" panose="020F0502020204030204"/>
                <a:cs typeface="Calibri" panose="020F0502020204030204"/>
              </a:rPr>
              <a:t> + H</a:t>
            </a:r>
            <a:r>
              <a:rPr lang="en-GB" altLang="en-US" baseline="-25000" dirty="0">
                <a:ea typeface="Calibri" panose="020F0502020204030204"/>
                <a:cs typeface="Calibri" panose="020F0502020204030204"/>
              </a:rPr>
              <a:t>2(g)</a:t>
            </a:r>
          </a:p>
          <a:p>
            <a:endParaRPr lang="en-GB" altLang="en-US" dirty="0"/>
          </a:p>
          <a:p>
            <a:r>
              <a:rPr lang="en-GB" altLang="en-US" dirty="0"/>
              <a:t>Ca, Sr, Ba – react with cold water forming hydroxide and releasing hydrogen (same equation as Mg with cold water, but more vigorous). </a:t>
            </a:r>
            <a:endParaRPr lang="en-GB"/>
          </a:p>
          <a:p>
            <a:endParaRPr lang="en-GB" altLang="en-US" dirty="0"/>
          </a:p>
          <a:p>
            <a:pPr marL="0" indent="0">
              <a:buNone/>
            </a:pPr>
            <a:r>
              <a:rPr lang="en-GB" altLang="en-US" dirty="0">
                <a:solidFill>
                  <a:srgbClr val="FF0000"/>
                </a:solidFill>
              </a:rPr>
              <a:t>    Show that these are REDOX reactions. </a:t>
            </a:r>
            <a:endParaRPr lang="en-GB" altLang="en-US">
              <a:solidFill>
                <a:srgbClr val="FF0000"/>
              </a:solidFill>
              <a:ea typeface="Calibri"/>
              <a:cs typeface="Calibri"/>
            </a:endParaRP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>
            <a:extLst>
              <a:ext uri="{FF2B5EF4-FFF2-40B4-BE49-F238E27FC236}">
                <a16:creationId xmlns:a16="http://schemas.microsoft.com/office/drawing/2014/main" id="{B68E3EBC-2DF7-4E6A-AC6D-A0A934CC447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62" y="1710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 b="1" dirty="0">
                <a:solidFill>
                  <a:srgbClr val="70AD47"/>
                </a:solidFill>
              </a:rPr>
              <a:t>Redox reaction </a:t>
            </a:r>
          </a:p>
        </p:txBody>
      </p:sp>
      <p:sp>
        <p:nvSpPr>
          <p:cNvPr id="69636" name="Text Box 3">
            <a:extLst>
              <a:ext uri="{FF2B5EF4-FFF2-40B4-BE49-F238E27FC236}">
                <a16:creationId xmlns:a16="http://schemas.microsoft.com/office/drawing/2014/main" id="{E6F940C1-61C5-49E8-9588-22B95E41F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191" y="1216777"/>
            <a:ext cx="1111384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When group 2 metals react with water they form the metal hydroxide and hydrogen gas. For example:</a:t>
            </a:r>
          </a:p>
        </p:txBody>
      </p:sp>
      <p:sp>
        <p:nvSpPr>
          <p:cNvPr id="1058820" name="Text Box 4">
            <a:extLst>
              <a:ext uri="{FF2B5EF4-FFF2-40B4-BE49-F238E27FC236}">
                <a16:creationId xmlns:a16="http://schemas.microsoft.com/office/drawing/2014/main" id="{DD4DB156-9992-4C55-B53A-F5B3B5383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6210" y="2902317"/>
            <a:ext cx="75649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 b="1" dirty="0">
                <a:solidFill>
                  <a:schemeClr val="tx1"/>
                </a:solidFill>
              </a:rPr>
              <a:t>Sr</a:t>
            </a:r>
            <a:r>
              <a:rPr lang="en-GB" altLang="en-US" sz="2800" b="1" baseline="-25000" dirty="0">
                <a:solidFill>
                  <a:schemeClr val="tx1"/>
                </a:solidFill>
              </a:rPr>
              <a:t>(s)</a:t>
            </a:r>
            <a:r>
              <a:rPr lang="en-GB" altLang="en-US" sz="2800" b="1" dirty="0">
                <a:solidFill>
                  <a:schemeClr val="tx1"/>
                </a:solidFill>
              </a:rPr>
              <a:t>  +  2H</a:t>
            </a:r>
            <a:r>
              <a:rPr lang="en-GB" altLang="en-US" sz="2800" b="1" baseline="-25000" dirty="0">
                <a:solidFill>
                  <a:schemeClr val="tx1"/>
                </a:solidFill>
              </a:rPr>
              <a:t>2</a:t>
            </a:r>
            <a:r>
              <a:rPr lang="en-GB" altLang="en-US" sz="2800" b="1" dirty="0">
                <a:solidFill>
                  <a:schemeClr val="tx1"/>
                </a:solidFill>
              </a:rPr>
              <a:t>O</a:t>
            </a:r>
            <a:r>
              <a:rPr lang="en-GB" altLang="en-US" sz="2800" b="1" baseline="-25000" dirty="0">
                <a:solidFill>
                  <a:schemeClr val="tx1"/>
                </a:solidFill>
              </a:rPr>
              <a:t>(l)</a:t>
            </a:r>
            <a:r>
              <a:rPr lang="en-GB" altLang="en-US" sz="2800" b="1" dirty="0">
                <a:solidFill>
                  <a:schemeClr val="tx1"/>
                </a:solidFill>
              </a:rPr>
              <a:t>   </a:t>
            </a:r>
            <a:r>
              <a:rPr lang="en-GB" altLang="en-US" sz="2800" b="1" dirty="0">
                <a:solidFill>
                  <a:schemeClr val="tx1"/>
                </a:solidFill>
                <a:cs typeface="Arial" panose="020B0604020202020204" pitchFamily="34" charset="0"/>
              </a:rPr>
              <a:t>→   Sr(OH)</a:t>
            </a:r>
            <a:r>
              <a:rPr lang="en-GB" altLang="en-US" sz="2800" b="1" baseline="-25000" dirty="0">
                <a:solidFill>
                  <a:schemeClr val="tx1"/>
                </a:solidFill>
                <a:cs typeface="Arial" panose="020B0604020202020204" pitchFamily="34" charset="0"/>
              </a:rPr>
              <a:t>2(</a:t>
            </a:r>
            <a:r>
              <a:rPr lang="en-GB" altLang="en-US" sz="2800" b="1" baseline="-25000" dirty="0" err="1">
                <a:solidFill>
                  <a:schemeClr val="tx1"/>
                </a:solidFill>
                <a:cs typeface="Arial" panose="020B0604020202020204" pitchFamily="34" charset="0"/>
              </a:rPr>
              <a:t>aq</a:t>
            </a:r>
            <a:r>
              <a:rPr lang="en-GB" altLang="en-US" sz="2800" b="1" baseline="-25000" dirty="0">
                <a:solidFill>
                  <a:schemeClr val="tx1"/>
                </a:solidFill>
                <a:cs typeface="Arial" panose="020B0604020202020204" pitchFamily="34" charset="0"/>
              </a:rPr>
              <a:t>)</a:t>
            </a:r>
            <a:r>
              <a:rPr lang="en-GB" altLang="en-US" sz="2800" b="1" dirty="0">
                <a:solidFill>
                  <a:schemeClr val="tx1"/>
                </a:solidFill>
                <a:cs typeface="Arial" panose="020B0604020202020204" pitchFamily="34" charset="0"/>
              </a:rPr>
              <a:t>  +  H</a:t>
            </a:r>
            <a:r>
              <a:rPr lang="en-GB" altLang="en-US" sz="2800" b="1" baseline="-25000" dirty="0">
                <a:solidFill>
                  <a:schemeClr val="tx1"/>
                </a:solidFill>
                <a:cs typeface="Arial" panose="020B0604020202020204" pitchFamily="34" charset="0"/>
              </a:rPr>
              <a:t>2(g)</a:t>
            </a:r>
          </a:p>
        </p:txBody>
      </p:sp>
      <p:sp>
        <p:nvSpPr>
          <p:cNvPr id="1058821" name="Text Box 5">
            <a:extLst>
              <a:ext uri="{FF2B5EF4-FFF2-40B4-BE49-F238E27FC236}">
                <a16:creationId xmlns:a16="http://schemas.microsoft.com/office/drawing/2014/main" id="{904911A3-C6E8-4809-BBF3-AB5B064EF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192" y="4102100"/>
            <a:ext cx="11107065" cy="1590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What are the oxidation states for strontium, hydrogen and oxygen, before and after reaction?</a:t>
            </a:r>
          </a:p>
          <a:p>
            <a:pPr eaLnBrk="1" hangingPunct="1"/>
            <a:r>
              <a:rPr lang="en-GB" altLang="en-US" sz="28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Which elements have been REDUCED/OXIDISED 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9385D357-0C8A-4C80-A159-D8832CC540D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34" y="2010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 b="1" dirty="0">
                <a:solidFill>
                  <a:srgbClr val="70AD47"/>
                </a:solidFill>
              </a:rPr>
              <a:t>Explaining the trend in reactivity</a:t>
            </a:r>
          </a:p>
        </p:txBody>
      </p:sp>
      <p:sp>
        <p:nvSpPr>
          <p:cNvPr id="71683" name="Text Box 3">
            <a:extLst>
              <a:ext uri="{FF2B5EF4-FFF2-40B4-BE49-F238E27FC236}">
                <a16:creationId xmlns:a16="http://schemas.microsoft.com/office/drawing/2014/main" id="{4647C00C-6224-4D22-AA0B-40E2D9816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03" y="1187395"/>
            <a:ext cx="119327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 reactivity of the elements down group 2 from beryllium to barium </a:t>
            </a:r>
            <a:r>
              <a:rPr lang="en-GB" altLang="en-US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increases</a:t>
            </a:r>
            <a:r>
              <a:rPr lang="en-GB" alt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1060869" name="Text Box 5">
            <a:extLst>
              <a:ext uri="{FF2B5EF4-FFF2-40B4-BE49-F238E27FC236}">
                <a16:creationId xmlns:a16="http://schemas.microsoft.com/office/drawing/2014/main" id="{0A07C612-FDFE-465E-9101-0EADF591A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03" y="3584819"/>
            <a:ext cx="1156075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Although increased shielding cancels the increased nuclear charge down the group, the increase in atomic radius results in a decrease in the attractive force between the outer electrons and the nucleus.</a:t>
            </a:r>
          </a:p>
        </p:txBody>
      </p:sp>
      <p:sp>
        <p:nvSpPr>
          <p:cNvPr id="1060870" name="Text Box 6">
            <a:extLst>
              <a:ext uri="{FF2B5EF4-FFF2-40B4-BE49-F238E27FC236}">
                <a16:creationId xmlns:a16="http://schemas.microsoft.com/office/drawing/2014/main" id="{BD0A2C1C-9F49-4925-AD9F-D9ACB61B1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03" y="2325411"/>
            <a:ext cx="1142203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This is because it is successively </a:t>
            </a:r>
            <a:r>
              <a:rPr lang="en-GB" altLang="en-US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easier</a:t>
            </a:r>
            <a:r>
              <a:rPr lang="en-GB" alt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to remove the outermost electrons to form the 2+ 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A48B1-DD84-4D20-7EF0-73260B57E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C5CC1989-3884-C9FB-B7B3-8C18A644EE9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34" y="2010"/>
            <a:ext cx="10515600" cy="1325563"/>
          </a:xfrm>
        </p:spPr>
        <p:txBody>
          <a:bodyPr/>
          <a:lstStyle/>
          <a:p>
            <a:r>
              <a:rPr lang="en-GB" altLang="en-US" b="1" dirty="0">
                <a:solidFill>
                  <a:srgbClr val="70AD47"/>
                </a:solidFill>
              </a:rPr>
              <a:t>Example question</a:t>
            </a:r>
          </a:p>
        </p:txBody>
      </p:sp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12D5016-7198-FD79-852A-DA233829E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480" y="1150938"/>
            <a:ext cx="7747732" cy="3921124"/>
          </a:xfrm>
          <a:prstGeom prst="rect">
            <a:avLst/>
          </a:prstGeom>
        </p:spPr>
      </p:pic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356356F4-D078-FC74-5207-84F75A86B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8025" y="5353782"/>
            <a:ext cx="8802566" cy="89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7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52400" y="1604770"/>
            <a:ext cx="1204290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latin typeface="Calibri"/>
                <a:ea typeface="Calibri"/>
                <a:cs typeface="Calibri"/>
              </a:rPr>
              <a:t>Titanium cannot be extracted from its oxide (ore) using carbon as it forms </a:t>
            </a:r>
            <a:r>
              <a:rPr lang="en-GB" sz="2800" dirty="0" err="1">
                <a:latin typeface="Calibri"/>
                <a:ea typeface="Calibri"/>
                <a:cs typeface="Calibri"/>
              </a:rPr>
              <a:t>TiC</a:t>
            </a:r>
            <a:r>
              <a:rPr lang="en-GB" sz="2800" dirty="0">
                <a:latin typeface="Calibri"/>
                <a:ea typeface="Calibri"/>
                <a:cs typeface="Calibri"/>
              </a:rPr>
              <a:t>. Instead, it is reacted with coke and chlorine the reduced using Mg.</a:t>
            </a:r>
            <a:endParaRPr lang="en-US" dirty="0"/>
          </a:p>
          <a:p>
            <a:pPr algn="ctr"/>
            <a:endParaRPr lang="en-GB" sz="2800" dirty="0">
              <a:latin typeface="Calibri"/>
              <a:ea typeface="Calibri"/>
              <a:cs typeface="Calibri"/>
            </a:endParaRPr>
          </a:p>
          <a:p>
            <a:pPr algn="ctr"/>
            <a:r>
              <a:rPr lang="en-GB" sz="2800" dirty="0">
                <a:latin typeface="Calibri"/>
                <a:ea typeface="Calibri"/>
                <a:cs typeface="Calibri"/>
              </a:rPr>
              <a:t>Mg used to extract Ti from the ore rutile (TiO</a:t>
            </a:r>
            <a:r>
              <a:rPr lang="en-GB" sz="2800" baseline="-25000" dirty="0">
                <a:latin typeface="Calibri"/>
                <a:ea typeface="Calibri"/>
                <a:cs typeface="Calibri"/>
              </a:rPr>
              <a:t>2</a:t>
            </a:r>
            <a:r>
              <a:rPr lang="en-GB" sz="2800" dirty="0">
                <a:latin typeface="Calibri"/>
                <a:ea typeface="Calibri"/>
                <a:cs typeface="Calibri"/>
              </a:rPr>
              <a:t>)</a:t>
            </a:r>
            <a:endParaRPr lang="en-GB"/>
          </a:p>
          <a:p>
            <a:pPr algn="ctr" eaLnBrk="1" hangingPunct="1"/>
            <a:endParaRPr lang="en-GB" sz="2800" dirty="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  <a:p>
            <a:pPr algn="ctr" eaLnBrk="1" hangingPunct="1"/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TiO</a:t>
            </a:r>
            <a:r>
              <a:rPr lang="en-GB" sz="2800" baseline="-25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+ 2C + Cl</a:t>
            </a:r>
            <a:r>
              <a:rPr lang="en-GB" sz="2800" baseline="-25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Wingdings"/>
              </a:rPr>
              <a:t>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TiCl</a:t>
            </a:r>
            <a:r>
              <a:rPr lang="en-GB" sz="2800" baseline="-25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4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+ 2CO</a:t>
            </a:r>
          </a:p>
          <a:p>
            <a:pPr algn="ctr" eaLnBrk="1" hangingPunct="1"/>
            <a:endParaRPr lang="en-GB" sz="2800" dirty="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  <a:p>
            <a:pPr algn="ctr" eaLnBrk="1" hangingPunct="1"/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TiCl</a:t>
            </a:r>
            <a:r>
              <a:rPr lang="en-GB" sz="2800" baseline="-25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4(l)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+ 2Mg</a:t>
            </a:r>
            <a:r>
              <a:rPr lang="en-GB" sz="2800" baseline="-25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(s)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Wingdings"/>
              </a:rPr>
              <a:t>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Ti</a:t>
            </a:r>
            <a:r>
              <a:rPr lang="en-GB" sz="2800" baseline="-25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(s)</a:t>
            </a:r>
            <a:r>
              <a:rPr lang="en-GB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+ 2MgCl</a:t>
            </a:r>
            <a:r>
              <a:rPr lang="en-GB" sz="2800" baseline="-25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2(s)</a:t>
            </a:r>
            <a:endParaRPr lang="en-GB" sz="2800" dirty="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  <a:p>
            <a:pPr algn="ctr" eaLnBrk="1" hangingPunct="1"/>
            <a:endParaRPr lang="en-GB" sz="2800" dirty="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  <a:p>
            <a:pPr algn="ctr" eaLnBrk="1" hangingPunct="1"/>
            <a:endParaRPr lang="en-GB" sz="2800" dirty="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2D2C5D3A-8437-4714-C336-1E40084BC58D}"/>
              </a:ext>
            </a:extLst>
          </p:cNvPr>
          <p:cNvSpPr txBox="1">
            <a:spLocks noChangeArrowheads="1"/>
          </p:cNvSpPr>
          <p:nvPr/>
        </p:nvSpPr>
        <p:spPr>
          <a:xfrm>
            <a:off x="934" y="201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b="1" dirty="0">
                <a:solidFill>
                  <a:srgbClr val="70AD47"/>
                </a:solidFill>
              </a:rPr>
              <a:t>The use of magnesium in the extraction of titanium from TiCl</a:t>
            </a:r>
            <a:r>
              <a:rPr lang="en-GB" altLang="en-US" b="1" baseline="-25000" dirty="0">
                <a:solidFill>
                  <a:srgbClr val="70AD47"/>
                </a:solidFill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AF96EF-126F-6DEF-F6B8-E9AAC6BFC3AA}"/>
              </a:ext>
            </a:extLst>
          </p:cNvPr>
          <p:cNvSpPr txBox="1"/>
          <p:nvPr/>
        </p:nvSpPr>
        <p:spPr>
          <a:xfrm>
            <a:off x="4521199" y="6006123"/>
            <a:ext cx="406595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ea typeface="Calibri"/>
                <a:cs typeface="Calibri"/>
              </a:rPr>
              <a:t>LEARN THESE EQUATIONS !!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44094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AE710225-2D46-450A-AE89-1F010A3172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927" y="46471"/>
            <a:ext cx="10515600" cy="1325563"/>
          </a:xfrm>
        </p:spPr>
        <p:txBody>
          <a:bodyPr/>
          <a:lstStyle/>
          <a:p>
            <a:r>
              <a:rPr lang="en-GB" altLang="en-US" b="1" dirty="0">
                <a:solidFill>
                  <a:srgbClr val="70AD47"/>
                </a:solidFill>
              </a:rPr>
              <a:t>Solubilities of Group 2 hydroxides 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5318926D-CDC7-4FBE-ABCC-030A12BEA4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20782" y="114675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altLang="en-US" dirty="0"/>
              <a:t>Hydroxide solubility INCREASES on descending the group</a:t>
            </a:r>
          </a:p>
          <a:p>
            <a:endParaRPr lang="en-GB" altLang="en-US" dirty="0"/>
          </a:p>
          <a:p>
            <a:pPr lvl="1"/>
            <a:r>
              <a:rPr lang="en-GB" altLang="en-US" sz="2800" dirty="0"/>
              <a:t>Beryllium – virtually insoluble</a:t>
            </a:r>
            <a:endParaRPr lang="en-GB" altLang="en-US" sz="2800" dirty="0">
              <a:cs typeface="Calibri"/>
            </a:endParaRPr>
          </a:p>
          <a:p>
            <a:pPr lvl="1"/>
            <a:r>
              <a:rPr lang="en-GB" altLang="en-US" sz="2800" dirty="0"/>
              <a:t>Magnesium – sparingly</a:t>
            </a:r>
            <a:endParaRPr lang="en-GB" altLang="en-US" sz="2800" dirty="0">
              <a:cs typeface="Calibri"/>
            </a:endParaRPr>
          </a:p>
          <a:p>
            <a:pPr lvl="1"/>
            <a:r>
              <a:rPr lang="en-GB" altLang="en-US" sz="2800" dirty="0"/>
              <a:t>Calcium – forms lime water</a:t>
            </a:r>
            <a:endParaRPr lang="en-GB" altLang="en-US" sz="2800" dirty="0">
              <a:cs typeface="Calibri"/>
            </a:endParaRPr>
          </a:p>
          <a:p>
            <a:pPr lvl="1"/>
            <a:r>
              <a:rPr lang="en-GB" altLang="en-US" sz="2800" dirty="0">
                <a:cs typeface="Calibri"/>
              </a:rPr>
              <a:t>Strontium - soluble</a:t>
            </a:r>
            <a:endParaRPr lang="en-GB" altLang="en-US" sz="2800" dirty="0"/>
          </a:p>
          <a:p>
            <a:pPr lvl="1"/>
            <a:r>
              <a:rPr lang="en-GB" altLang="en-US" sz="2800" dirty="0"/>
              <a:t>Barium – quite soluble and produces strongly alkaline solutions</a:t>
            </a:r>
            <a:endParaRPr lang="en-GB" altLang="en-US" sz="2800" dirty="0">
              <a:cs typeface="Calibri"/>
            </a:endParaRPr>
          </a:p>
        </p:txBody>
      </p:sp>
      <p:sp>
        <p:nvSpPr>
          <p:cNvPr id="3" name="Text Box 34">
            <a:extLst>
              <a:ext uri="{FF2B5EF4-FFF2-40B4-BE49-F238E27FC236}">
                <a16:creationId xmlns:a16="http://schemas.microsoft.com/office/drawing/2014/main" id="{53B3CB73-C5DD-9706-EB42-37F62D79B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5265" y="1146541"/>
            <a:ext cx="12218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FF0000"/>
                </a:solidFill>
                <a:latin typeface="Arial"/>
                <a:cs typeface="Arial"/>
              </a:rPr>
              <a:t>M(OH)</a:t>
            </a:r>
            <a:r>
              <a:rPr lang="en-GB" altLang="en-US" sz="2400" baseline="-25000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AE710225-2D46-450A-AE89-1F010A3172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927" y="46471"/>
            <a:ext cx="10515600" cy="1325563"/>
          </a:xfrm>
        </p:spPr>
        <p:txBody>
          <a:bodyPr/>
          <a:lstStyle/>
          <a:p>
            <a:r>
              <a:rPr lang="en-GB" altLang="en-US" b="1" dirty="0">
                <a:solidFill>
                  <a:srgbClr val="70AD47"/>
                </a:solidFill>
              </a:rPr>
              <a:t>Solubilities of Group 2 hydroxides </a:t>
            </a:r>
          </a:p>
        </p:txBody>
      </p:sp>
      <p:sp>
        <p:nvSpPr>
          <p:cNvPr id="13" name="Text Box 24">
            <a:extLst>
              <a:ext uri="{FF2B5EF4-FFF2-40B4-BE49-F238E27FC236}">
                <a16:creationId xmlns:a16="http://schemas.microsoft.com/office/drawing/2014/main" id="{83C6CA59-7008-E229-BD0A-80AE056EB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18" y="1995942"/>
            <a:ext cx="1145280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chemeClr val="tx1"/>
                </a:solidFill>
                <a:latin typeface="Arial"/>
                <a:cs typeface="Arial"/>
              </a:rPr>
              <a:t>As the </a:t>
            </a:r>
            <a:r>
              <a:rPr lang="en-GB" altLang="en-US" sz="28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solubility</a:t>
            </a:r>
            <a:r>
              <a:rPr lang="en-GB" altLang="en-US" sz="2800" dirty="0">
                <a:solidFill>
                  <a:schemeClr val="tx1"/>
                </a:solidFill>
                <a:latin typeface="Arial"/>
                <a:cs typeface="Arial"/>
              </a:rPr>
              <a:t> of the group 2 hydroxides increases, so does the pH of the solutions formed. This is because the more of the hydroxide that dissolves, the greater the concentration of hydroxide ions (OH</a:t>
            </a:r>
            <a:r>
              <a:rPr lang="en-GB" altLang="en-US" sz="2800" baseline="30000" dirty="0">
                <a:solidFill>
                  <a:schemeClr val="tx1"/>
                </a:solidFill>
                <a:latin typeface="Arial"/>
                <a:cs typeface="Arial"/>
              </a:rPr>
              <a:t>-</a:t>
            </a:r>
            <a:r>
              <a:rPr lang="en-GB" altLang="en-US" sz="2800" dirty="0">
                <a:solidFill>
                  <a:schemeClr val="tx1"/>
                </a:solidFill>
                <a:latin typeface="Arial"/>
                <a:cs typeface="Arial"/>
              </a:rPr>
              <a:t>) in the solution formed. </a:t>
            </a:r>
          </a:p>
        </p:txBody>
      </p:sp>
    </p:spTree>
    <p:extLst>
      <p:ext uri="{BB962C8B-B14F-4D97-AF65-F5344CB8AC3E}">
        <p14:creationId xmlns:p14="http://schemas.microsoft.com/office/powerpoint/2010/main" val="3713872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D5C43AC2-2ECB-4079-8CE5-F0EAEE6B432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6927" y="4907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 b="1" dirty="0">
                <a:solidFill>
                  <a:srgbClr val="70AD47"/>
                </a:solidFill>
              </a:rPr>
              <a:t>Applications of Group 2 hydroxides</a:t>
            </a: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94E02B81-8092-451C-B225-CFF888A47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" y="1324283"/>
            <a:ext cx="1188110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rgbClr val="000000"/>
                </a:solidFill>
                <a:latin typeface="Arial"/>
                <a:cs typeface="Arial"/>
              </a:rPr>
              <a:t>A suspension of </a:t>
            </a:r>
            <a:r>
              <a:rPr lang="en-GB" altLang="en-US" sz="2800" b="1" dirty="0">
                <a:solidFill>
                  <a:srgbClr val="000000"/>
                </a:solidFill>
                <a:latin typeface="Arial"/>
                <a:cs typeface="Arial"/>
              </a:rPr>
              <a:t>magnesium hydroxide</a:t>
            </a:r>
            <a:r>
              <a:rPr lang="en-GB" altLang="en-US" sz="2800" dirty="0">
                <a:solidFill>
                  <a:srgbClr val="000000"/>
                </a:solidFill>
                <a:latin typeface="Arial"/>
                <a:cs typeface="Arial"/>
              </a:rPr>
              <a:t> is commonly called milk of magnesia. It is used in medicine as a laxative and to </a:t>
            </a:r>
            <a:r>
              <a:rPr lang="en-GB" altLang="en-US" sz="2800" b="1" dirty="0">
                <a:solidFill>
                  <a:srgbClr val="000000"/>
                </a:solidFill>
                <a:latin typeface="Arial"/>
                <a:cs typeface="Arial"/>
              </a:rPr>
              <a:t>relieve acid indigestion</a:t>
            </a:r>
            <a:r>
              <a:rPr lang="en-GB" altLang="en-US" sz="2800" dirty="0">
                <a:solidFill>
                  <a:srgbClr val="000000"/>
                </a:solidFill>
                <a:latin typeface="Arial"/>
                <a:cs typeface="Arial"/>
              </a:rPr>
              <a:t>.  </a:t>
            </a:r>
          </a:p>
        </p:txBody>
      </p:sp>
      <p:sp>
        <p:nvSpPr>
          <p:cNvPr id="1026052" name="Text Box 4">
            <a:extLst>
              <a:ext uri="{FF2B5EF4-FFF2-40B4-BE49-F238E27FC236}">
                <a16:creationId xmlns:a16="http://schemas.microsoft.com/office/drawing/2014/main" id="{04DEB993-6D92-4B53-8E06-4E88DFDD7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973" y="3182770"/>
            <a:ext cx="1219252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dirty="0">
                <a:solidFill>
                  <a:srgbClr val="000000"/>
                </a:solidFill>
                <a:latin typeface="Arial"/>
                <a:cs typeface="Arial"/>
              </a:rPr>
              <a:t>Calcium hydroxide, also called </a:t>
            </a:r>
            <a:r>
              <a:rPr lang="en-GB" altLang="en-US" sz="2800" b="1" dirty="0">
                <a:solidFill>
                  <a:srgbClr val="000000"/>
                </a:solidFill>
                <a:latin typeface="Arial"/>
                <a:cs typeface="Arial"/>
              </a:rPr>
              <a:t>slaked lime</a:t>
            </a:r>
            <a:r>
              <a:rPr lang="en-GB" altLang="en-US" sz="2800" dirty="0">
                <a:solidFill>
                  <a:srgbClr val="000000"/>
                </a:solidFill>
                <a:latin typeface="Arial"/>
                <a:cs typeface="Arial"/>
              </a:rPr>
              <a:t>, is used in agriculture to raise the pH of soils which are acid. Soil pH is an important factor in agriculture.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94049" y="5189587"/>
            <a:ext cx="8460432" cy="103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endParaRPr lang="en-GB" sz="2800" dirty="0">
              <a:latin typeface="Arial Black" charset="0"/>
            </a:endParaRPr>
          </a:p>
          <a:p>
            <a:pPr algn="ctr" eaLnBrk="1" hangingPunct="1"/>
            <a:r>
              <a:rPr lang="en-GB" sz="2800" dirty="0" err="1">
                <a:solidFill>
                  <a:srgbClr val="FF0000"/>
                </a:solidFill>
                <a:latin typeface="Arial Black" charset="0"/>
              </a:rPr>
              <a:t>CaO</a:t>
            </a:r>
            <a:r>
              <a:rPr lang="en-GB" sz="2800" dirty="0">
                <a:solidFill>
                  <a:srgbClr val="FF0000"/>
                </a:solidFill>
                <a:latin typeface="Arial Black" charset="0"/>
              </a:rPr>
              <a:t> + SO</a:t>
            </a:r>
            <a:r>
              <a:rPr lang="en-GB" sz="2800" baseline="-25000" dirty="0">
                <a:solidFill>
                  <a:srgbClr val="FF0000"/>
                </a:solidFill>
                <a:latin typeface="Arial Black" charset="0"/>
              </a:rPr>
              <a:t>2</a:t>
            </a:r>
            <a:r>
              <a:rPr lang="en-GB" sz="2800" dirty="0">
                <a:solidFill>
                  <a:srgbClr val="FF0000"/>
                </a:solidFill>
                <a:latin typeface="Arial Black" charset="0"/>
              </a:rPr>
              <a:t> → CaSO</a:t>
            </a:r>
            <a:r>
              <a:rPr lang="en-GB" sz="2800" baseline="-25000" dirty="0">
                <a:solidFill>
                  <a:srgbClr val="FF0000"/>
                </a:solidFill>
                <a:latin typeface="Arial Black" charset="0"/>
              </a:rPr>
              <a:t>3</a:t>
            </a:r>
            <a:endParaRPr lang="en-GB" sz="2400" dirty="0">
              <a:solidFill>
                <a:srgbClr val="FF0000"/>
              </a:solidFill>
              <a:latin typeface="Arial Black" charset="0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6091238" y="6581776"/>
            <a:ext cx="46085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200" dirty="0">
                <a:solidFill>
                  <a:srgbClr val="000000"/>
                </a:solidFill>
                <a:latin typeface="Verdana" charset="0"/>
              </a:rPr>
              <a:t>© </a:t>
            </a:r>
            <a:r>
              <a:rPr lang="en-GB" sz="1200" dirty="0" err="1">
                <a:solidFill>
                  <a:srgbClr val="000000"/>
                </a:solidFill>
                <a:latin typeface="Verdana" charset="0"/>
              </a:rPr>
              <a:t>www.chemsheets.co.uk</a:t>
            </a:r>
            <a:r>
              <a:rPr lang="en-GB" sz="1200" dirty="0">
                <a:solidFill>
                  <a:srgbClr val="000000"/>
                </a:solidFill>
                <a:latin typeface="Verdana" charset="0"/>
              </a:rPr>
              <a:t>          AS 1061     3-July-15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-106" t="9633" r="-298" b="-659"/>
          <a:stretch/>
        </p:blipFill>
        <p:spPr>
          <a:xfrm>
            <a:off x="650696" y="536994"/>
            <a:ext cx="10055761" cy="516960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6B89CC0-8D88-B583-D53B-EC44C50592B4}"/>
              </a:ext>
            </a:extLst>
          </p:cNvPr>
          <p:cNvSpPr txBox="1">
            <a:spLocks noChangeArrowheads="1"/>
          </p:cNvSpPr>
          <p:nvPr/>
        </p:nvSpPr>
        <p:spPr>
          <a:xfrm>
            <a:off x="-6927" y="49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err="1">
                <a:solidFill>
                  <a:srgbClr val="70AD47"/>
                </a:solidFill>
                <a:ea typeface="+mj-lt"/>
                <a:cs typeface="+mj-lt"/>
              </a:rPr>
              <a:t>CaO</a:t>
            </a:r>
            <a:r>
              <a:rPr lang="en-GB" b="1" dirty="0">
                <a:solidFill>
                  <a:srgbClr val="70AD47"/>
                </a:solidFill>
                <a:ea typeface="+mj-lt"/>
                <a:cs typeface="+mj-lt"/>
              </a:rPr>
              <a:t> in flue gas </a:t>
            </a:r>
            <a:r>
              <a:rPr lang="en-GB" b="1" dirty="0" err="1">
                <a:solidFill>
                  <a:srgbClr val="70AD47"/>
                </a:solidFill>
                <a:ea typeface="+mj-lt"/>
                <a:cs typeface="+mj-lt"/>
              </a:rPr>
              <a:t>desulfurisation</a:t>
            </a:r>
            <a:endParaRPr lang="en-US" b="1" dirty="0" err="1"/>
          </a:p>
        </p:txBody>
      </p:sp>
    </p:spTree>
    <p:extLst>
      <p:ext uri="{BB962C8B-B14F-4D97-AF65-F5344CB8AC3E}">
        <p14:creationId xmlns:p14="http://schemas.microsoft.com/office/powerpoint/2010/main" val="301218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2E1C6-1386-F049-B0B7-2002843DF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2" y="171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70AD47"/>
                </a:solidFill>
              </a:rPr>
              <a:t>Inorganic Chemistry Year 1 </a:t>
            </a:r>
            <a:br>
              <a:rPr lang="en-US" b="1" dirty="0">
                <a:solidFill>
                  <a:srgbClr val="70AD47"/>
                </a:solidFill>
              </a:rPr>
            </a:br>
            <a:r>
              <a:rPr lang="en-US" b="1" dirty="0">
                <a:solidFill>
                  <a:srgbClr val="70AD47"/>
                </a:solidFill>
              </a:rPr>
              <a:t>3.2.2 Group 2 – The alkaline earth metals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FA0E0D-616F-65A1-EF66-4A1115F0E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860" y="1330203"/>
            <a:ext cx="6885110" cy="552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70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4A109694-5EA4-49B9-BEE7-213AB18471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2" y="1710"/>
            <a:ext cx="10515600" cy="1325563"/>
          </a:xfrm>
        </p:spPr>
        <p:txBody>
          <a:bodyPr/>
          <a:lstStyle/>
          <a:p>
            <a:r>
              <a:rPr lang="en-GB" altLang="en-US" b="1" dirty="0">
                <a:solidFill>
                  <a:srgbClr val="70AD47"/>
                </a:solidFill>
              </a:rPr>
              <a:t>Solubilities of Group 2 sulphates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9BAF71D7-86A2-4211-A5E5-C6A1C32D62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5861" y="946394"/>
            <a:ext cx="11723076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altLang="en-US" dirty="0"/>
              <a:t>Solubilities of the Group 2 </a:t>
            </a:r>
            <a:r>
              <a:rPr lang="en-GB" altLang="en-US" dirty="0" err="1"/>
              <a:t>sulfates</a:t>
            </a:r>
            <a:r>
              <a:rPr lang="en-GB" altLang="en-US" dirty="0"/>
              <a:t> are the opposite to the hydroxides</a:t>
            </a:r>
            <a:endParaRPr lang="en-US" dirty="0"/>
          </a:p>
          <a:p>
            <a:pPr marL="0" indent="0">
              <a:buNone/>
            </a:pPr>
            <a:endParaRPr lang="en-GB" altLang="en-US" sz="2800" dirty="0">
              <a:ea typeface="Calibri"/>
              <a:cs typeface="Calibri"/>
            </a:endParaRPr>
          </a:p>
          <a:p>
            <a:pPr lvl="1"/>
            <a:endParaRPr lang="en-GB" altLang="en-US" sz="2800" dirty="0"/>
          </a:p>
          <a:p>
            <a:pPr lvl="1"/>
            <a:endParaRPr lang="en-GB" altLang="en-US" sz="28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r>
              <a:rPr lang="en-GB" altLang="en-US" u="sng" dirty="0"/>
              <a:t>Test for </a:t>
            </a:r>
            <a:r>
              <a:rPr lang="en-GB" altLang="en-US" u="sng" dirty="0" err="1"/>
              <a:t>sulfates</a:t>
            </a:r>
            <a:endParaRPr lang="en-GB" altLang="en-US" u="sng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altLang="en-US" dirty="0"/>
              <a:t>Dilute hydrochloric or nitric acid (removes carbonates) and a solution of barium ions (barium chloride or nitrate) are added to the solution being tested. </a:t>
            </a:r>
            <a:endParaRPr lang="en-GB" altLang="en-US"/>
          </a:p>
          <a:p>
            <a:pPr marL="0" indent="0">
              <a:buNone/>
            </a:pPr>
            <a:r>
              <a:rPr lang="en-GB" altLang="en-US" dirty="0"/>
              <a:t>Appearance of a white ppt shows presence of sulphate ions (insoluble BaSO</a:t>
            </a:r>
            <a:r>
              <a:rPr lang="en-GB" altLang="en-US" baseline="-25000" dirty="0"/>
              <a:t>4</a:t>
            </a:r>
            <a:r>
              <a:rPr lang="en-GB" altLang="en-US" dirty="0"/>
              <a:t>).</a:t>
            </a:r>
            <a:endParaRPr lang="en-GB" altLang="en-US" dirty="0">
              <a:ea typeface="Calibri"/>
              <a:cs typeface="Calibri"/>
            </a:endParaRPr>
          </a:p>
          <a:p>
            <a:endParaRPr lang="en-GB" altLang="en-US"/>
          </a:p>
        </p:txBody>
      </p:sp>
      <p:sp>
        <p:nvSpPr>
          <p:cNvPr id="5" name="Text Box 15">
            <a:extLst>
              <a:ext uri="{FF2B5EF4-FFF2-40B4-BE49-F238E27FC236}">
                <a16:creationId xmlns:a16="http://schemas.microsoft.com/office/drawing/2014/main" id="{FF348070-B80E-827B-8500-7D41ED049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963" y="1934919"/>
            <a:ext cx="133562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tx1"/>
                </a:solidFill>
              </a:rPr>
              <a:t>MgSO</a:t>
            </a:r>
            <a:r>
              <a:rPr lang="en-GB" altLang="en-US" sz="2800" baseline="-2500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1CC6CBEA-87A8-1601-AECB-BBB6D6549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839" y="2481019"/>
            <a:ext cx="12955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tx1"/>
                </a:solidFill>
              </a:rPr>
              <a:t>CaSO</a:t>
            </a:r>
            <a:r>
              <a:rPr lang="en-GB" altLang="en-US" sz="2800" baseline="-2500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id="{43AB05BE-87A5-57A4-4119-665B66FBF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700" y="3028706"/>
            <a:ext cx="11945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tx1"/>
                </a:solidFill>
              </a:rPr>
              <a:t>SrSO</a:t>
            </a:r>
            <a:r>
              <a:rPr lang="en-GB" altLang="en-US" sz="2800" baseline="-2500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Text Box 18">
            <a:extLst>
              <a:ext uri="{FF2B5EF4-FFF2-40B4-BE49-F238E27FC236}">
                <a16:creationId xmlns:a16="http://schemas.microsoft.com/office/drawing/2014/main" id="{7758EA97-B3A5-7E68-D806-25F35E518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363" y="3582744"/>
            <a:ext cx="12747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tx1"/>
                </a:solidFill>
              </a:rPr>
              <a:t>BaSO</a:t>
            </a:r>
            <a:r>
              <a:rPr lang="en-GB" altLang="en-US" sz="2800" baseline="-2500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3" name="Text Box 20">
            <a:extLst>
              <a:ext uri="{FF2B5EF4-FFF2-40B4-BE49-F238E27FC236}">
                <a16:creationId xmlns:a16="http://schemas.microsoft.com/office/drawing/2014/main" id="{E68C3466-F6FC-A984-C364-AEC581CF4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864" y="1934919"/>
            <a:ext cx="13260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tx1"/>
                </a:solidFill>
              </a:rPr>
              <a:t>soluble</a:t>
            </a: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D19D1DE7-37F4-37AA-D0BF-8F6577DED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158" y="2481019"/>
            <a:ext cx="25250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chemeClr val="tx1"/>
                </a:solidFill>
              </a:rPr>
              <a:t>slightly soluble</a:t>
            </a: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944733AE-3AC9-EF47-05DD-AD354C0D9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9800" y="3028706"/>
            <a:ext cx="16065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tx1"/>
                </a:solidFill>
              </a:rPr>
              <a:t>insoluble</a:t>
            </a:r>
          </a:p>
        </p:txBody>
      </p:sp>
      <p:sp>
        <p:nvSpPr>
          <p:cNvPr id="19" name="Text Box 23">
            <a:extLst>
              <a:ext uri="{FF2B5EF4-FFF2-40B4-BE49-F238E27FC236}">
                <a16:creationId xmlns:a16="http://schemas.microsoft.com/office/drawing/2014/main" id="{EDC40630-36B6-D282-9A08-CB5489263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9800" y="3582744"/>
            <a:ext cx="16065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tx1"/>
                </a:solidFill>
              </a:rPr>
              <a:t>insoluble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580288DA-DA77-4226-A20A-3E67734A5E8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62" y="1710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 b="1" dirty="0">
                <a:solidFill>
                  <a:srgbClr val="70AD47"/>
                </a:solidFill>
              </a:rPr>
              <a:t>Applications of Group 2 </a:t>
            </a:r>
            <a:r>
              <a:rPr lang="en-GB" altLang="en-US" b="1" dirty="0" err="1">
                <a:solidFill>
                  <a:srgbClr val="70AD47"/>
                </a:solidFill>
              </a:rPr>
              <a:t>sulfates</a:t>
            </a:r>
            <a:r>
              <a:rPr lang="en-GB" altLang="en-US" b="1" dirty="0">
                <a:solidFill>
                  <a:srgbClr val="70AD47"/>
                </a:solidFill>
              </a:rPr>
              <a:t> </a:t>
            </a:r>
          </a:p>
        </p:txBody>
      </p:sp>
      <p:sp>
        <p:nvSpPr>
          <p:cNvPr id="48131" name="Text Box 3">
            <a:extLst>
              <a:ext uri="{FF2B5EF4-FFF2-40B4-BE49-F238E27FC236}">
                <a16:creationId xmlns:a16="http://schemas.microsoft.com/office/drawing/2014/main" id="{C54F18E5-63F8-4838-940F-3900F11A6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9" y="1330325"/>
            <a:ext cx="856956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Barium </a:t>
            </a:r>
            <a:r>
              <a:rPr lang="en-GB" altLang="en-US" sz="28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sulfate</a:t>
            </a:r>
            <a:r>
              <a:rPr lang="en-GB" alt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is used as a radiocontrast agent to help take X-ray images of the digestive system. It is sometimes known as a ‘barium meal’. </a:t>
            </a:r>
          </a:p>
        </p:txBody>
      </p:sp>
      <p:sp>
        <p:nvSpPr>
          <p:cNvPr id="1032198" name="Text Box 6">
            <a:extLst>
              <a:ext uri="{FF2B5EF4-FFF2-40B4-BE49-F238E27FC236}">
                <a16:creationId xmlns:a16="http://schemas.microsoft.com/office/drawing/2014/main" id="{A105B687-86BC-49DF-A5A3-9785B223B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9" y="3021990"/>
            <a:ext cx="857738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Barium </a:t>
            </a:r>
            <a:r>
              <a:rPr lang="en-GB" altLang="en-US" sz="28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sulfate</a:t>
            </a:r>
            <a:r>
              <a:rPr lang="en-GB" alt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is insoluble, so is not absorbed by the body when swallowed. However, barium is a very good absorber of X-rays and it helps to define structures of the digestive system to aid in diagnosis.</a:t>
            </a:r>
          </a:p>
        </p:txBody>
      </p:sp>
      <p:pic>
        <p:nvPicPr>
          <p:cNvPr id="1032203" name="Picture 11" descr="gastric_ulcer">
            <a:extLst>
              <a:ext uri="{FF2B5EF4-FFF2-40B4-BE49-F238E27FC236}">
                <a16:creationId xmlns:a16="http://schemas.microsoft.com/office/drawing/2014/main" id="{D6506E19-1A14-4E12-A8FE-74B4078BA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925" y="1217614"/>
            <a:ext cx="3333750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580288DA-DA77-4226-A20A-3E67734A5E8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62" y="1710"/>
            <a:ext cx="10515600" cy="1325563"/>
          </a:xfrm>
        </p:spPr>
        <p:txBody>
          <a:bodyPr/>
          <a:lstStyle/>
          <a:p>
            <a:r>
              <a:rPr lang="en-GB" altLang="en-US" b="1" dirty="0">
                <a:solidFill>
                  <a:srgbClr val="70AD47"/>
                </a:solidFill>
              </a:rPr>
              <a:t>Example questions</a:t>
            </a:r>
            <a:endParaRPr lang="en-GB" altLang="en-US" b="1" dirty="0">
              <a:solidFill>
                <a:srgbClr val="70AD47"/>
              </a:solidFill>
              <a:ea typeface="Calibri Light"/>
              <a:cs typeface="Calibri Light"/>
            </a:endParaRPr>
          </a:p>
        </p:txBody>
      </p:sp>
      <p:pic>
        <p:nvPicPr>
          <p:cNvPr id="2" name="Picture 1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487AE289-B361-BEA0-A82D-3014193F28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07" r="40307" b="-855"/>
          <a:stretch/>
        </p:blipFill>
        <p:spPr>
          <a:xfrm>
            <a:off x="933938" y="1257422"/>
            <a:ext cx="3097221" cy="2283897"/>
          </a:xfrm>
          <a:prstGeom prst="rect">
            <a:avLst/>
          </a:prstGeom>
        </p:spPr>
      </p:pic>
      <p:pic>
        <p:nvPicPr>
          <p:cNvPr id="3" name="Picture 2" descr="A questionnaire with black and white text&#10;&#10;Description automatically generated">
            <a:extLst>
              <a:ext uri="{FF2B5EF4-FFF2-40B4-BE49-F238E27FC236}">
                <a16:creationId xmlns:a16="http://schemas.microsoft.com/office/drawing/2014/main" id="{7186E9AE-E996-91E9-6C2C-63FAE428C0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88" r="204" b="51701"/>
          <a:stretch/>
        </p:blipFill>
        <p:spPr>
          <a:xfrm>
            <a:off x="6040804" y="66186"/>
            <a:ext cx="5038003" cy="2004651"/>
          </a:xfrm>
          <a:prstGeom prst="rect">
            <a:avLst/>
          </a:prstGeom>
        </p:spPr>
      </p:pic>
      <p:pic>
        <p:nvPicPr>
          <p:cNvPr id="4" name="Picture 3" descr="A questionnaire with black and white text&#10;&#10;Description automatically generated">
            <a:extLst>
              <a:ext uri="{FF2B5EF4-FFF2-40B4-BE49-F238E27FC236}">
                <a16:creationId xmlns:a16="http://schemas.microsoft.com/office/drawing/2014/main" id="{24152104-351F-8899-2BE5-0D3BAEF95E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4590" r="26069"/>
          <a:stretch/>
        </p:blipFill>
        <p:spPr>
          <a:xfrm>
            <a:off x="929542" y="4105032"/>
            <a:ext cx="4253314" cy="2145327"/>
          </a:xfrm>
          <a:prstGeom prst="rect">
            <a:avLst/>
          </a:prstGeom>
        </p:spPr>
      </p:pic>
      <p:pic>
        <p:nvPicPr>
          <p:cNvPr id="5" name="Picture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28BDAF72-00C6-2889-98F3-A756AAB49A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997" t="-1399" r="16017" b="7851"/>
          <a:stretch/>
        </p:blipFill>
        <p:spPr>
          <a:xfrm>
            <a:off x="6043735" y="1977047"/>
            <a:ext cx="4905821" cy="2289087"/>
          </a:xfrm>
          <a:prstGeom prst="rect">
            <a:avLst/>
          </a:prstGeom>
        </p:spPr>
      </p:pic>
      <p:pic>
        <p:nvPicPr>
          <p:cNvPr id="6" name="Picture 5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3715BCC3-D0A0-D37C-2E7F-CAC784EFB0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094" t="2778" r="16958" b="6349"/>
          <a:stretch/>
        </p:blipFill>
        <p:spPr>
          <a:xfrm>
            <a:off x="5857629" y="4496532"/>
            <a:ext cx="5082937" cy="229639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58678CE-5A96-8256-5824-7F6BAAF3B734}"/>
              </a:ext>
            </a:extLst>
          </p:cNvPr>
          <p:cNvSpPr/>
          <p:nvPr/>
        </p:nvSpPr>
        <p:spPr>
          <a:xfrm>
            <a:off x="1012092" y="1969477"/>
            <a:ext cx="281353" cy="3282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7630EB-93D8-D86C-8E2F-3750CCFADC6A}"/>
              </a:ext>
            </a:extLst>
          </p:cNvPr>
          <p:cNvSpPr/>
          <p:nvPr/>
        </p:nvSpPr>
        <p:spPr>
          <a:xfrm>
            <a:off x="3288322" y="5204488"/>
            <a:ext cx="183661" cy="201246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C306A15-5375-3E0E-ED56-6E93CC5709D9}"/>
              </a:ext>
            </a:extLst>
          </p:cNvPr>
          <p:cNvSpPr/>
          <p:nvPr/>
        </p:nvSpPr>
        <p:spPr>
          <a:xfrm>
            <a:off x="8153398" y="787400"/>
            <a:ext cx="183661" cy="201246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86E3416-0AA4-CF35-DD07-E12002546F73}"/>
              </a:ext>
            </a:extLst>
          </p:cNvPr>
          <p:cNvSpPr/>
          <p:nvPr/>
        </p:nvSpPr>
        <p:spPr>
          <a:xfrm>
            <a:off x="5984630" y="3552091"/>
            <a:ext cx="281353" cy="3282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FF281BA-5FA5-F350-027B-605D87F10D2F}"/>
              </a:ext>
            </a:extLst>
          </p:cNvPr>
          <p:cNvSpPr/>
          <p:nvPr/>
        </p:nvSpPr>
        <p:spPr>
          <a:xfrm>
            <a:off x="5877168" y="5203091"/>
            <a:ext cx="281353" cy="3282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82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6B94906C-9454-4F59-8F90-4D8726A128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927" y="4907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 b="1" dirty="0">
                <a:solidFill>
                  <a:srgbClr val="70AD47"/>
                </a:solidFill>
              </a:rPr>
              <a:t>Physical properties</a:t>
            </a:r>
          </a:p>
        </p:txBody>
      </p:sp>
      <p:sp>
        <p:nvSpPr>
          <p:cNvPr id="1071131" name="Text Box 27">
            <a:extLst>
              <a:ext uri="{FF2B5EF4-FFF2-40B4-BE49-F238E27FC236}">
                <a16:creationId xmlns:a16="http://schemas.microsoft.com/office/drawing/2014/main" id="{F475CEB8-8BBF-4551-B062-861688744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31" y="1420356"/>
            <a:ext cx="723353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b="1" dirty="0">
                <a:solidFill>
                  <a:srgbClr val="FF0000"/>
                </a:solidFill>
                <a:latin typeface="+mn-lt"/>
              </a:rPr>
              <a:t>Group 2</a:t>
            </a:r>
            <a:r>
              <a:rPr lang="en-GB" altLang="en-US" sz="2800" dirty="0">
                <a:latin typeface="+mn-lt"/>
              </a:rPr>
              <a:t> </a:t>
            </a:r>
            <a:r>
              <a:rPr lang="en-GB" altLang="en-US" sz="2800" dirty="0">
                <a:solidFill>
                  <a:schemeClr val="tx1"/>
                </a:solidFill>
                <a:latin typeface="+mn-lt"/>
              </a:rPr>
              <a:t>of the periodic table is shown opposite. Trends that that we are required to know and understand as we go down the group are; </a:t>
            </a:r>
            <a:r>
              <a:rPr lang="en-GB" altLang="en-US" sz="2800" b="1" dirty="0">
                <a:solidFill>
                  <a:schemeClr val="tx1"/>
                </a:solidFill>
                <a:latin typeface="+mn-lt"/>
              </a:rPr>
              <a:t>atomic radius</a:t>
            </a:r>
            <a:r>
              <a:rPr lang="en-GB" altLang="en-US" sz="2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GB" altLang="en-US" sz="2800" b="1" dirty="0">
                <a:solidFill>
                  <a:schemeClr val="tx1"/>
                </a:solidFill>
                <a:latin typeface="+mn-lt"/>
              </a:rPr>
              <a:t>first ionization energy</a:t>
            </a:r>
            <a:r>
              <a:rPr lang="en-GB" altLang="en-US" sz="2800" dirty="0">
                <a:solidFill>
                  <a:schemeClr val="tx1"/>
                </a:solidFill>
                <a:latin typeface="+mn-lt"/>
              </a:rPr>
              <a:t> and </a:t>
            </a:r>
            <a:r>
              <a:rPr lang="en-GB" altLang="en-US" sz="2800" b="1" dirty="0">
                <a:solidFill>
                  <a:schemeClr val="tx1"/>
                </a:solidFill>
                <a:latin typeface="+mn-lt"/>
              </a:rPr>
              <a:t>melting point</a:t>
            </a:r>
            <a:r>
              <a:rPr lang="en-GB" altLang="en-US" sz="2800" dirty="0">
                <a:latin typeface="+mn-lt"/>
              </a:rPr>
              <a:t>.</a:t>
            </a:r>
          </a:p>
        </p:txBody>
      </p:sp>
      <p:sp>
        <p:nvSpPr>
          <p:cNvPr id="1071132" name="Text Box 28">
            <a:extLst>
              <a:ext uri="{FF2B5EF4-FFF2-40B4-BE49-F238E27FC236}">
                <a16:creationId xmlns:a16="http://schemas.microsoft.com/office/drawing/2014/main" id="{E35E03E6-C6C5-40E7-8C33-1551BFD5F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31" y="3875970"/>
            <a:ext cx="662593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dirty="0">
                <a:solidFill>
                  <a:schemeClr val="tx1"/>
                </a:solidFill>
                <a:latin typeface="+mn-lt"/>
              </a:rPr>
              <a:t>Elements in the same group undergo similar chemical reactions due to the number of outermost electrons, i.e. in this case, 2.</a:t>
            </a:r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C621A52E-3436-AE2C-5D68-5751289DDF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389" t="34183" r="43438" b="14499"/>
          <a:stretch/>
        </p:blipFill>
        <p:spPr>
          <a:xfrm>
            <a:off x="8427471" y="7994"/>
            <a:ext cx="899166" cy="68640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801F3B2-EE44-424A-89C6-B043FB4C25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927" y="88034"/>
            <a:ext cx="10515600" cy="1325563"/>
          </a:xfrm>
        </p:spPr>
        <p:txBody>
          <a:bodyPr/>
          <a:lstStyle/>
          <a:p>
            <a:r>
              <a:rPr lang="en-GB" altLang="en-US" b="1" dirty="0">
                <a:solidFill>
                  <a:srgbClr val="70AD47"/>
                </a:solidFill>
              </a:rPr>
              <a:t>Melting Point</a:t>
            </a:r>
          </a:p>
        </p:txBody>
      </p:sp>
      <p:pic>
        <p:nvPicPr>
          <p:cNvPr id="35844" name="Picture 4">
            <a:extLst>
              <a:ext uri="{FF2B5EF4-FFF2-40B4-BE49-F238E27FC236}">
                <a16:creationId xmlns:a16="http://schemas.microsoft.com/office/drawing/2014/main" id="{B07D2130-3113-44E0-8D7D-44877C9D2AF3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10485" r="-160" b="5437"/>
          <a:stretch/>
        </p:blipFill>
        <p:spPr>
          <a:xfrm>
            <a:off x="3845857" y="1987672"/>
            <a:ext cx="5211992" cy="42311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B47FF1-6AC5-C91C-1CB1-8DE6031A7A41}"/>
              </a:ext>
            </a:extLst>
          </p:cNvPr>
          <p:cNvSpPr txBox="1"/>
          <p:nvPr/>
        </p:nvSpPr>
        <p:spPr>
          <a:xfrm>
            <a:off x="4503615" y="1510322"/>
            <a:ext cx="479473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u="sng" dirty="0">
                <a:ea typeface="Calibri"/>
                <a:cs typeface="Calibri"/>
              </a:rPr>
              <a:t>Melting points of the group 2 elements</a:t>
            </a:r>
            <a:endParaRPr lang="en-GB" sz="2000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A4B734-584B-542F-7C6C-20B8A73E9DE0}"/>
              </a:ext>
            </a:extLst>
          </p:cNvPr>
          <p:cNvSpPr txBox="1"/>
          <p:nvPr/>
        </p:nvSpPr>
        <p:spPr>
          <a:xfrm>
            <a:off x="6301153" y="6307014"/>
            <a:ext cx="26494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ea typeface="Calibri"/>
                <a:cs typeface="Calibri"/>
              </a:rPr>
              <a:t>Element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8BFCA9-39A8-8FF5-D125-5AEF710D558D}"/>
              </a:ext>
            </a:extLst>
          </p:cNvPr>
          <p:cNvSpPr txBox="1"/>
          <p:nvPr/>
        </p:nvSpPr>
        <p:spPr>
          <a:xfrm rot="16200000">
            <a:off x="2168768" y="3245338"/>
            <a:ext cx="2895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Melting point, °C</a:t>
            </a:r>
            <a:endParaRPr lang="en-GB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508A8B0-005D-92F8-8874-69391D0D334F}"/>
              </a:ext>
            </a:extLst>
          </p:cNvPr>
          <p:cNvSpPr/>
          <p:nvPr/>
        </p:nvSpPr>
        <p:spPr>
          <a:xfrm rot="1200000">
            <a:off x="5314461" y="2995245"/>
            <a:ext cx="3788507" cy="3614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12C318-C2C4-9973-9926-F2591729E686}"/>
              </a:ext>
            </a:extLst>
          </p:cNvPr>
          <p:cNvSpPr txBox="1"/>
          <p:nvPr/>
        </p:nvSpPr>
        <p:spPr>
          <a:xfrm>
            <a:off x="9054123" y="3788508"/>
            <a:ext cx="254195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General trend is a decrease in </a:t>
            </a:r>
            <a:r>
              <a:rPr lang="en-GB" dirty="0" err="1">
                <a:ea typeface="Calibri"/>
                <a:cs typeface="Calibri"/>
              </a:rPr>
              <a:t>MPt</a:t>
            </a:r>
            <a:endParaRPr lang="en-GB" dirty="0" err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F587922-7DE4-4E57-AE1E-18747CD8EC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3" y="-1488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 b="1" dirty="0">
                <a:solidFill>
                  <a:srgbClr val="70AD47"/>
                </a:solidFill>
              </a:rPr>
              <a:t>Explaining the trend in melting points</a:t>
            </a:r>
          </a:p>
        </p:txBody>
      </p:sp>
      <p:sp>
        <p:nvSpPr>
          <p:cNvPr id="28675" name="Text Box 26">
            <a:extLst>
              <a:ext uri="{FF2B5EF4-FFF2-40B4-BE49-F238E27FC236}">
                <a16:creationId xmlns:a16="http://schemas.microsoft.com/office/drawing/2014/main" id="{3E946723-8AB3-4C75-9F19-432E4BF98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" y="2657747"/>
            <a:ext cx="99695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chemeClr val="tx1"/>
                </a:solidFill>
                <a:latin typeface="+mn-lt"/>
              </a:rPr>
              <a:t>The melting points of the elements </a:t>
            </a:r>
            <a:r>
              <a:rPr lang="en-GB" altLang="en-US" sz="2800" b="1" dirty="0">
                <a:solidFill>
                  <a:schemeClr val="tx1"/>
                </a:solidFill>
                <a:latin typeface="+mn-lt"/>
              </a:rPr>
              <a:t>decrease </a:t>
            </a:r>
            <a:r>
              <a:rPr lang="en-GB" altLang="en-US" sz="2800" dirty="0">
                <a:solidFill>
                  <a:schemeClr val="tx1"/>
                </a:solidFill>
                <a:latin typeface="+mn-lt"/>
              </a:rPr>
              <a:t>down group 2, with the exception of magnesium to calcium.</a:t>
            </a:r>
          </a:p>
        </p:txBody>
      </p:sp>
      <p:sp>
        <p:nvSpPr>
          <p:cNvPr id="1009712" name="Text Box 48">
            <a:extLst>
              <a:ext uri="{FF2B5EF4-FFF2-40B4-BE49-F238E27FC236}">
                <a16:creationId xmlns:a16="http://schemas.microsoft.com/office/drawing/2014/main" id="{34CCAC12-BD11-4536-BFBB-DD1D6DB05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" y="3622331"/>
            <a:ext cx="1109303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dirty="0">
                <a:solidFill>
                  <a:schemeClr val="tx1"/>
                </a:solidFill>
                <a:latin typeface="+mn-lt"/>
              </a:rPr>
              <a:t>A metal’s melting point depends on the strength of its metallic bonds. </a:t>
            </a:r>
            <a:endParaRPr lang="en-US">
              <a:solidFill>
                <a:schemeClr val="tx1"/>
              </a:solidFill>
            </a:endParaRPr>
          </a:p>
          <a:p>
            <a:r>
              <a:rPr lang="en-GB" altLang="en-US" sz="2800" dirty="0">
                <a:solidFill>
                  <a:schemeClr val="tx1"/>
                </a:solidFill>
                <a:latin typeface="+mn-lt"/>
              </a:rPr>
              <a:t>The metal ions become larger going down the group -&gt;  metallic bonding decreases due to decreasing charge (all +2) to size ratio -&gt; less attraction for delocalised electrons</a:t>
            </a:r>
            <a:endParaRPr lang="en-GB">
              <a:solidFill>
                <a:schemeClr val="tx1"/>
              </a:solidFill>
            </a:endParaRPr>
          </a:p>
          <a:p>
            <a:endParaRPr lang="en-GB" altLang="en-US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160A57-55BB-A04D-A336-C5B7C48BDBBF}"/>
              </a:ext>
            </a:extLst>
          </p:cNvPr>
          <p:cNvSpPr txBox="1"/>
          <p:nvPr/>
        </p:nvSpPr>
        <p:spPr>
          <a:xfrm>
            <a:off x="558800" y="1168357"/>
            <a:ext cx="8623300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altLang="en-US" sz="2800" dirty="0"/>
              <a:t>They are all metals with high melting points. Each atom contributes its two outermost electrons to sea of delocalised electrons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82DBB33-C60D-407C-8700-3B84E0A8D31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6927" y="60325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 b="1" dirty="0">
                <a:solidFill>
                  <a:srgbClr val="70AD47"/>
                </a:solidFill>
              </a:rPr>
              <a:t>Trend in atomic radius</a:t>
            </a:r>
          </a:p>
        </p:txBody>
      </p:sp>
      <p:pic>
        <p:nvPicPr>
          <p:cNvPr id="1035" name="Picture 11" descr="Melting and boiling point trend in Group II - Chemistry Stack Exchange">
            <a:extLst>
              <a:ext uri="{FF2B5EF4-FFF2-40B4-BE49-F238E27FC236}">
                <a16:creationId xmlns:a16="http://schemas.microsoft.com/office/drawing/2014/main" id="{6A30FA89-F3CF-0243-BB06-5DB76EF0AA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" t="13608" r="57699" b="11546"/>
          <a:stretch/>
        </p:blipFill>
        <p:spPr bwMode="auto">
          <a:xfrm>
            <a:off x="3050832" y="2094295"/>
            <a:ext cx="6147274" cy="354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467BCA-5DDF-4710-C36E-09DEDA8E895B}"/>
              </a:ext>
            </a:extLst>
          </p:cNvPr>
          <p:cNvSpPr txBox="1"/>
          <p:nvPr/>
        </p:nvSpPr>
        <p:spPr>
          <a:xfrm>
            <a:off x="4503615" y="1510322"/>
            <a:ext cx="479473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u="sng" dirty="0">
                <a:ea typeface="Calibri"/>
                <a:cs typeface="Calibri"/>
              </a:rPr>
              <a:t>Atomic radii of the group 2 elements</a:t>
            </a:r>
            <a:endParaRPr lang="en-GB" sz="2000" u="sn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D1D446-125F-9155-3B9B-31674DED196B}"/>
              </a:ext>
            </a:extLst>
          </p:cNvPr>
          <p:cNvSpPr txBox="1"/>
          <p:nvPr/>
        </p:nvSpPr>
        <p:spPr>
          <a:xfrm>
            <a:off x="5578230" y="5799014"/>
            <a:ext cx="26494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ea typeface="Calibri"/>
                <a:cs typeface="Calibri"/>
              </a:rPr>
              <a:t>Element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19BA30-1370-4624-10B9-86DE85D427E5}"/>
              </a:ext>
            </a:extLst>
          </p:cNvPr>
          <p:cNvSpPr txBox="1"/>
          <p:nvPr/>
        </p:nvSpPr>
        <p:spPr>
          <a:xfrm rot="16200000">
            <a:off x="1802421" y="3474915"/>
            <a:ext cx="16744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Distance, pm</a:t>
            </a:r>
            <a:endParaRPr lang="en-GB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F83AFC0A-F18A-B979-2695-6D3CD3BBC5EE}"/>
              </a:ext>
            </a:extLst>
          </p:cNvPr>
          <p:cNvSpPr/>
          <p:nvPr/>
        </p:nvSpPr>
        <p:spPr>
          <a:xfrm rot="-960000">
            <a:off x="3937351" y="3198394"/>
            <a:ext cx="5996353" cy="3321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EEB9A3-AA97-A087-CE3D-272F620314E6}"/>
              </a:ext>
            </a:extLst>
          </p:cNvPr>
          <p:cNvSpPr txBox="1"/>
          <p:nvPr/>
        </p:nvSpPr>
        <p:spPr>
          <a:xfrm>
            <a:off x="9650046" y="1776046"/>
            <a:ext cx="254195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General trend is an increase in atomic radius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FAB476B-F58F-4909-816A-C95FA177CA5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6927" y="4907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 b="1" dirty="0">
                <a:solidFill>
                  <a:srgbClr val="70AD47"/>
                </a:solidFill>
              </a:rPr>
              <a:t>Explaining the trend in atomic radius</a:t>
            </a: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D024FFBE-C6C2-4391-AE1E-31C53AC96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25" y="1946066"/>
            <a:ext cx="1194708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rgbClr val="000000"/>
                </a:solidFill>
              </a:rPr>
              <a:t>The atomic radius of the elements </a:t>
            </a:r>
            <a:r>
              <a:rPr lang="en-GB" altLang="en-US" sz="2800" b="1" dirty="0">
                <a:solidFill>
                  <a:srgbClr val="000000"/>
                </a:solidFill>
              </a:rPr>
              <a:t>increases</a:t>
            </a:r>
            <a:r>
              <a:rPr lang="en-GB" altLang="en-US" sz="2800" dirty="0">
                <a:solidFill>
                  <a:srgbClr val="000000"/>
                </a:solidFill>
              </a:rPr>
              <a:t> down group 2 from beryllium to barium.</a:t>
            </a:r>
          </a:p>
        </p:txBody>
      </p:sp>
      <p:sp>
        <p:nvSpPr>
          <p:cNvPr id="1001499" name="Text Box 27">
            <a:extLst>
              <a:ext uri="{FF2B5EF4-FFF2-40B4-BE49-F238E27FC236}">
                <a16:creationId xmlns:a16="http://schemas.microsoft.com/office/drawing/2014/main" id="{E24F1174-F6F1-4D14-B40E-EAB53C85A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8" y="4849610"/>
            <a:ext cx="1160722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>
                <a:solidFill>
                  <a:srgbClr val="000000"/>
                </a:solidFill>
              </a:rPr>
              <a:t>The increase in radius is due to </a:t>
            </a:r>
            <a:r>
              <a:rPr lang="en-GB" altLang="en-US" sz="2800" b="1" dirty="0">
                <a:solidFill>
                  <a:srgbClr val="000000"/>
                </a:solidFill>
              </a:rPr>
              <a:t>higher</a:t>
            </a:r>
            <a:r>
              <a:rPr lang="en-GB" altLang="en-US" sz="2800" dirty="0">
                <a:solidFill>
                  <a:srgbClr val="000000"/>
                </a:solidFill>
              </a:rPr>
              <a:t> principle energy levels being filled, whose orbitals are located </a:t>
            </a:r>
            <a:r>
              <a:rPr lang="en-GB" altLang="en-US" sz="2800" b="1" dirty="0">
                <a:solidFill>
                  <a:srgbClr val="000000"/>
                </a:solidFill>
              </a:rPr>
              <a:t>further</a:t>
            </a:r>
            <a:r>
              <a:rPr lang="en-GB" altLang="en-US" sz="2800" dirty="0">
                <a:solidFill>
                  <a:srgbClr val="000000"/>
                </a:solidFill>
              </a:rPr>
              <a:t> from the nucleus.</a:t>
            </a:r>
          </a:p>
        </p:txBody>
      </p:sp>
      <p:sp>
        <p:nvSpPr>
          <p:cNvPr id="1001526" name="Text Box 54">
            <a:extLst>
              <a:ext uri="{FF2B5EF4-FFF2-40B4-BE49-F238E27FC236}">
                <a16:creationId xmlns:a16="http://schemas.microsoft.com/office/drawing/2014/main" id="{FF5C14C3-CC1A-40BD-9D6E-BCC223E7A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26" y="3032441"/>
            <a:ext cx="1194709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dirty="0">
                <a:solidFill>
                  <a:srgbClr val="000000"/>
                </a:solidFill>
                <a:latin typeface="Arial"/>
                <a:cs typeface="Arial"/>
              </a:rPr>
              <a:t>The number of protons increases down the group; however, so does the number of shielding electrons. </a:t>
            </a:r>
            <a:endParaRPr lang="en-US" sz="2800">
              <a:latin typeface="Arial"/>
              <a:cs typeface="Arial"/>
            </a:endParaRPr>
          </a:p>
          <a:p>
            <a:r>
              <a:rPr lang="en-GB" altLang="en-US" sz="2800" dirty="0">
                <a:solidFill>
                  <a:srgbClr val="000000"/>
                </a:solidFill>
                <a:latin typeface="Arial"/>
                <a:cs typeface="Arial"/>
              </a:rPr>
              <a:t>Effective nuclear charge therefore remains approximately constant.</a:t>
            </a:r>
            <a:endParaRPr lang="en-GB"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CD9646FC-2501-4FC5-A98A-B4B2E5A5C72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6927" y="4907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 b="1" dirty="0">
                <a:solidFill>
                  <a:srgbClr val="70AD47"/>
                </a:solidFill>
              </a:rPr>
              <a:t>Trend in first ionization energy</a:t>
            </a:r>
          </a:p>
        </p:txBody>
      </p:sp>
      <p:pic>
        <p:nvPicPr>
          <p:cNvPr id="2059" name="Picture 11" descr="Electron Arrangement - ScienceAid">
            <a:extLst>
              <a:ext uri="{FF2B5EF4-FFF2-40B4-BE49-F238E27FC236}">
                <a16:creationId xmlns:a16="http://schemas.microsoft.com/office/drawing/2014/main" id="{B60F8898-78C5-1F48-8081-290B496CF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0" r="1589" b="451"/>
          <a:stretch/>
        </p:blipFill>
        <p:spPr bwMode="auto">
          <a:xfrm>
            <a:off x="1872622" y="1230277"/>
            <a:ext cx="8446541" cy="382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8B67D6-F5D3-B400-1051-4D0F8CE01501}"/>
              </a:ext>
            </a:extLst>
          </p:cNvPr>
          <p:cNvSpPr txBox="1"/>
          <p:nvPr/>
        </p:nvSpPr>
        <p:spPr>
          <a:xfrm>
            <a:off x="3751385" y="1031629"/>
            <a:ext cx="583027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u="sng" dirty="0">
                <a:ea typeface="Calibri"/>
                <a:cs typeface="Calibri"/>
              </a:rPr>
              <a:t>1st ionisation energies of the group 2 elements</a:t>
            </a:r>
            <a:endParaRPr lang="en-GB" sz="2000" u="sng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662C0C-A577-2CB2-5200-5C423DA9DE6A}"/>
              </a:ext>
            </a:extLst>
          </p:cNvPr>
          <p:cNvSpPr txBox="1"/>
          <p:nvPr/>
        </p:nvSpPr>
        <p:spPr>
          <a:xfrm rot="16200000">
            <a:off x="244229" y="2493107"/>
            <a:ext cx="2895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1st ionisation energy</a:t>
            </a:r>
            <a:endParaRPr lang="en-GB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B0C1661-AB7D-7A46-8976-47174D63F36A}"/>
              </a:ext>
            </a:extLst>
          </p:cNvPr>
          <p:cNvSpPr/>
          <p:nvPr/>
        </p:nvSpPr>
        <p:spPr>
          <a:xfrm rot="1200000">
            <a:off x="4894384" y="2731475"/>
            <a:ext cx="3788507" cy="3614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964D89-64D7-2489-1589-53365FC864CE}"/>
              </a:ext>
            </a:extLst>
          </p:cNvPr>
          <p:cNvSpPr txBox="1"/>
          <p:nvPr/>
        </p:nvSpPr>
        <p:spPr>
          <a:xfrm>
            <a:off x="7461739" y="2538046"/>
            <a:ext cx="443718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General trend is a decrease in 1st IE</a:t>
            </a:r>
            <a:endParaRPr lang="en-GB" dirty="0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E3F10C-62FF-F9F2-AFA4-7CFA63B4575B}"/>
              </a:ext>
            </a:extLst>
          </p:cNvPr>
          <p:cNvSpPr txBox="1"/>
          <p:nvPr/>
        </p:nvSpPr>
        <p:spPr>
          <a:xfrm>
            <a:off x="5978768" y="5154245"/>
            <a:ext cx="26494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ea typeface="Calibri"/>
                <a:cs typeface="Calibri"/>
              </a:rPr>
              <a:t>Element</a:t>
            </a:r>
            <a:endParaRPr lang="en-GB" dirty="0"/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FAB476B-F58F-4909-816A-C95FA177CA5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6927" y="4907"/>
            <a:ext cx="10515600" cy="1325563"/>
          </a:xfrm>
        </p:spPr>
        <p:txBody>
          <a:bodyPr/>
          <a:lstStyle/>
          <a:p>
            <a:r>
              <a:rPr lang="en-GB" altLang="en-US" b="1" dirty="0">
                <a:solidFill>
                  <a:srgbClr val="70AD47"/>
                </a:solidFill>
              </a:rPr>
              <a:t>Explaining the trend in 1st IE</a:t>
            </a: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C8A14CBE-C7FA-609F-9726-0CAB78447D7B}"/>
              </a:ext>
            </a:extLst>
          </p:cNvPr>
          <p:cNvSpPr txBox="1"/>
          <p:nvPr/>
        </p:nvSpPr>
        <p:spPr>
          <a:xfrm>
            <a:off x="217013" y="1227094"/>
            <a:ext cx="11072843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ea typeface="Calibri"/>
                <a:cs typeface="Calibri"/>
              </a:rPr>
              <a:t>The first ionisation energy is the energy required to remove the most loosely held electron from one mole of gaseous atoms to produce 1 mole of gaseous ions each with a charge of 1+</a:t>
            </a:r>
            <a:r>
              <a:rPr lang="en-US" sz="2800" dirty="0">
                <a:ea typeface="Calibri"/>
                <a:cs typeface="Calibri"/>
              </a:rPr>
              <a:t>;</a:t>
            </a:r>
            <a:endParaRPr lang="en-US" dirty="0"/>
          </a:p>
          <a:p>
            <a:endParaRPr lang="en-US" sz="2800" dirty="0">
              <a:ea typeface="Calibri"/>
              <a:cs typeface="Calibri"/>
            </a:endParaRPr>
          </a:p>
          <a:p>
            <a:r>
              <a:rPr lang="en-US" sz="2800" dirty="0">
                <a:ea typeface="Calibri"/>
                <a:cs typeface="Calibri"/>
              </a:rPr>
              <a:t>e.g.    Mg</a:t>
            </a:r>
            <a:r>
              <a:rPr lang="en-US" sz="2800" baseline="-25000" dirty="0">
                <a:ea typeface="Calibri" panose="020F0502020204030204"/>
                <a:cs typeface="Calibri" panose="020F0502020204030204"/>
              </a:rPr>
              <a:t>(g) </a:t>
            </a:r>
            <a:r>
              <a:rPr lang="en-US" sz="2800" dirty="0">
                <a:ea typeface="Calibri" panose="020F0502020204030204"/>
                <a:cs typeface="Calibri" panose="020F0502020204030204"/>
              </a:rPr>
              <a:t>--&gt; Mg</a:t>
            </a:r>
            <a:r>
              <a:rPr lang="en-US" sz="2800" baseline="30000" dirty="0">
                <a:ea typeface="Calibri" panose="020F0502020204030204"/>
                <a:cs typeface="Calibri" panose="020F0502020204030204"/>
              </a:rPr>
              <a:t>+</a:t>
            </a:r>
            <a:r>
              <a:rPr lang="en-US" sz="1900" baseline="-25000" dirty="0">
                <a:ea typeface="Calibri" panose="020F0502020204030204"/>
                <a:cs typeface="Calibri" panose="020F0502020204030204"/>
              </a:rPr>
              <a:t>(g) </a:t>
            </a:r>
            <a:r>
              <a:rPr lang="en-US" sz="1900" dirty="0">
                <a:ea typeface="Calibri" panose="020F0502020204030204"/>
                <a:cs typeface="Calibri" panose="020F0502020204030204"/>
              </a:rPr>
              <a:t>+ e</a:t>
            </a:r>
            <a:r>
              <a:rPr lang="en-US" sz="1900" baseline="30000" dirty="0">
                <a:ea typeface="Calibri" panose="020F0502020204030204"/>
                <a:cs typeface="Calibri" panose="020F0502020204030204"/>
              </a:rPr>
              <a:t>-</a:t>
            </a:r>
          </a:p>
          <a:p>
            <a:endParaRPr lang="en-US" sz="2800" dirty="0">
              <a:ea typeface="Calibri" panose="020F0502020204030204"/>
              <a:cs typeface="Calibri" panose="020F0502020204030204"/>
            </a:endParaRPr>
          </a:p>
          <a:p>
            <a:r>
              <a:rPr lang="en-US" sz="2800" dirty="0"/>
              <a:t>1st IE decreases going down the group as less energy is required to remove</a:t>
            </a:r>
            <a:endParaRPr lang="en-US" dirty="0">
              <a:ea typeface="Calibri"/>
              <a:cs typeface="Calibri"/>
            </a:endParaRPr>
          </a:p>
          <a:p>
            <a:r>
              <a:rPr lang="en-US" sz="2800" dirty="0"/>
              <a:t>the outermost electrons. </a:t>
            </a:r>
          </a:p>
          <a:p>
            <a:r>
              <a:rPr lang="en-US" sz="2800" dirty="0"/>
              <a:t>Due to, greater distance from nucleus and more shielding by inner electrons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35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1711</Words>
  <Application>Microsoft Office PowerPoint</Application>
  <PresentationFormat>Widescreen</PresentationFormat>
  <Paragraphs>194</Paragraphs>
  <Slides>22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Office Theme</vt:lpstr>
      <vt:lpstr>Inorganic Chemistry Year 1 - AS  3.2.2 Group 2 – The alkaline earth metals</vt:lpstr>
      <vt:lpstr>Inorganic Chemistry Year 1  3.2.2 Group 2 – The alkaline earth metals</vt:lpstr>
      <vt:lpstr>Physical properties</vt:lpstr>
      <vt:lpstr>Melting Point</vt:lpstr>
      <vt:lpstr>Explaining the trend in melting points</vt:lpstr>
      <vt:lpstr>Trend in atomic radius</vt:lpstr>
      <vt:lpstr>Explaining the trend in atomic radius</vt:lpstr>
      <vt:lpstr>Trend in first ionization energy</vt:lpstr>
      <vt:lpstr>Explaining the trend in 1st IE</vt:lpstr>
      <vt:lpstr>Example question</vt:lpstr>
      <vt:lpstr>Reactions with water</vt:lpstr>
      <vt:lpstr>Redox reaction </vt:lpstr>
      <vt:lpstr>Explaining the trend in reactivity</vt:lpstr>
      <vt:lpstr>Example question</vt:lpstr>
      <vt:lpstr>PowerPoint Presentation</vt:lpstr>
      <vt:lpstr>Solubilities of Group 2 hydroxides </vt:lpstr>
      <vt:lpstr>Solubilities of Group 2 hydroxides </vt:lpstr>
      <vt:lpstr>Applications of Group 2 hydroxides</vt:lpstr>
      <vt:lpstr>PowerPoint Presentation</vt:lpstr>
      <vt:lpstr>Solubilities of Group 2 sulphates</vt:lpstr>
      <vt:lpstr>Applications of Group 2 sulfates </vt:lpstr>
      <vt:lpstr>Example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Griffiths</dc:creator>
  <cp:lastModifiedBy>John Griffiths</cp:lastModifiedBy>
  <cp:revision>555</cp:revision>
  <dcterms:created xsi:type="dcterms:W3CDTF">2021-10-29T07:59:38Z</dcterms:created>
  <dcterms:modified xsi:type="dcterms:W3CDTF">2026-07-27T15:02:45Z</dcterms:modified>
</cp:coreProperties>
</file>