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33"/>
  </p:notesMasterIdLst>
  <p:sldIdLst>
    <p:sldId id="268" r:id="rId3"/>
    <p:sldId id="418" r:id="rId4"/>
    <p:sldId id="572" r:id="rId5"/>
    <p:sldId id="290" r:id="rId6"/>
    <p:sldId id="288" r:id="rId7"/>
    <p:sldId id="277" r:id="rId8"/>
    <p:sldId id="287" r:id="rId9"/>
    <p:sldId id="594" r:id="rId10"/>
    <p:sldId id="285" r:id="rId11"/>
    <p:sldId id="598" r:id="rId12"/>
    <p:sldId id="593" r:id="rId13"/>
    <p:sldId id="551" r:id="rId14"/>
    <p:sldId id="552" r:id="rId15"/>
    <p:sldId id="616" r:id="rId16"/>
    <p:sldId id="258" r:id="rId17"/>
    <p:sldId id="575" r:id="rId18"/>
    <p:sldId id="275" r:id="rId19"/>
    <p:sldId id="617" r:id="rId20"/>
    <p:sldId id="595" r:id="rId21"/>
    <p:sldId id="560" r:id="rId22"/>
    <p:sldId id="562" r:id="rId23"/>
    <p:sldId id="563" r:id="rId24"/>
    <p:sldId id="271" r:id="rId25"/>
    <p:sldId id="599" r:id="rId26"/>
    <p:sldId id="618" r:id="rId27"/>
    <p:sldId id="573" r:id="rId28"/>
    <p:sldId id="565" r:id="rId29"/>
    <p:sldId id="567" r:id="rId30"/>
    <p:sldId id="568" r:id="rId31"/>
    <p:sldId id="59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AE3257-18BB-00E3-D3AD-CAE0DB4DE984}" v="4" dt="2025-09-24T11:08:51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iffiths" userId="55ce029b995a3368" providerId="Windows Live" clId="Web-{D8AE3257-18BB-00E3-D3AD-CAE0DB4DE984}"/>
    <pc:docChg chg="modSld">
      <pc:chgData name="John Griffiths" userId="55ce029b995a3368" providerId="Windows Live" clId="Web-{D8AE3257-18BB-00E3-D3AD-CAE0DB4DE984}" dt="2025-09-24T11:08:51.456" v="3" actId="1076"/>
      <pc:docMkLst>
        <pc:docMk/>
      </pc:docMkLst>
      <pc:sldChg chg="modSp">
        <pc:chgData name="John Griffiths" userId="55ce029b995a3368" providerId="Windows Live" clId="Web-{D8AE3257-18BB-00E3-D3AD-CAE0DB4DE984}" dt="2025-09-24T11:08:51.456" v="3" actId="1076"/>
        <pc:sldMkLst>
          <pc:docMk/>
          <pc:sldMk cId="3280777285" sldId="595"/>
        </pc:sldMkLst>
        <pc:spChg chg="mod">
          <ac:chgData name="John Griffiths" userId="55ce029b995a3368" providerId="Windows Live" clId="Web-{D8AE3257-18BB-00E3-D3AD-CAE0DB4DE984}" dt="2025-09-24T11:08:51.456" v="3" actId="1076"/>
          <ac:spMkLst>
            <pc:docMk/>
            <pc:sldMk cId="3280777285" sldId="595"/>
            <ac:spMk id="6" creationId="{A80826AA-C43D-3795-424F-B0C35AC2EF15}"/>
          </ac:spMkLst>
        </pc:spChg>
      </pc:sldChg>
      <pc:sldChg chg="modSp">
        <pc:chgData name="John Griffiths" userId="55ce029b995a3368" providerId="Windows Live" clId="Web-{D8AE3257-18BB-00E3-D3AD-CAE0DB4DE984}" dt="2025-09-24T11:06:29.355" v="1" actId="1076"/>
        <pc:sldMkLst>
          <pc:docMk/>
          <pc:sldMk cId="1969238503" sldId="598"/>
        </pc:sldMkLst>
        <pc:spChg chg="mod">
          <ac:chgData name="John Griffiths" userId="55ce029b995a3368" providerId="Windows Live" clId="Web-{D8AE3257-18BB-00E3-D3AD-CAE0DB4DE984}" dt="2025-09-24T11:06:29.355" v="1" actId="1076"/>
          <ac:spMkLst>
            <pc:docMk/>
            <pc:sldMk cId="1969238503" sldId="598"/>
            <ac:spMk id="5" creationId="{4FBEAB5B-4734-7BFF-C7E3-4082F8B87D5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Ionisation energy</c:v>
                </c:pt>
              </c:strCache>
            </c:strRef>
          </c:tx>
          <c:spPr>
            <a:solidFill>
              <a:schemeClr val="accent2"/>
            </a:solidFill>
            <a:ln w="6350" cap="flat" cmpd="sng" algn="ctr">
              <a:solidFill>
                <a:schemeClr val="lt1"/>
              </a:solidFill>
              <a:prstDash val="solid"/>
              <a:round/>
            </a:ln>
            <a:effectLst/>
          </c:spPr>
          <c:invertIfNegative val="0"/>
          <c:cat>
            <c:strRef>
              <c:f>Sheet1!$A$9:$A$13</c:f>
              <c:strCache>
                <c:ptCount val="5"/>
                <c:pt idx="0">
                  <c:v>F</c:v>
                </c:pt>
                <c:pt idx="1">
                  <c:v>Cl</c:v>
                </c:pt>
                <c:pt idx="2">
                  <c:v>Br</c:v>
                </c:pt>
                <c:pt idx="3">
                  <c:v>I</c:v>
                </c:pt>
                <c:pt idx="4">
                  <c:v>At</c:v>
                </c:pt>
              </c:strCache>
            </c:strRef>
          </c:cat>
          <c:val>
            <c:numRef>
              <c:f>Sheet1!$B$9:$B$13</c:f>
              <c:numCache>
                <c:formatCode>General</c:formatCode>
                <c:ptCount val="5"/>
                <c:pt idx="0">
                  <c:v>1680</c:v>
                </c:pt>
                <c:pt idx="1">
                  <c:v>1260</c:v>
                </c:pt>
                <c:pt idx="2">
                  <c:v>1140</c:v>
                </c:pt>
                <c:pt idx="3">
                  <c:v>1010</c:v>
                </c:pt>
                <c:pt idx="4">
                  <c:v>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03-5F48-ACDA-E4F322A8A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2092744"/>
        <c:axId val="-2122095704"/>
      </c:barChart>
      <c:catAx>
        <c:axId val="-2122092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2095704"/>
        <c:crosses val="autoZero"/>
        <c:auto val="1"/>
        <c:lblAlgn val="ctr"/>
        <c:lblOffset val="100"/>
        <c:noMultiLvlLbl val="0"/>
      </c:catAx>
      <c:valAx>
        <c:axId val="-212209570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>
                    <a:latin typeface="Arial Narrow" panose="020B0606020202030204" pitchFamily="34" charset="0"/>
                  </a:rPr>
                  <a:t>Ionisation energy (kJ/mol)</a:t>
                </a:r>
              </a:p>
            </c:rich>
          </c:tx>
          <c:layout>
            <c:manualLayout>
              <c:xMode val="edge"/>
              <c:yMode val="edge"/>
              <c:x val="1.2524321852336999E-2"/>
              <c:y val="0.105803058919378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-212209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48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1A71701B-BC5E-FC44-8996-53E448A6C4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A39EF236-8C39-9048-BF46-47999C683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6393208-2951-6C46-83EE-C29ABBCBAE7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AS226</a:t>
            </a:r>
          </a:p>
        </p:txBody>
      </p:sp>
      <p:sp>
        <p:nvSpPr>
          <p:cNvPr id="39940" name="Date Placeholder 4">
            <a:extLst>
              <a:ext uri="{FF2B5EF4-FFF2-40B4-BE49-F238E27FC236}">
                <a16:creationId xmlns:a16="http://schemas.microsoft.com/office/drawing/2014/main" id="{C77D6EA1-A7AB-2545-987F-71DB6555AA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A2BD45-F0DF-E449-879D-DE149C8187E8}" type="datetime1">
              <a:rPr lang="en-GB" altLang="en-US"/>
              <a:pPr>
                <a:spcBef>
                  <a:spcPct val="0"/>
                </a:spcBef>
              </a:pPr>
              <a:t>24/09/2025</a:t>
            </a:fld>
            <a:endParaRPr lang="en-GB" altLang="en-US"/>
          </a:p>
        </p:txBody>
      </p:sp>
      <p:sp>
        <p:nvSpPr>
          <p:cNvPr id="39941" name="Slide Number Placeholder 5">
            <a:extLst>
              <a:ext uri="{FF2B5EF4-FFF2-40B4-BE49-F238E27FC236}">
                <a16:creationId xmlns:a16="http://schemas.microsoft.com/office/drawing/2014/main" id="{141646A1-FE73-934C-B6E9-BA2B25D1EA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AB10F7-304B-7A44-9BD8-A9DC4296718F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CD1409E4-7490-4A06-84B4-B3F38EEE32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4311F3-58D6-484D-B07A-E99B14939833}" type="slidenum">
              <a:rPr lang="en-GB" alt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49155" name="Rectangle 10">
            <a:extLst>
              <a:ext uri="{FF2B5EF4-FFF2-40B4-BE49-F238E27FC236}">
                <a16:creationId xmlns:a16="http://schemas.microsoft.com/office/drawing/2014/main" id="{260DA59D-527A-42AB-A22A-2D9CA93350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Boardworks AS Chemistry </a:t>
            </a:r>
          </a:p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Trends in Group 2</a:t>
            </a: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79CBC243-2812-47D9-9405-5EA2B0E9D5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76688C85-FE37-40EF-B7AD-E85BC2420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GB" altLang="en-US" b="1"/>
              <a:t>Photo credit: </a:t>
            </a:r>
            <a:r>
              <a:rPr lang="en-GB" altLang="en-US"/>
              <a:t>Wellcome Photo Library, Wellcome Images</a:t>
            </a:r>
            <a:endParaRPr lang="en-GB" altLang="en-US" b="1"/>
          </a:p>
          <a:p>
            <a:pPr eaLnBrk="1" hangingPunct="1"/>
            <a:endParaRPr lang="en-GB" altLang="en-US" b="1"/>
          </a:p>
          <a:p>
            <a:pPr eaLnBrk="1" hangingPunct="1"/>
            <a:r>
              <a:rPr lang="en-GB" altLang="en-US" b="1"/>
              <a:t>Teacher notes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/>
              <a:t>Here the X-ray image taken using barium sulfate reveals that the patient has a gastric ulcer.</a:t>
            </a:r>
          </a:p>
        </p:txBody>
      </p:sp>
    </p:spTree>
    <p:extLst>
      <p:ext uri="{BB962C8B-B14F-4D97-AF65-F5344CB8AC3E}">
        <p14:creationId xmlns:p14="http://schemas.microsoft.com/office/powerpoint/2010/main" val="2192190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AS232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4E23E17-CEE9-B54B-B33E-98FF2948E80E}" type="datetime1">
              <a:rPr lang="en-US"/>
              <a:pPr eaLnBrk="1" hangingPunct="1"/>
              <a:t>9/24/2025</a:t>
            </a:fld>
            <a:endParaRPr lang="en-US"/>
          </a:p>
        </p:txBody>
      </p:sp>
      <p:sp>
        <p:nvSpPr>
          <p:cNvPr id="317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B49E6E0-C2C8-D647-B1DE-A673D58115B9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7D7B-12CE-5348-ACAB-152B0BB7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28D9-265B-ED4C-90B9-875BC103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E9527-8526-2A48-B078-66E1913D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0BCD-A000-464D-8C46-9D35FB402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3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920C1-9688-1A44-9908-243BA519D11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3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8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5" r:id="rId13"/>
    <p:sldLayoutId id="2147483696" r:id="rId14"/>
    <p:sldLayoutId id="214748369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382" y="614502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/>
              <a:t>Inorganic Chemistry Year 1 - AS </a:t>
            </a:r>
            <a:br>
              <a:rPr lang="en-US" sz="5400" b="1"/>
            </a:br>
            <a:r>
              <a:rPr lang="en-US" sz="5400" b="1"/>
              <a:t>3.2.3 Group 7 (17) – The halogens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FB3413-5A2E-FDC9-ECE7-17AB64D9B636}"/>
              </a:ext>
            </a:extLst>
          </p:cNvPr>
          <p:cNvSpPr txBox="1"/>
          <p:nvPr/>
        </p:nvSpPr>
        <p:spPr>
          <a:xfrm>
            <a:off x="9753600" y="6389077"/>
            <a:ext cx="240323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>
                <a:cs typeface="Calibri"/>
              </a:rPr>
              <a:t>www.sciexcel.org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EA7B37C-3B1E-45CB-837F-54E8ECE7A2BB}"/>
              </a:ext>
            </a:extLst>
          </p:cNvPr>
          <p:cNvSpPr txBox="1">
            <a:spLocks/>
          </p:cNvSpPr>
          <p:nvPr/>
        </p:nvSpPr>
        <p:spPr>
          <a:xfrm>
            <a:off x="-1954" y="2931"/>
            <a:ext cx="113538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AD47"/>
                </a:solidFill>
              </a:rPr>
              <a:t>Example question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C4099C3-491F-A03A-D213-774529AA8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47" t="49040" r="31028" b="25696"/>
          <a:stretch/>
        </p:blipFill>
        <p:spPr>
          <a:xfrm>
            <a:off x="332154" y="1233205"/>
            <a:ext cx="5453731" cy="302897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FBEAB5B-4734-7BFF-C7E3-4082F8B87D5C}"/>
              </a:ext>
            </a:extLst>
          </p:cNvPr>
          <p:cNvSpPr/>
          <p:nvPr/>
        </p:nvSpPr>
        <p:spPr>
          <a:xfrm>
            <a:off x="720968" y="2658428"/>
            <a:ext cx="257907" cy="3282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3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5688CF2C-ECF9-9840-895C-9809254F0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844676"/>
            <a:ext cx="8820150" cy="1757363"/>
          </a:xfrm>
        </p:spPr>
        <p:txBody>
          <a:bodyPr/>
          <a:lstStyle/>
          <a:p>
            <a:pPr>
              <a:buNone/>
            </a:pPr>
            <a:r>
              <a:rPr lang="en-GB" altLang="en-US">
                <a:ea typeface="ＭＳ Ｐゴシック" panose="020B0600070205080204" pitchFamily="34" charset="-128"/>
              </a:rPr>
              <a:t>	When a HALOGEN acts as an oxidising agent, it gains electrons (taken from the oxidised species). </a:t>
            </a:r>
          </a:p>
          <a:p>
            <a:pPr eaLnBrk="1" hangingPunct="1">
              <a:buFontTx/>
              <a:buNone/>
            </a:pPr>
            <a:endParaRPr lang="en-GB" altLang="en-US" sz="700">
              <a:ea typeface="ＭＳ Ｐゴシック" panose="020B0600070205080204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GB" altLang="en-US">
                <a:ea typeface="ＭＳ Ｐゴシック" panose="020B0600070205080204" pitchFamily="34" charset="-128"/>
              </a:rPr>
              <a:t>	X</a:t>
            </a:r>
            <a:r>
              <a:rPr lang="en-GB" altLang="en-US" baseline="-25000">
                <a:ea typeface="ＭＳ Ｐゴシック" panose="020B0600070205080204" pitchFamily="34" charset="-128"/>
              </a:rPr>
              <a:t>2</a:t>
            </a:r>
            <a:r>
              <a:rPr lang="en-GB" altLang="en-US">
                <a:ea typeface="ＭＳ Ｐゴシック" panose="020B0600070205080204" pitchFamily="34" charset="-128"/>
              </a:rPr>
              <a:t>  +  2 e</a:t>
            </a:r>
            <a:r>
              <a:rPr lang="en-GB" altLang="en-US" sz="4000" baseline="30000">
                <a:ea typeface="ＭＳ Ｐゴシック" panose="020B0600070205080204" pitchFamily="34" charset="-128"/>
              </a:rPr>
              <a:t>-</a:t>
            </a:r>
            <a:r>
              <a:rPr lang="en-GB" altLang="en-US" baseline="30000">
                <a:ea typeface="ＭＳ Ｐゴシック" panose="020B0600070205080204" pitchFamily="34" charset="-128"/>
              </a:rPr>
              <a:t>  </a:t>
            </a:r>
            <a:r>
              <a:rPr lang="en-GB" altLang="en-US">
                <a:ea typeface="ＭＳ Ｐゴシック" panose="020B0600070205080204" pitchFamily="34" charset="-128"/>
              </a:rPr>
              <a:t>→  2 X</a:t>
            </a:r>
            <a:r>
              <a:rPr lang="en-GB" altLang="en-US" sz="4000" baseline="30000">
                <a:ea typeface="ＭＳ Ｐゴシック" panose="020B0600070205080204" pitchFamily="34" charset="-128"/>
              </a:rPr>
              <a:t>-</a:t>
            </a:r>
          </a:p>
          <a:p>
            <a:pPr eaLnBrk="1" hangingPunct="1">
              <a:buFontTx/>
              <a:buNone/>
            </a:pPr>
            <a:endParaRPr lang="en-GB" altLang="en-US" sz="1800" baseline="30000">
              <a:ea typeface="ＭＳ Ｐゴシック" panose="020B0600070205080204" pitchFamily="34" charset="-128"/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FBC3A57-7A27-864D-8DB7-E65BD4D99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3602039"/>
            <a:ext cx="640873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/>
              <a:t>Down the group it becomes </a:t>
            </a:r>
            <a:r>
              <a:rPr lang="en-GB" altLang="en-US" sz="2800">
                <a:solidFill>
                  <a:srgbClr val="FF0000"/>
                </a:solidFill>
              </a:rPr>
              <a:t>harder</a:t>
            </a:r>
            <a:r>
              <a:rPr lang="en-GB" altLang="en-US" sz="2800"/>
              <a:t> to gain an electron because:</a:t>
            </a:r>
          </a:p>
          <a:p>
            <a:pPr eaLnBrk="1" hangingPunct="1"/>
            <a:endParaRPr lang="en-GB" altLang="en-US" sz="1200"/>
          </a:p>
          <a:p>
            <a:pPr eaLnBrk="1" hangingPunct="1"/>
            <a:r>
              <a:rPr lang="en-GB" altLang="en-US" sz="2800"/>
              <a:t>atoms are </a:t>
            </a:r>
            <a:r>
              <a:rPr lang="en-GB" altLang="en-US" sz="2800">
                <a:solidFill>
                  <a:srgbClr val="FF0000"/>
                </a:solidFill>
              </a:rPr>
              <a:t>larger</a:t>
            </a:r>
            <a:r>
              <a:rPr lang="en-GB" altLang="en-US" sz="2800"/>
              <a:t> &amp; there is </a:t>
            </a:r>
            <a:r>
              <a:rPr lang="en-GB" altLang="en-US" sz="2800">
                <a:solidFill>
                  <a:srgbClr val="FF0000"/>
                </a:solidFill>
              </a:rPr>
              <a:t>more shielding</a:t>
            </a:r>
            <a:r>
              <a:rPr lang="en-GB" altLang="en-US" sz="2800"/>
              <a:t> (due to extra electron shell)</a:t>
            </a:r>
          </a:p>
          <a:p>
            <a:pPr eaLnBrk="1" hangingPunct="1"/>
            <a:r>
              <a:rPr lang="en-GB" altLang="en-US" sz="2800"/>
              <a:t>Oxidising power gets weaker down the group</a:t>
            </a:r>
          </a:p>
        </p:txBody>
      </p:sp>
      <p:grpSp>
        <p:nvGrpSpPr>
          <p:cNvPr id="4113" name="Group 17">
            <a:extLst>
              <a:ext uri="{FF2B5EF4-FFF2-40B4-BE49-F238E27FC236}">
                <a16:creationId xmlns:a16="http://schemas.microsoft.com/office/drawing/2014/main" id="{F8BE5D8D-1B93-BA4B-B6EB-CA3D5F564FA5}"/>
              </a:ext>
            </a:extLst>
          </p:cNvPr>
          <p:cNvGrpSpPr>
            <a:grpSpLocks/>
          </p:cNvGrpSpPr>
          <p:nvPr/>
        </p:nvGrpSpPr>
        <p:grpSpPr bwMode="auto">
          <a:xfrm>
            <a:off x="2063750" y="3213100"/>
            <a:ext cx="1296988" cy="3168650"/>
            <a:chOff x="4694" y="2024"/>
            <a:chExt cx="817" cy="1996"/>
          </a:xfrm>
        </p:grpSpPr>
        <p:grpSp>
          <p:nvGrpSpPr>
            <p:cNvPr id="38918" name="Group 7">
              <a:extLst>
                <a:ext uri="{FF2B5EF4-FFF2-40B4-BE49-F238E27FC236}">
                  <a16:creationId xmlns:a16="http://schemas.microsoft.com/office/drawing/2014/main" id="{966D4D59-32B7-F747-A580-30A57C6EB1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6" y="2024"/>
              <a:ext cx="454" cy="454"/>
              <a:chOff x="3379" y="3339"/>
              <a:chExt cx="454" cy="454"/>
            </a:xfrm>
          </p:grpSpPr>
          <p:sp>
            <p:nvSpPr>
              <p:cNvPr id="38924" name="Oval 5">
                <a:extLst>
                  <a:ext uri="{FF2B5EF4-FFF2-40B4-BE49-F238E27FC236}">
                    <a16:creationId xmlns:a16="http://schemas.microsoft.com/office/drawing/2014/main" id="{892263A8-FAA5-9944-AA79-6711F8968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9" y="3339"/>
                <a:ext cx="454" cy="454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8925" name="Text Box 6">
                <a:extLst>
                  <a:ext uri="{FF2B5EF4-FFF2-40B4-BE49-F238E27FC236}">
                    <a16:creationId xmlns:a16="http://schemas.microsoft.com/office/drawing/2014/main" id="{5E383E19-F287-0445-835B-C105554E03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0" y="3430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/>
                  <a:t>Cl</a:t>
                </a:r>
                <a:endParaRPr lang="en-US" altLang="en-US" sz="1800"/>
              </a:p>
            </p:txBody>
          </p:sp>
        </p:grpSp>
        <p:sp>
          <p:nvSpPr>
            <p:cNvPr id="38919" name="Oval 10">
              <a:extLst>
                <a:ext uri="{FF2B5EF4-FFF2-40B4-BE49-F238E27FC236}">
                  <a16:creationId xmlns:a16="http://schemas.microsoft.com/office/drawing/2014/main" id="{46ED6FCB-3D57-8849-94EA-D79AF7756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" y="2568"/>
              <a:ext cx="635" cy="58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8920" name="Text Box 11">
              <a:extLst>
                <a:ext uri="{FF2B5EF4-FFF2-40B4-BE49-F238E27FC236}">
                  <a16:creationId xmlns:a16="http://schemas.microsoft.com/office/drawing/2014/main" id="{FA853DB3-745F-9D45-8A1E-0C0F0AB1B0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750"/>
              <a:ext cx="3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/>
                <a:t>Br</a:t>
              </a:r>
              <a:endParaRPr lang="en-US" altLang="en-US" sz="1800"/>
            </a:p>
          </p:txBody>
        </p:sp>
        <p:grpSp>
          <p:nvGrpSpPr>
            <p:cNvPr id="38921" name="Group 16">
              <a:extLst>
                <a:ext uri="{FF2B5EF4-FFF2-40B4-BE49-F238E27FC236}">
                  <a16:creationId xmlns:a16="http://schemas.microsoft.com/office/drawing/2014/main" id="{70D04222-E6E1-1C43-AE4E-953CBF0EA2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4" y="3249"/>
              <a:ext cx="817" cy="771"/>
              <a:chOff x="4739" y="2478"/>
              <a:chExt cx="817" cy="771"/>
            </a:xfrm>
          </p:grpSpPr>
          <p:sp>
            <p:nvSpPr>
              <p:cNvPr id="38922" name="Oval 13">
                <a:extLst>
                  <a:ext uri="{FF2B5EF4-FFF2-40B4-BE49-F238E27FC236}">
                    <a16:creationId xmlns:a16="http://schemas.microsoft.com/office/drawing/2014/main" id="{1467B6E7-1109-E44D-81F1-6752DB9F3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9" y="2478"/>
                <a:ext cx="817" cy="771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8923" name="Text Box 14">
                <a:extLst>
                  <a:ext uri="{FF2B5EF4-FFF2-40B4-BE49-F238E27FC236}">
                    <a16:creationId xmlns:a16="http://schemas.microsoft.com/office/drawing/2014/main" id="{CCCFF0E6-3E34-5C4F-A847-948827103F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7" y="2750"/>
                <a:ext cx="227" cy="231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/>
                  <a:t>I</a:t>
                </a:r>
                <a:endParaRPr lang="en-US" altLang="en-US" sz="1800"/>
              </a:p>
            </p:txBody>
          </p:sp>
        </p:grp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FF0E0858-F363-4034-99C7-B7B40C6C3BBE}"/>
              </a:ext>
            </a:extLst>
          </p:cNvPr>
          <p:cNvSpPr txBox="1">
            <a:spLocks/>
          </p:cNvSpPr>
          <p:nvPr/>
        </p:nvSpPr>
        <p:spPr>
          <a:xfrm>
            <a:off x="-1954" y="2931"/>
            <a:ext cx="11353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0AD47"/>
                </a:solidFill>
              </a:rPr>
              <a:t>Trends in oxidizing ability of HALOGENS </a:t>
            </a:r>
            <a:endParaRPr lang="en-US" b="1" baseline="-25000">
              <a:solidFill>
                <a:srgbClr val="70AD47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EF0CA1A5-75C4-3248-9DEA-70EAB9A1D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68" y="995364"/>
            <a:ext cx="11533632" cy="611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DECREASE IN REACTIVITY DOWN THE GROUP IS DEMONSTRATED USING DISPLACEMENT REACTIONS...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folHlin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SOLUTION OF THE HALOGEN IS ADDED TO A SOLUTION OF A HALIDE 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folHlin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MORE REACTIVE HALOGEN WILL DISPLACE A LESS REACTIVE ONE</a:t>
            </a:r>
            <a:endParaRPr lang="en-US" alt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	CHLORINE  +  SODIUM BROMIDE                   BROMINE  + SODIUM CHLORIDE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CHLORINE  +  SODIUM IODIDE                   IODINE  + SODIUM CHLORIDE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BROMINE  +  SODIUM IODIDE                   IODINE  + SODIUM BROMIDE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en-US" sz="240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BROMINE  +  SODIUM CHLORIDE                   CHLORINE  + SODIUM BROMIDE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   (Bromine is below chlorine in the Group so is less reactive)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4F139276-04C1-2742-9BD9-62058611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1363663"/>
            <a:ext cx="5018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 </a:t>
            </a:r>
            <a:endParaRPr lang="en-US" altLang="en-US" sz="1600" b="1" baseline="30000">
              <a:solidFill>
                <a:srgbClr val="990000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Line 5">
            <a:extLst>
              <a:ext uri="{FF2B5EF4-FFF2-40B4-BE49-F238E27FC236}">
                <a16:creationId xmlns:a16="http://schemas.microsoft.com/office/drawing/2014/main" id="{F2F3034E-DFE1-AB4B-A369-594544A90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0300" y="3967164"/>
            <a:ext cx="6937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6">
            <a:extLst>
              <a:ext uri="{FF2B5EF4-FFF2-40B4-BE49-F238E27FC236}">
                <a16:creationId xmlns:a16="http://schemas.microsoft.com/office/drawing/2014/main" id="{C3C5EC5A-674F-7C44-B505-F3D7380125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0300" y="4452939"/>
            <a:ext cx="6937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7">
            <a:extLst>
              <a:ext uri="{FF2B5EF4-FFF2-40B4-BE49-F238E27FC236}">
                <a16:creationId xmlns:a16="http://schemas.microsoft.com/office/drawing/2014/main" id="{46956ACF-3EF3-F94C-B1B9-21FE178F6B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0300" y="4927600"/>
            <a:ext cx="6937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88" name="Group 8">
            <a:extLst>
              <a:ext uri="{FF2B5EF4-FFF2-40B4-BE49-F238E27FC236}">
                <a16:creationId xmlns:a16="http://schemas.microsoft.com/office/drawing/2014/main" id="{426656A1-ABCD-5E45-B757-45A068B3FF03}"/>
              </a:ext>
            </a:extLst>
          </p:cNvPr>
          <p:cNvGrpSpPr>
            <a:grpSpLocks/>
          </p:cNvGrpSpPr>
          <p:nvPr/>
        </p:nvGrpSpPr>
        <p:grpSpPr bwMode="auto">
          <a:xfrm>
            <a:off x="6078315" y="5802693"/>
            <a:ext cx="693738" cy="311150"/>
            <a:chOff x="2944" y="3180"/>
            <a:chExt cx="437" cy="196"/>
          </a:xfrm>
        </p:grpSpPr>
        <p:sp>
          <p:nvSpPr>
            <p:cNvPr id="20493" name="Line 9">
              <a:extLst>
                <a:ext uri="{FF2B5EF4-FFF2-40B4-BE49-F238E27FC236}">
                  <a16:creationId xmlns:a16="http://schemas.microsoft.com/office/drawing/2014/main" id="{52AD5283-32BA-904E-A215-674BBA8EC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3275"/>
              <a:ext cx="43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494" name="Group 10">
              <a:extLst>
                <a:ext uri="{FF2B5EF4-FFF2-40B4-BE49-F238E27FC236}">
                  <a16:creationId xmlns:a16="http://schemas.microsoft.com/office/drawing/2014/main" id="{405005BA-A1B5-DD47-98D5-7A627BDC97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1" y="3180"/>
              <a:ext cx="168" cy="196"/>
              <a:chOff x="3228" y="3850"/>
              <a:chExt cx="168" cy="196"/>
            </a:xfrm>
          </p:grpSpPr>
          <p:sp>
            <p:nvSpPr>
              <p:cNvPr id="20495" name="Line 11">
                <a:extLst>
                  <a:ext uri="{FF2B5EF4-FFF2-40B4-BE49-F238E27FC236}">
                    <a16:creationId xmlns:a16="http://schemas.microsoft.com/office/drawing/2014/main" id="{9362E1D0-06BB-0544-85EE-67D208E90A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4" y="3850"/>
                <a:ext cx="142" cy="196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6" name="Line 12">
                <a:extLst>
                  <a:ext uri="{FF2B5EF4-FFF2-40B4-BE49-F238E27FC236}">
                    <a16:creationId xmlns:a16="http://schemas.microsoft.com/office/drawing/2014/main" id="{54E34106-2963-6241-AC36-73FE5FC983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28" y="3862"/>
                <a:ext cx="162" cy="165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81967D3D-10A3-0765-1987-88BF9F38E72D}"/>
              </a:ext>
            </a:extLst>
          </p:cNvPr>
          <p:cNvSpPr txBox="1">
            <a:spLocks/>
          </p:cNvSpPr>
          <p:nvPr/>
        </p:nvSpPr>
        <p:spPr>
          <a:xfrm>
            <a:off x="-1954" y="2931"/>
            <a:ext cx="11353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0AD47"/>
                </a:solidFill>
              </a:rPr>
              <a:t>Displacement reactions of the halogens</a:t>
            </a:r>
            <a:endParaRPr lang="en-US" b="1" baseline="-25000">
              <a:solidFill>
                <a:srgbClr val="70AD47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>
            <a:extLst>
              <a:ext uri="{FF2B5EF4-FFF2-40B4-BE49-F238E27FC236}">
                <a16:creationId xmlns:a16="http://schemas.microsoft.com/office/drawing/2014/main" id="{0861CD38-DAC2-E142-BB08-741BC317D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" y="1156336"/>
            <a:ext cx="5967476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Chlorine </a:t>
            </a:r>
            <a:r>
              <a:rPr lang="en-US" altLang="en-US" sz="2000" b="1" err="1">
                <a:latin typeface="Arial" panose="020B0604020202020204" pitchFamily="34" charset="0"/>
              </a:rPr>
              <a:t>oxidises</a:t>
            </a:r>
            <a:r>
              <a:rPr lang="en-US" altLang="en-US" sz="2000" b="1">
                <a:latin typeface="Arial" panose="020B0604020202020204" pitchFamily="34" charset="0"/>
              </a:rPr>
              <a:t> bromide ions to bromine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	C</a:t>
            </a:r>
            <a:r>
              <a:rPr lang="en-US" altLang="en-US" sz="2000" b="1"/>
              <a:t>l</a:t>
            </a:r>
            <a:r>
              <a:rPr lang="en-US" altLang="en-US" sz="2000" b="1" baseline="-25000">
                <a:latin typeface="Arial" panose="020B0604020202020204" pitchFamily="34" charset="0"/>
              </a:rPr>
              <a:t>2</a:t>
            </a:r>
            <a:r>
              <a:rPr lang="en-US" altLang="en-US" sz="2000" b="1">
                <a:latin typeface="Arial" panose="020B0604020202020204" pitchFamily="34" charset="0"/>
              </a:rPr>
              <a:t>  +  2Br¯  ——&gt;   Br</a:t>
            </a:r>
            <a:r>
              <a:rPr lang="en-US" altLang="en-US" sz="2000" b="1" baseline="-25000">
                <a:latin typeface="Arial" panose="020B0604020202020204" pitchFamily="34" charset="0"/>
              </a:rPr>
              <a:t>2</a:t>
            </a:r>
            <a:r>
              <a:rPr lang="en-US" altLang="en-US" sz="2000" b="1">
                <a:latin typeface="Arial" panose="020B0604020202020204" pitchFamily="34" charset="0"/>
              </a:rPr>
              <a:t>  +  2C</a:t>
            </a:r>
            <a:r>
              <a:rPr lang="en-US" altLang="en-US" sz="2000" b="1"/>
              <a:t>l</a:t>
            </a:r>
            <a:r>
              <a:rPr lang="en-US" altLang="en-US" sz="2000" b="1">
                <a:latin typeface="Arial" panose="020B0604020202020204" pitchFamily="34" charset="0"/>
              </a:rPr>
              <a:t>¯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Chlorine </a:t>
            </a:r>
            <a:r>
              <a:rPr lang="en-US" altLang="en-US" sz="2000" b="1" err="1">
                <a:latin typeface="Arial" panose="020B0604020202020204" pitchFamily="34" charset="0"/>
              </a:rPr>
              <a:t>oxidises</a:t>
            </a:r>
            <a:r>
              <a:rPr lang="en-US" altLang="en-US" sz="2000" b="1">
                <a:latin typeface="Arial" panose="020B0604020202020204" pitchFamily="34" charset="0"/>
              </a:rPr>
              <a:t> iodide ions to iodine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	C</a:t>
            </a:r>
            <a:r>
              <a:rPr lang="en-US" altLang="en-US" sz="2000" b="1"/>
              <a:t>l</a:t>
            </a:r>
            <a:r>
              <a:rPr lang="en-US" altLang="en-US" sz="2000" b="1" baseline="-25000">
                <a:latin typeface="Arial" panose="020B0604020202020204" pitchFamily="34" charset="0"/>
              </a:rPr>
              <a:t>2</a:t>
            </a:r>
            <a:r>
              <a:rPr lang="en-US" altLang="en-US" sz="2000" b="1">
                <a:latin typeface="Arial" panose="020B0604020202020204" pitchFamily="34" charset="0"/>
              </a:rPr>
              <a:t>  +   2I¯    ——&gt;   I</a:t>
            </a:r>
            <a:r>
              <a:rPr lang="en-US" altLang="en-US" sz="2000" b="1" baseline="-25000">
                <a:latin typeface="Arial" panose="020B0604020202020204" pitchFamily="34" charset="0"/>
              </a:rPr>
              <a:t>2</a:t>
            </a:r>
            <a:r>
              <a:rPr lang="en-US" altLang="en-US" sz="2000" b="1">
                <a:latin typeface="Arial" panose="020B0604020202020204" pitchFamily="34" charset="0"/>
              </a:rPr>
              <a:t>    +   2C</a:t>
            </a:r>
            <a:r>
              <a:rPr lang="en-US" altLang="en-US" sz="2000" b="1"/>
              <a:t>l</a:t>
            </a:r>
            <a:r>
              <a:rPr lang="en-US" altLang="en-US" sz="2000" b="1">
                <a:latin typeface="Arial" panose="020B0604020202020204" pitchFamily="34" charset="0"/>
              </a:rPr>
              <a:t>¯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Bromine </a:t>
            </a:r>
            <a:r>
              <a:rPr lang="en-US" altLang="en-US" sz="2000" b="1" err="1">
                <a:latin typeface="Arial" panose="020B0604020202020204" pitchFamily="34" charset="0"/>
              </a:rPr>
              <a:t>oxidises</a:t>
            </a:r>
            <a:r>
              <a:rPr lang="en-US" altLang="en-US" sz="2000" b="1">
                <a:latin typeface="Arial" panose="020B0604020202020204" pitchFamily="34" charset="0"/>
              </a:rPr>
              <a:t> iodide ions to iodine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	Br</a:t>
            </a:r>
            <a:r>
              <a:rPr lang="en-US" altLang="en-US" sz="2000" b="1" baseline="-25000">
                <a:latin typeface="Arial" panose="020B0604020202020204" pitchFamily="34" charset="0"/>
              </a:rPr>
              <a:t>2</a:t>
            </a:r>
            <a:r>
              <a:rPr lang="en-US" altLang="en-US" sz="2000" b="1">
                <a:latin typeface="Arial" panose="020B0604020202020204" pitchFamily="34" charset="0"/>
              </a:rPr>
              <a:t>  +  2I¯     ——&gt;   I</a:t>
            </a:r>
            <a:r>
              <a:rPr lang="en-US" altLang="en-US" sz="2000" b="1" baseline="-25000">
                <a:latin typeface="Arial" panose="020B0604020202020204" pitchFamily="34" charset="0"/>
              </a:rPr>
              <a:t>2</a:t>
            </a:r>
            <a:r>
              <a:rPr lang="en-US" altLang="en-US" sz="2000" b="1">
                <a:latin typeface="Arial" panose="020B0604020202020204" pitchFamily="34" charset="0"/>
              </a:rPr>
              <a:t>   +   2Br¯</a:t>
            </a:r>
          </a:p>
        </p:txBody>
      </p:sp>
      <p:sp>
        <p:nvSpPr>
          <p:cNvPr id="21510" name="AutoShap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22BA900-1E2E-4344-AF4F-7AA5E8FED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5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1512" name="AutoShape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6AA82F8-E5A6-4445-8BA9-942D3099D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CD81E-A630-E4B6-F20E-2EF7BCCB2C00}"/>
              </a:ext>
            </a:extLst>
          </p:cNvPr>
          <p:cNvSpPr txBox="1">
            <a:spLocks/>
          </p:cNvSpPr>
          <p:nvPr/>
        </p:nvSpPr>
        <p:spPr>
          <a:xfrm>
            <a:off x="-1954" y="2931"/>
            <a:ext cx="11353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err="1">
                <a:solidFill>
                  <a:srgbClr val="70AD47"/>
                </a:solidFill>
              </a:rPr>
              <a:t>Oxidising</a:t>
            </a:r>
            <a:r>
              <a:rPr lang="en-US" b="1">
                <a:solidFill>
                  <a:srgbClr val="70AD47"/>
                </a:solidFill>
              </a:rPr>
              <a:t> power of the halogens</a:t>
            </a:r>
            <a:endParaRPr lang="en-US" b="1" baseline="-25000">
              <a:solidFill>
                <a:srgbClr val="70AD47"/>
              </a:solidFill>
            </a:endParaRPr>
          </a:p>
        </p:txBody>
      </p:sp>
      <p:pic>
        <p:nvPicPr>
          <p:cNvPr id="3" name="Picture 2" descr="10.2 The Chemical Reactions of the Halogens Flashcards | Quizlet">
            <a:extLst>
              <a:ext uri="{FF2B5EF4-FFF2-40B4-BE49-F238E27FC236}">
                <a16:creationId xmlns:a16="http://schemas.microsoft.com/office/drawing/2014/main" id="{2494E875-89EC-9795-1B64-E1520D55F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0"/>
          <a:stretch/>
        </p:blipFill>
        <p:spPr bwMode="auto">
          <a:xfrm>
            <a:off x="5239512" y="1647189"/>
            <a:ext cx="6776466" cy="403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80288DA-DA77-4226-A20A-3E67734A5E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62" y="1710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rgbClr val="70AD47"/>
                </a:solidFill>
              </a:rPr>
              <a:t>Example questions</a:t>
            </a:r>
            <a:endParaRPr lang="en-GB" altLang="en-US" b="1" dirty="0">
              <a:solidFill>
                <a:srgbClr val="70AD47"/>
              </a:solidFill>
              <a:ea typeface="Calibri Light"/>
              <a:cs typeface="Calibri Light"/>
            </a:endParaRP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E024284B-57F7-7958-56A6-17FBE87F1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21" t="53003" r="39800" b="20743"/>
          <a:stretch/>
        </p:blipFill>
        <p:spPr>
          <a:xfrm>
            <a:off x="989814" y="1158359"/>
            <a:ext cx="3324103" cy="2937735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6AF40FA2-2C78-2818-A99C-8B8C2AA14E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99" t="50774" r="27316" b="25610"/>
          <a:stretch/>
        </p:blipFill>
        <p:spPr>
          <a:xfrm>
            <a:off x="982364" y="4251502"/>
            <a:ext cx="4999453" cy="2364180"/>
          </a:xfrm>
          <a:prstGeom prst="rect">
            <a:avLst/>
          </a:prstGeom>
        </p:spPr>
      </p:pic>
      <p:pic>
        <p:nvPicPr>
          <p:cNvPr id="12" name="Picture 1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974B66B-D9AA-8C41-B490-7208DC613C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789" t="30465" r="24045" b="42538"/>
          <a:stretch/>
        </p:blipFill>
        <p:spPr>
          <a:xfrm>
            <a:off x="6381548" y="662822"/>
            <a:ext cx="5307224" cy="262593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BE22669-A310-F93D-D2C1-D1E8AF288220}"/>
              </a:ext>
            </a:extLst>
          </p:cNvPr>
          <p:cNvSpPr/>
          <p:nvPr/>
        </p:nvSpPr>
        <p:spPr>
          <a:xfrm>
            <a:off x="1248507" y="2059353"/>
            <a:ext cx="257907" cy="3282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2A4686-CF0A-CCC3-D445-C0DD61DD6294}"/>
              </a:ext>
            </a:extLst>
          </p:cNvPr>
          <p:cNvSpPr/>
          <p:nvPr/>
        </p:nvSpPr>
        <p:spPr>
          <a:xfrm>
            <a:off x="1225060" y="6226907"/>
            <a:ext cx="257907" cy="3282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white background with black dots&#10;&#10;AI-generated content may be incorrect.">
            <a:extLst>
              <a:ext uri="{FF2B5EF4-FFF2-40B4-BE49-F238E27FC236}">
                <a16:creationId xmlns:a16="http://schemas.microsoft.com/office/drawing/2014/main" id="{DEA49688-B62E-CEFE-E355-283C9C522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1000" y="2868368"/>
            <a:ext cx="66389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2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874570"/>
            <a:ext cx="8229600" cy="863600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Ctr="1"/>
          <a:lstStyle/>
          <a:p>
            <a:pPr algn="l" eaLnBrk="1" hangingPunct="1"/>
            <a:r>
              <a:rPr lang="en-GB" sz="3600">
                <a:latin typeface="Arial" charset="0"/>
                <a:cs typeface="Arial" charset="0"/>
              </a:rPr>
              <a:t>Reducing power trend:  Cl</a:t>
            </a:r>
            <a:r>
              <a:rPr lang="en-GB" sz="4000" baseline="30000">
                <a:latin typeface="Arial" charset="0"/>
                <a:cs typeface="Arial" charset="0"/>
              </a:rPr>
              <a:t>–</a:t>
            </a:r>
            <a:r>
              <a:rPr lang="en-GB" sz="3600" baseline="30000">
                <a:latin typeface="Arial" charset="0"/>
                <a:cs typeface="Arial" charset="0"/>
              </a:rPr>
              <a:t> </a:t>
            </a:r>
            <a:r>
              <a:rPr lang="en-GB" sz="3600">
                <a:latin typeface="Arial" charset="0"/>
                <a:cs typeface="Arial" charset="0"/>
              </a:rPr>
              <a:t> &lt; Br</a:t>
            </a:r>
            <a:r>
              <a:rPr lang="en-GB" sz="4000" baseline="30000">
                <a:latin typeface="Arial" charset="0"/>
                <a:cs typeface="Arial" charset="0"/>
              </a:rPr>
              <a:t>–</a:t>
            </a:r>
            <a:r>
              <a:rPr lang="en-GB" sz="3600">
                <a:latin typeface="Arial" charset="0"/>
                <a:cs typeface="Arial" charset="0"/>
              </a:rPr>
              <a:t> &lt; I</a:t>
            </a:r>
            <a:r>
              <a:rPr lang="en-GB" sz="4000" baseline="30000">
                <a:latin typeface="Arial" charset="0"/>
                <a:cs typeface="Arial" charset="0"/>
              </a:rPr>
              <a:t>–</a:t>
            </a:r>
            <a:endParaRPr lang="en-US" sz="4000" baseline="30000">
              <a:latin typeface="Arial" charset="0"/>
              <a:cs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844676"/>
            <a:ext cx="8820150" cy="1757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>
                <a:latin typeface="Arial" charset="0"/>
                <a:cs typeface="Arial" charset="0"/>
              </a:rPr>
              <a:t>	When a halide ion acts as a reducing agent, it loses electrons (given to the reduced species).</a:t>
            </a:r>
          </a:p>
          <a:p>
            <a:pPr eaLnBrk="1" hangingPunct="1">
              <a:buFontTx/>
              <a:buNone/>
            </a:pPr>
            <a:endParaRPr lang="en-GB" sz="700"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en-GB">
                <a:latin typeface="Arial" charset="0"/>
                <a:cs typeface="Arial" charset="0"/>
              </a:rPr>
              <a:t>	2 X</a:t>
            </a:r>
            <a:r>
              <a:rPr lang="en-GB" sz="3600" baseline="30000">
                <a:latin typeface="Arial" charset="0"/>
                <a:cs typeface="Arial" charset="0"/>
              </a:rPr>
              <a:t>–</a:t>
            </a:r>
            <a:r>
              <a:rPr lang="en-GB" sz="4000" baseline="30000">
                <a:latin typeface="Arial" charset="0"/>
                <a:cs typeface="Arial" charset="0"/>
              </a:rPr>
              <a:t> </a:t>
            </a:r>
            <a:r>
              <a:rPr lang="en-GB">
                <a:latin typeface="Arial" charset="0"/>
                <a:cs typeface="Arial" charset="0"/>
              </a:rPr>
              <a:t>→ X</a:t>
            </a:r>
            <a:r>
              <a:rPr lang="en-GB" baseline="-25000">
                <a:latin typeface="Arial" charset="0"/>
                <a:cs typeface="Arial" charset="0"/>
              </a:rPr>
              <a:t>2</a:t>
            </a:r>
            <a:r>
              <a:rPr lang="en-GB">
                <a:latin typeface="Arial" charset="0"/>
                <a:cs typeface="Arial" charset="0"/>
              </a:rPr>
              <a:t>  +  2 e</a:t>
            </a:r>
            <a:r>
              <a:rPr lang="en-GB" sz="3600" baseline="30000">
                <a:latin typeface="Arial" charset="0"/>
                <a:cs typeface="Arial" charset="0"/>
              </a:rPr>
              <a:t>–</a:t>
            </a:r>
            <a:r>
              <a:rPr lang="en-GB" baseline="30000">
                <a:latin typeface="Arial" charset="0"/>
                <a:cs typeface="Arial" charset="0"/>
              </a:rPr>
              <a:t> </a:t>
            </a:r>
            <a:endParaRPr lang="en-GB" sz="4000" baseline="3000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GB" sz="1800" baseline="30000">
              <a:latin typeface="Arial" charset="0"/>
              <a:cs typeface="Arial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008439" y="3933825"/>
            <a:ext cx="6408737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800"/>
              <a:t>Down the group it becomes </a:t>
            </a:r>
            <a:r>
              <a:rPr lang="en-GB" sz="2800">
                <a:solidFill>
                  <a:srgbClr val="FF0000"/>
                </a:solidFill>
              </a:rPr>
              <a:t>easier</a:t>
            </a:r>
            <a:r>
              <a:rPr lang="en-GB" sz="2800"/>
              <a:t> to lose an electron because:</a:t>
            </a:r>
          </a:p>
          <a:p>
            <a:endParaRPr lang="en-GB" sz="1200"/>
          </a:p>
          <a:p>
            <a:r>
              <a:rPr lang="en-GB" sz="2800"/>
              <a:t>ions are </a:t>
            </a:r>
            <a:r>
              <a:rPr lang="en-GB" sz="2800">
                <a:solidFill>
                  <a:srgbClr val="FF0000"/>
                </a:solidFill>
              </a:rPr>
              <a:t>larger</a:t>
            </a:r>
            <a:r>
              <a:rPr lang="en-GB" sz="2800"/>
              <a:t> &amp; there is </a:t>
            </a:r>
            <a:r>
              <a:rPr lang="en-GB" sz="2800">
                <a:solidFill>
                  <a:srgbClr val="FF0000"/>
                </a:solidFill>
              </a:rPr>
              <a:t>more shielding</a:t>
            </a:r>
            <a:r>
              <a:rPr lang="en-GB" sz="2800"/>
              <a:t> (due to extra electron shell)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063750" y="3213100"/>
            <a:ext cx="1296988" cy="3168650"/>
            <a:chOff x="340" y="2024"/>
            <a:chExt cx="817" cy="1996"/>
          </a:xfrm>
        </p:grpSpPr>
        <p:sp>
          <p:nvSpPr>
            <p:cNvPr id="28679" name="Oval 5"/>
            <p:cNvSpPr>
              <a:spLocks noChangeArrowheads="1"/>
            </p:cNvSpPr>
            <p:nvPr/>
          </p:nvSpPr>
          <p:spPr bwMode="auto">
            <a:xfrm>
              <a:off x="522" y="2024"/>
              <a:ext cx="454" cy="45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680" name="Text Box 6"/>
            <p:cNvSpPr txBox="1">
              <a:spLocks noChangeArrowheads="1"/>
            </p:cNvSpPr>
            <p:nvPr/>
          </p:nvSpPr>
          <p:spPr bwMode="auto">
            <a:xfrm>
              <a:off x="613" y="2115"/>
              <a:ext cx="3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Cl</a:t>
              </a:r>
              <a:r>
                <a:rPr lang="en-GB" baseline="30000"/>
                <a:t>–</a:t>
              </a:r>
              <a:endParaRPr lang="en-US" baseline="30000"/>
            </a:p>
          </p:txBody>
        </p:sp>
        <p:sp>
          <p:nvSpPr>
            <p:cNvPr id="28681" name="Oval 10"/>
            <p:cNvSpPr>
              <a:spLocks noChangeArrowheads="1"/>
            </p:cNvSpPr>
            <p:nvPr/>
          </p:nvSpPr>
          <p:spPr bwMode="auto">
            <a:xfrm>
              <a:off x="431" y="2568"/>
              <a:ext cx="635" cy="58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682" name="Text Box 11"/>
            <p:cNvSpPr txBox="1">
              <a:spLocks noChangeArrowheads="1"/>
            </p:cNvSpPr>
            <p:nvPr/>
          </p:nvSpPr>
          <p:spPr bwMode="auto">
            <a:xfrm>
              <a:off x="613" y="2750"/>
              <a:ext cx="3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Br</a:t>
              </a:r>
              <a:r>
                <a:rPr lang="en-GB" baseline="30000"/>
                <a:t>–</a:t>
              </a:r>
              <a:endParaRPr lang="en-US" baseline="30000"/>
            </a:p>
          </p:txBody>
        </p:sp>
        <p:sp>
          <p:nvSpPr>
            <p:cNvPr id="28683" name="Oval 13"/>
            <p:cNvSpPr>
              <a:spLocks noChangeArrowheads="1"/>
            </p:cNvSpPr>
            <p:nvPr/>
          </p:nvSpPr>
          <p:spPr bwMode="auto">
            <a:xfrm>
              <a:off x="340" y="3249"/>
              <a:ext cx="817" cy="7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684" name="Text Box 14"/>
            <p:cNvSpPr txBox="1">
              <a:spLocks noChangeArrowheads="1"/>
            </p:cNvSpPr>
            <p:nvPr/>
          </p:nvSpPr>
          <p:spPr bwMode="auto">
            <a:xfrm>
              <a:off x="658" y="3521"/>
              <a:ext cx="3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I</a:t>
              </a:r>
              <a:r>
                <a:rPr lang="en-GB" baseline="30000"/>
                <a:t>–</a:t>
              </a:r>
              <a:endParaRPr lang="en-US" baseline="30000"/>
            </a:p>
          </p:txBody>
        </p:sp>
      </p:grp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6091238" y="6581776"/>
            <a:ext cx="4608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solidFill>
                  <a:srgbClr val="000000"/>
                </a:solidFill>
                <a:latin typeface="Verdana" charset="0"/>
              </a:rPr>
              <a:t>© </a:t>
            </a:r>
            <a:r>
              <a:rPr lang="en-GB" sz="1200" err="1">
                <a:solidFill>
                  <a:srgbClr val="000000"/>
                </a:solidFill>
                <a:latin typeface="Verdana" charset="0"/>
              </a:rPr>
              <a:t>www.chemsheets.co.uk</a:t>
            </a:r>
            <a:r>
              <a:rPr lang="en-GB" sz="1200">
                <a:solidFill>
                  <a:srgbClr val="000000"/>
                </a:solidFill>
                <a:latin typeface="Verdana" charset="0"/>
              </a:rPr>
              <a:t>          AS 1065     3-July-15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33768F-FEC8-49C4-8ED8-07F42878F934}"/>
              </a:ext>
            </a:extLst>
          </p:cNvPr>
          <p:cNvSpPr txBox="1">
            <a:spLocks/>
          </p:cNvSpPr>
          <p:nvPr/>
        </p:nvSpPr>
        <p:spPr>
          <a:xfrm>
            <a:off x="-1954" y="2931"/>
            <a:ext cx="11353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0AD47"/>
                </a:solidFill>
              </a:rPr>
              <a:t>Trends in reducing power of HALIDES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060576"/>
            <a:ext cx="8820150" cy="38893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3600">
                <a:latin typeface="Arial" charset="0"/>
                <a:cs typeface="Arial" charset="0"/>
              </a:rPr>
              <a:t>	 </a:t>
            </a:r>
            <a:r>
              <a:rPr lang="en-GB">
                <a:latin typeface="Arial" charset="0"/>
                <a:cs typeface="Arial" charset="0"/>
              </a:rPr>
              <a:t>2 X</a:t>
            </a:r>
            <a:r>
              <a:rPr lang="en-GB" baseline="30000">
                <a:latin typeface="Arial" charset="0"/>
                <a:cs typeface="Arial" charset="0"/>
              </a:rPr>
              <a:t>–</a:t>
            </a:r>
            <a:r>
              <a:rPr lang="en-GB" sz="3600">
                <a:latin typeface="Arial" charset="0"/>
                <a:cs typeface="Arial" charset="0"/>
              </a:rPr>
              <a:t> </a:t>
            </a:r>
            <a:r>
              <a:rPr lang="en-GB">
                <a:latin typeface="Arial" charset="0"/>
                <a:cs typeface="Arial" charset="0"/>
              </a:rPr>
              <a:t>→</a:t>
            </a:r>
            <a:r>
              <a:rPr lang="en-GB" sz="3600">
                <a:latin typeface="Arial" charset="0"/>
                <a:cs typeface="Arial" charset="0"/>
              </a:rPr>
              <a:t> </a:t>
            </a:r>
            <a:r>
              <a:rPr lang="en-GB">
                <a:latin typeface="Arial" charset="0"/>
                <a:cs typeface="Arial" charset="0"/>
              </a:rPr>
              <a:t>X</a:t>
            </a:r>
            <a:r>
              <a:rPr lang="en-GB" baseline="-25000">
                <a:latin typeface="Arial" charset="0"/>
                <a:cs typeface="Arial" charset="0"/>
              </a:rPr>
              <a:t>2</a:t>
            </a:r>
            <a:r>
              <a:rPr lang="en-GB">
                <a:latin typeface="Arial" charset="0"/>
                <a:cs typeface="Arial" charset="0"/>
              </a:rPr>
              <a:t>  +  2 e</a:t>
            </a:r>
            <a:r>
              <a:rPr lang="en-GB" baseline="30000">
                <a:latin typeface="Arial" charset="0"/>
                <a:cs typeface="Arial" charset="0"/>
              </a:rPr>
              <a:t>–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sz="4400" baseline="300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9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>
                <a:latin typeface="Arial" charset="0"/>
                <a:cs typeface="Arial" charset="0"/>
              </a:rPr>
              <a:t>	When a halide ion reduces another substance, the halide is oxidised to a halogen.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GB">
                <a:latin typeface="Arial"/>
                <a:cs typeface="Arial"/>
              </a:rPr>
              <a:t>	Comparison of the SOLID halides reactions with H</a:t>
            </a:r>
            <a:r>
              <a:rPr lang="en-GB" baseline="-25000">
                <a:latin typeface="Arial"/>
                <a:cs typeface="Arial"/>
              </a:rPr>
              <a:t>2</a:t>
            </a:r>
            <a:r>
              <a:rPr lang="en-GB">
                <a:latin typeface="Arial"/>
                <a:cs typeface="Arial"/>
              </a:rPr>
              <a:t>SO</a:t>
            </a:r>
            <a:r>
              <a:rPr lang="en-GB" baseline="-25000">
                <a:latin typeface="Arial"/>
                <a:cs typeface="Arial"/>
              </a:rPr>
              <a:t>4</a:t>
            </a:r>
            <a:r>
              <a:rPr lang="en-GB">
                <a:latin typeface="Arial"/>
                <a:cs typeface="Arial"/>
              </a:rPr>
              <a:t> highlights the differences in the reducing power of the halide ions.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8B5550-DCF3-40FB-9A12-AD79C32AF85A}"/>
              </a:ext>
            </a:extLst>
          </p:cNvPr>
          <p:cNvSpPr txBox="1">
            <a:spLocks/>
          </p:cNvSpPr>
          <p:nvPr/>
        </p:nvSpPr>
        <p:spPr>
          <a:xfrm>
            <a:off x="-1954" y="2931"/>
            <a:ext cx="11353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0AD47"/>
                </a:solidFill>
              </a:rPr>
              <a:t>Trends in reducing power of HALIDES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Rectangle 2"/>
          <p:cNvGraphicFramePr>
            <a:graphicFrameLocks/>
          </p:cNvGraphicFramePr>
          <p:nvPr/>
        </p:nvGraphicFramePr>
        <p:xfrm>
          <a:off x="3048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0" imgH="0" progId="Word.Picture.8">
                  <p:embed/>
                </p:oleObj>
              </mc:Choice>
              <mc:Fallback>
                <p:oleObj name="Picture" r:id="rId2" imgW="0" imgH="0" progId="Word.Picture.8">
                  <p:embed/>
                  <p:pic>
                    <p:nvPicPr>
                      <p:cNvPr id="9218" name="Rectangl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312688"/>
              </p:ext>
            </p:extLst>
          </p:nvPr>
        </p:nvGraphicFramePr>
        <p:xfrm>
          <a:off x="869462" y="336918"/>
          <a:ext cx="9612678" cy="6184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961054" imgH="5739835" progId="Word.Document.8">
                  <p:embed/>
                </p:oleObj>
              </mc:Choice>
              <mc:Fallback>
                <p:oleObj name="Document" r:id="rId3" imgW="8961054" imgH="5739835" progId="Word.Document.8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462" y="336918"/>
                        <a:ext cx="9612678" cy="6184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091238" y="6581776"/>
            <a:ext cx="4608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solidFill>
                  <a:srgbClr val="000000"/>
                </a:solidFill>
                <a:latin typeface="Verdana" charset="0"/>
              </a:rPr>
              <a:t>© </a:t>
            </a:r>
            <a:r>
              <a:rPr lang="en-GB" sz="1200" err="1">
                <a:solidFill>
                  <a:srgbClr val="000000"/>
                </a:solidFill>
                <a:latin typeface="Verdana" charset="0"/>
              </a:rPr>
              <a:t>www.chemsheets.co.uk</a:t>
            </a:r>
            <a:r>
              <a:rPr lang="en-GB" sz="1200">
                <a:solidFill>
                  <a:srgbClr val="000000"/>
                </a:solidFill>
                <a:latin typeface="Verdana" charset="0"/>
              </a:rPr>
              <a:t>          AS 1065     3-July-15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68ABB6C-D009-445F-1AF7-42BC969CD1D0}"/>
              </a:ext>
            </a:extLst>
          </p:cNvPr>
          <p:cNvSpPr txBox="1">
            <a:spLocks/>
          </p:cNvSpPr>
          <p:nvPr/>
        </p:nvSpPr>
        <p:spPr>
          <a:xfrm>
            <a:off x="-1954" y="2931"/>
            <a:ext cx="113538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0AD47"/>
                </a:solidFill>
              </a:rPr>
              <a:t>Comparison of the halide reactions with </a:t>
            </a:r>
            <a:r>
              <a:rPr lang="en-GB" b="1">
                <a:solidFill>
                  <a:srgbClr val="70AD47"/>
                </a:solidFill>
              </a:rPr>
              <a:t>H</a:t>
            </a:r>
            <a:r>
              <a:rPr lang="en-GB" sz="2900" b="1" baseline="-25000">
                <a:solidFill>
                  <a:srgbClr val="70AD47"/>
                </a:solidFill>
                <a:cs typeface="Calibri Light"/>
              </a:rPr>
              <a:t>2</a:t>
            </a:r>
            <a:r>
              <a:rPr lang="en-GB" b="1">
                <a:solidFill>
                  <a:srgbClr val="70AD47"/>
                </a:solidFill>
                <a:latin typeface="Calibri Light"/>
                <a:cs typeface="Calibri Light"/>
              </a:rPr>
              <a:t>SO</a:t>
            </a:r>
            <a:r>
              <a:rPr lang="en-GB" sz="2900" b="1" baseline="-25000">
                <a:solidFill>
                  <a:srgbClr val="70AD47"/>
                </a:solidFill>
                <a:latin typeface="Calibri Light"/>
                <a:cs typeface="Calibri Light"/>
              </a:rPr>
              <a:t>4</a:t>
            </a:r>
            <a:endParaRPr lang="en-US" b="1">
              <a:solidFill>
                <a:srgbClr val="70AD47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Text Box 2">
            <a:extLst>
              <a:ext uri="{FF2B5EF4-FFF2-40B4-BE49-F238E27FC236}">
                <a16:creationId xmlns:a16="http://schemas.microsoft.com/office/drawing/2014/main" id="{62F55075-3D60-E14E-AAAB-1074ED88D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" y="920751"/>
            <a:ext cx="1218968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endParaRPr lang="en-US" sz="20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/>
            </a:endParaRPr>
          </a:p>
          <a:p>
            <a:pPr>
              <a:defRPr/>
            </a:pPr>
            <a:endParaRPr lang="en-US" b="1">
              <a:latin typeface="Arial" charset="0"/>
            </a:endParaRPr>
          </a:p>
          <a:p>
            <a:pPr>
              <a:defRPr/>
            </a:pPr>
            <a:r>
              <a:rPr lang="en-US" b="1">
                <a:solidFill>
                  <a:srgbClr val="A50021"/>
                </a:solidFill>
                <a:latin typeface="Arial"/>
                <a:cs typeface="Arial"/>
              </a:rPr>
              <a:t>Halide    Observation(s)        Product       Ox. State Reaction type</a:t>
            </a:r>
          </a:p>
          <a:p>
            <a:pPr>
              <a:defRPr/>
            </a:pPr>
            <a:endParaRPr lang="en-US" b="1">
              <a:solidFill>
                <a:srgbClr val="A50021"/>
              </a:solidFill>
              <a:latin typeface="Arial" charset="0"/>
            </a:endParaRPr>
          </a:p>
          <a:p>
            <a:pPr>
              <a:spcAft>
                <a:spcPct val="20000"/>
              </a:spcAft>
              <a:defRPr/>
            </a:pPr>
            <a:r>
              <a:rPr lang="en-US" b="1">
                <a:latin typeface="Arial"/>
                <a:cs typeface="Arial"/>
              </a:rPr>
              <a:t>NaC</a:t>
            </a:r>
            <a:r>
              <a:rPr lang="en-US" b="1"/>
              <a:t>l</a:t>
            </a:r>
            <a:r>
              <a:rPr lang="en-US" b="1">
                <a:latin typeface="Arial"/>
                <a:cs typeface="Arial"/>
              </a:rPr>
              <a:t>	misty fumes	        HC</a:t>
            </a:r>
            <a:r>
              <a:rPr lang="en-US" b="1"/>
              <a:t>l </a:t>
            </a:r>
            <a:r>
              <a:rPr lang="en-US" b="1">
                <a:latin typeface="Calibri"/>
                <a:cs typeface="Calibri"/>
              </a:rPr>
              <a:t>  </a:t>
            </a:r>
            <a:r>
              <a:rPr lang="en-US" b="1">
                <a:latin typeface="Arial"/>
                <a:cs typeface="Arial"/>
              </a:rPr>
              <a:t>   -1	Displacement of C</a:t>
            </a:r>
            <a:r>
              <a:rPr lang="en-US" b="1"/>
              <a:t>l</a:t>
            </a:r>
            <a:r>
              <a:rPr lang="en-US" b="1">
                <a:latin typeface="Arial"/>
                <a:cs typeface="Arial"/>
              </a:rPr>
              <a:t>¯</a:t>
            </a:r>
          </a:p>
          <a:p>
            <a:pPr>
              <a:spcAft>
                <a:spcPct val="20000"/>
              </a:spcAft>
              <a:defRPr/>
            </a:pPr>
            <a:endParaRPr lang="en-US" b="1">
              <a:latin typeface="Arial" charset="0"/>
            </a:endParaRPr>
          </a:p>
          <a:p>
            <a:pPr>
              <a:spcAft>
                <a:spcPct val="20000"/>
              </a:spcAft>
              <a:defRPr/>
            </a:pPr>
            <a:r>
              <a:rPr lang="en-US" b="1">
                <a:latin typeface="Arial"/>
                <a:cs typeface="Arial"/>
              </a:rPr>
              <a:t>NaBr	misty fumes	        HBr	-1	Displacement of Br¯</a:t>
            </a:r>
          </a:p>
          <a:p>
            <a:pPr>
              <a:spcAft>
                <a:spcPct val="20000"/>
              </a:spcAft>
              <a:defRPr/>
            </a:pPr>
            <a:r>
              <a:rPr lang="en-US" b="1">
                <a:latin typeface="Arial"/>
                <a:cs typeface="Arial"/>
              </a:rPr>
              <a:t>	brown </a:t>
            </a:r>
            <a:r>
              <a:rPr lang="en-US" b="1" err="1">
                <a:latin typeface="Arial"/>
                <a:cs typeface="Arial"/>
              </a:rPr>
              <a:t>vapour</a:t>
            </a:r>
            <a:r>
              <a:rPr lang="en-US" b="1">
                <a:latin typeface="Arial"/>
                <a:cs typeface="Arial"/>
              </a:rPr>
              <a:t>	         Br</a:t>
            </a:r>
            <a:r>
              <a:rPr lang="en-US" b="1" baseline="-25000">
                <a:latin typeface="Arial"/>
                <a:cs typeface="Arial"/>
              </a:rPr>
              <a:t>2</a:t>
            </a:r>
            <a:r>
              <a:rPr lang="en-US" b="1">
                <a:latin typeface="Arial"/>
                <a:cs typeface="Arial"/>
              </a:rPr>
              <a:t>		 0	Oxidation of Br¯</a:t>
            </a:r>
          </a:p>
          <a:p>
            <a:pPr>
              <a:spcAft>
                <a:spcPct val="20000"/>
              </a:spcAft>
              <a:defRPr/>
            </a:pPr>
            <a:r>
              <a:rPr lang="en-US" b="1">
                <a:latin typeface="Arial"/>
                <a:cs typeface="Arial"/>
              </a:rPr>
              <a:t>	</a:t>
            </a:r>
            <a:r>
              <a:rPr lang="en-US" b="1" err="1">
                <a:latin typeface="Arial"/>
                <a:cs typeface="Arial"/>
              </a:rPr>
              <a:t>colourless</a:t>
            </a:r>
            <a:r>
              <a:rPr lang="en-US" b="1">
                <a:latin typeface="Arial"/>
                <a:cs typeface="Arial"/>
              </a:rPr>
              <a:t> gas 	        SO</a:t>
            </a:r>
            <a:r>
              <a:rPr lang="en-US" b="1" baseline="-25000">
                <a:latin typeface="Arial"/>
                <a:cs typeface="Arial"/>
              </a:rPr>
              <a:t>2</a:t>
            </a:r>
            <a:r>
              <a:rPr lang="en-US" b="1">
                <a:latin typeface="Arial"/>
                <a:cs typeface="Arial"/>
              </a:rPr>
              <a:t>	+4	Reduction of H</a:t>
            </a:r>
            <a:r>
              <a:rPr lang="en-US" b="1" baseline="-25000">
                <a:latin typeface="Arial"/>
                <a:cs typeface="Arial"/>
              </a:rPr>
              <a:t>2</a:t>
            </a:r>
            <a:r>
              <a:rPr lang="en-US" b="1">
                <a:latin typeface="Arial"/>
                <a:cs typeface="Arial"/>
              </a:rPr>
              <a:t>SO</a:t>
            </a:r>
            <a:r>
              <a:rPr lang="en-US" b="1" baseline="-25000">
                <a:latin typeface="Arial"/>
                <a:cs typeface="Arial"/>
              </a:rPr>
              <a:t>4</a:t>
            </a:r>
          </a:p>
          <a:p>
            <a:pPr>
              <a:spcAft>
                <a:spcPct val="20000"/>
              </a:spcAft>
              <a:defRPr/>
            </a:pPr>
            <a:endParaRPr lang="en-US" b="1">
              <a:latin typeface="Arial" charset="0"/>
            </a:endParaRPr>
          </a:p>
          <a:p>
            <a:pPr>
              <a:spcAft>
                <a:spcPct val="20000"/>
              </a:spcAft>
              <a:defRPr/>
            </a:pPr>
            <a:r>
              <a:rPr lang="en-US" b="1" err="1">
                <a:latin typeface="Arial"/>
                <a:cs typeface="Arial"/>
              </a:rPr>
              <a:t>NaI</a:t>
            </a:r>
            <a:r>
              <a:rPr lang="en-US" b="1">
                <a:latin typeface="Arial"/>
                <a:cs typeface="Arial"/>
              </a:rPr>
              <a:t>	misty fumes	        HI		-1	Displacement of I¯</a:t>
            </a:r>
          </a:p>
          <a:p>
            <a:pPr>
              <a:spcAft>
                <a:spcPct val="20000"/>
              </a:spcAft>
              <a:defRPr/>
            </a:pPr>
            <a:r>
              <a:rPr lang="en-US" b="1">
                <a:latin typeface="Arial"/>
                <a:cs typeface="Arial"/>
              </a:rPr>
              <a:t>	purple </a:t>
            </a:r>
            <a:r>
              <a:rPr lang="en-US" b="1" err="1">
                <a:latin typeface="Arial"/>
                <a:cs typeface="Arial"/>
              </a:rPr>
              <a:t>vapour</a:t>
            </a:r>
            <a:r>
              <a:rPr lang="en-US" b="1">
                <a:latin typeface="Arial"/>
                <a:cs typeface="Arial"/>
              </a:rPr>
              <a:t>	         I</a:t>
            </a:r>
            <a:r>
              <a:rPr lang="en-US" b="1" baseline="-25000">
                <a:latin typeface="Arial"/>
                <a:cs typeface="Arial"/>
              </a:rPr>
              <a:t>2</a:t>
            </a:r>
            <a:r>
              <a:rPr lang="en-US" b="1">
                <a:latin typeface="Arial"/>
                <a:cs typeface="Arial"/>
              </a:rPr>
              <a:t>		 0	Oxidation of I¯</a:t>
            </a:r>
          </a:p>
          <a:p>
            <a:pPr>
              <a:spcAft>
                <a:spcPct val="20000"/>
              </a:spcAft>
              <a:defRPr/>
            </a:pPr>
            <a:r>
              <a:rPr lang="en-US" b="1">
                <a:latin typeface="Arial"/>
                <a:cs typeface="Arial"/>
              </a:rPr>
              <a:t>	</a:t>
            </a:r>
            <a:r>
              <a:rPr lang="en-US" b="1" err="1">
                <a:latin typeface="Arial"/>
                <a:cs typeface="Arial"/>
              </a:rPr>
              <a:t>colourless</a:t>
            </a:r>
            <a:r>
              <a:rPr lang="en-US" b="1">
                <a:latin typeface="Arial"/>
                <a:cs typeface="Arial"/>
              </a:rPr>
              <a:t> gas 	       SO</a:t>
            </a:r>
            <a:r>
              <a:rPr lang="en-US" b="1" baseline="-25000">
                <a:latin typeface="Arial"/>
                <a:cs typeface="Arial"/>
              </a:rPr>
              <a:t>2</a:t>
            </a:r>
            <a:r>
              <a:rPr lang="en-US" b="1">
                <a:latin typeface="Arial"/>
                <a:cs typeface="Arial"/>
              </a:rPr>
              <a:t>		+4	Reduction of H</a:t>
            </a:r>
            <a:r>
              <a:rPr lang="en-US" b="1" baseline="-25000">
                <a:latin typeface="Arial"/>
                <a:cs typeface="Arial"/>
              </a:rPr>
              <a:t>2</a:t>
            </a:r>
            <a:r>
              <a:rPr lang="en-US" b="1">
                <a:latin typeface="Arial"/>
                <a:cs typeface="Arial"/>
              </a:rPr>
              <a:t>SO</a:t>
            </a:r>
            <a:r>
              <a:rPr lang="en-US" b="1" baseline="-25000">
                <a:latin typeface="Arial"/>
                <a:cs typeface="Arial"/>
              </a:rPr>
              <a:t>4</a:t>
            </a:r>
          </a:p>
          <a:p>
            <a:pPr>
              <a:spcAft>
                <a:spcPct val="20000"/>
              </a:spcAft>
              <a:defRPr/>
            </a:pPr>
            <a:r>
              <a:rPr lang="en-US" b="1">
                <a:latin typeface="Arial"/>
                <a:cs typeface="Arial"/>
              </a:rPr>
              <a:t>	yellow solid	         S	 	 0	Reduction of H</a:t>
            </a:r>
            <a:r>
              <a:rPr lang="en-US" b="1" baseline="-25000">
                <a:latin typeface="Arial"/>
                <a:cs typeface="Arial"/>
              </a:rPr>
              <a:t>2</a:t>
            </a:r>
            <a:r>
              <a:rPr lang="en-US" b="1">
                <a:latin typeface="Arial"/>
                <a:cs typeface="Arial"/>
              </a:rPr>
              <a:t>SO</a:t>
            </a:r>
            <a:r>
              <a:rPr lang="en-US" b="1" baseline="-25000">
                <a:latin typeface="Arial"/>
                <a:cs typeface="Arial"/>
              </a:rPr>
              <a:t>4</a:t>
            </a:r>
          </a:p>
          <a:p>
            <a:pPr>
              <a:spcAft>
                <a:spcPct val="20000"/>
              </a:spcAft>
              <a:defRPr/>
            </a:pPr>
            <a:r>
              <a:rPr lang="en-US" b="1">
                <a:latin typeface="Arial"/>
                <a:cs typeface="Arial"/>
              </a:rPr>
              <a:t>	bad egg smell	       H</a:t>
            </a:r>
            <a:r>
              <a:rPr lang="en-US" b="1" baseline="-25000">
                <a:latin typeface="Arial"/>
                <a:cs typeface="Arial"/>
              </a:rPr>
              <a:t>2</a:t>
            </a:r>
            <a:r>
              <a:rPr lang="en-US" b="1">
                <a:latin typeface="Arial"/>
                <a:cs typeface="Arial"/>
              </a:rPr>
              <a:t>S  	-2	Reduction of H</a:t>
            </a:r>
            <a:r>
              <a:rPr lang="en-US" b="1" baseline="-25000">
                <a:latin typeface="Arial"/>
                <a:cs typeface="Arial"/>
              </a:rPr>
              <a:t>2</a:t>
            </a:r>
            <a:r>
              <a:rPr lang="en-US" b="1">
                <a:latin typeface="Arial"/>
                <a:cs typeface="Arial"/>
              </a:rPr>
              <a:t>SO</a:t>
            </a:r>
            <a:r>
              <a:rPr lang="en-US" b="1" baseline="-25000">
                <a:latin typeface="Arial"/>
                <a:cs typeface="Arial"/>
              </a:rPr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98162D-24FC-FDDA-A05D-FFDD9935301E}"/>
              </a:ext>
            </a:extLst>
          </p:cNvPr>
          <p:cNvSpPr>
            <a:spLocks noGrp="1" noChangeArrowheads="1"/>
          </p:cNvSpPr>
          <p:nvPr/>
        </p:nvSpPr>
        <p:spPr>
          <a:xfrm>
            <a:off x="5862" y="1710"/>
            <a:ext cx="11863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>
                <a:solidFill>
                  <a:srgbClr val="70AD47"/>
                </a:solidFill>
              </a:rPr>
              <a:t>Summary of observations of reactions with H</a:t>
            </a:r>
            <a:r>
              <a:rPr lang="en-GB" altLang="en-US" b="1" baseline="-25000">
                <a:solidFill>
                  <a:srgbClr val="70AD47"/>
                </a:solidFill>
              </a:rPr>
              <a:t>2</a:t>
            </a:r>
            <a:r>
              <a:rPr lang="en-GB" altLang="en-US" b="1">
                <a:solidFill>
                  <a:srgbClr val="70AD47"/>
                </a:solidFill>
              </a:rPr>
              <a:t>SO</a:t>
            </a:r>
            <a:r>
              <a:rPr lang="en-GB" altLang="en-US" b="1" baseline="-25000">
                <a:solidFill>
                  <a:srgbClr val="70AD47"/>
                </a:solidFill>
              </a:rPr>
              <a:t>4</a:t>
            </a:r>
            <a:endParaRPr lang="en-GB" altLang="en-US" b="1" baseline="-25000">
              <a:solidFill>
                <a:srgbClr val="70AD47"/>
              </a:solidFill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943813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A6535343-FD85-28D6-5D0D-9F00E1F5C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06" t="25759" r="17596" b="46997"/>
          <a:stretch/>
        </p:blipFill>
        <p:spPr>
          <a:xfrm>
            <a:off x="886120" y="1333243"/>
            <a:ext cx="5815145" cy="2379064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9FA1A36-2961-6419-E875-4685FBEF4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31" t="35170" r="25725" b="40557"/>
          <a:stretch/>
        </p:blipFill>
        <p:spPr>
          <a:xfrm>
            <a:off x="795528" y="3901601"/>
            <a:ext cx="4734247" cy="22436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0288DA-DA77-4226-A20A-3E67734A5E80}"/>
              </a:ext>
            </a:extLst>
          </p:cNvPr>
          <p:cNvSpPr>
            <a:spLocks noGrp="1" noChangeArrowheads="1"/>
          </p:cNvSpPr>
          <p:nvPr/>
        </p:nvSpPr>
        <p:spPr>
          <a:xfrm>
            <a:off x="5862" y="17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>
                <a:solidFill>
                  <a:srgbClr val="70AD47"/>
                </a:solidFill>
              </a:rPr>
              <a:t>Example questions</a:t>
            </a:r>
            <a:endParaRPr lang="en-GB" altLang="en-US" b="1" dirty="0">
              <a:solidFill>
                <a:srgbClr val="70AD47"/>
              </a:solidFill>
              <a:ea typeface="Calibri Light"/>
              <a:cs typeface="Calibri Ligh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80826AA-C43D-3795-424F-B0C35AC2EF15}"/>
              </a:ext>
            </a:extLst>
          </p:cNvPr>
          <p:cNvSpPr/>
          <p:nvPr/>
        </p:nvSpPr>
        <p:spPr>
          <a:xfrm>
            <a:off x="862464" y="2906440"/>
            <a:ext cx="257907" cy="3282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8D22D0-F9B6-235C-EAA9-81D882C72E5D}"/>
              </a:ext>
            </a:extLst>
          </p:cNvPr>
          <p:cNvSpPr/>
          <p:nvPr/>
        </p:nvSpPr>
        <p:spPr>
          <a:xfrm>
            <a:off x="892907" y="5347676"/>
            <a:ext cx="257907" cy="3282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7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4" y="3663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70AD47"/>
                </a:solidFill>
              </a:rPr>
              <a:t>Inorganic Chemistry Year 1 </a:t>
            </a:r>
            <a:br>
              <a:rPr lang="en-US" b="1">
                <a:solidFill>
                  <a:srgbClr val="70AD47"/>
                </a:solidFill>
              </a:rPr>
            </a:br>
            <a:r>
              <a:rPr lang="en-US" b="1">
                <a:solidFill>
                  <a:srgbClr val="70AD47"/>
                </a:solidFill>
              </a:rPr>
              <a:t>3.2.3 Group 7 (17) – The Halogens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85CF70D-04FF-4F40-9D24-AA0E4B19F6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35" t="49537" r="16319" b="35671"/>
          <a:stretch/>
        </p:blipFill>
        <p:spPr>
          <a:xfrm>
            <a:off x="0" y="2443162"/>
            <a:ext cx="12159386" cy="167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70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>
            <a:extLst>
              <a:ext uri="{FF2B5EF4-FFF2-40B4-BE49-F238E27FC236}">
                <a16:creationId xmlns:a16="http://schemas.microsoft.com/office/drawing/2014/main" id="{CCB1E231-D20D-CD4A-B0BD-9FBE70B8E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089" y="4644292"/>
            <a:ext cx="1074822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en-US" altLang="en-US" sz="2800" b="1">
                <a:latin typeface="Calibri"/>
                <a:cs typeface="Calibri"/>
              </a:rPr>
              <a:t>Place a small amount (5 cm</a:t>
            </a:r>
            <a:r>
              <a:rPr lang="en-US" altLang="en-US" sz="2800" b="1" baseline="30000">
                <a:latin typeface="Calibri"/>
                <a:cs typeface="Calibri"/>
              </a:rPr>
              <a:t>3</a:t>
            </a:r>
            <a:r>
              <a:rPr lang="en-US" altLang="en-US" sz="2800" b="1">
                <a:latin typeface="Calibri"/>
                <a:cs typeface="Calibri"/>
              </a:rPr>
              <a:t>) of the halide solution in to a test-tube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en-US" altLang="en-US" sz="2800" b="1">
                <a:latin typeface="Calibri"/>
                <a:cs typeface="Calibri"/>
              </a:rPr>
              <a:t>Add a few drops of dilute nitric acid (Why??)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en-US" altLang="en-US" sz="2800" b="1">
                <a:latin typeface="Calibri"/>
                <a:cs typeface="Calibri"/>
              </a:rPr>
              <a:t>Add some silver nitrate solution and mix</a:t>
            </a:r>
          </a:p>
        </p:txBody>
      </p:sp>
      <p:sp>
        <p:nvSpPr>
          <p:cNvPr id="26627" name="Text Box 4">
            <a:extLst>
              <a:ext uri="{FF2B5EF4-FFF2-40B4-BE49-F238E27FC236}">
                <a16:creationId xmlns:a16="http://schemas.microsoft.com/office/drawing/2014/main" id="{C886B31A-76F4-B245-AFD2-08AE73184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1363663"/>
            <a:ext cx="5018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 </a:t>
            </a:r>
            <a:endParaRPr lang="en-US" altLang="en-US" sz="1600" b="1" baseline="30000">
              <a:solidFill>
                <a:srgbClr val="990000"/>
              </a:solidFill>
              <a:latin typeface="Arial" panose="020B0604020202020204" pitchFamily="34" charset="0"/>
            </a:endParaRPr>
          </a:p>
        </p:txBody>
      </p:sp>
      <p:pic>
        <p:nvPicPr>
          <p:cNvPr id="26628" name="Picture 5" descr="3tubesg">
            <a:extLst>
              <a:ext uri="{FF2B5EF4-FFF2-40B4-BE49-F238E27FC236}">
                <a16:creationId xmlns:a16="http://schemas.microsoft.com/office/drawing/2014/main" id="{93AA0015-6212-1946-8638-AAEBBBAFA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519239"/>
            <a:ext cx="48958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Line 6">
            <a:extLst>
              <a:ext uri="{FF2B5EF4-FFF2-40B4-BE49-F238E27FC236}">
                <a16:creationId xmlns:a16="http://schemas.microsoft.com/office/drawing/2014/main" id="{C2F01BD8-4964-F142-B436-E2F3C8E159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5538" y="3937000"/>
            <a:ext cx="717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Line 7">
            <a:extLst>
              <a:ext uri="{FF2B5EF4-FFF2-40B4-BE49-F238E27FC236}">
                <a16:creationId xmlns:a16="http://schemas.microsoft.com/office/drawing/2014/main" id="{4216CCD6-427A-8C47-896C-14668C0BE2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6263" y="3937000"/>
            <a:ext cx="717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Line 8">
            <a:extLst>
              <a:ext uri="{FF2B5EF4-FFF2-40B4-BE49-F238E27FC236}">
                <a16:creationId xmlns:a16="http://schemas.microsoft.com/office/drawing/2014/main" id="{174CD41E-1780-EF4F-B0F8-CC68B29DD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3937000"/>
            <a:ext cx="717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Text Box 9">
            <a:extLst>
              <a:ext uri="{FF2B5EF4-FFF2-40B4-BE49-F238E27FC236}">
                <a16:creationId xmlns:a16="http://schemas.microsoft.com/office/drawing/2014/main" id="{645CEC2F-15CF-3A4D-82B2-0BF95F0E9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1131888"/>
            <a:ext cx="1252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A50021"/>
                </a:solidFill>
                <a:latin typeface="Arial" panose="020B0604020202020204" pitchFamily="34" charset="0"/>
              </a:rPr>
              <a:t>CHLORIDE</a:t>
            </a:r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6633" name="Text Box 10">
            <a:extLst>
              <a:ext uri="{FF2B5EF4-FFF2-40B4-BE49-F238E27FC236}">
                <a16:creationId xmlns:a16="http://schemas.microsoft.com/office/drawing/2014/main" id="{1CBF240B-109D-4C41-B3C1-CB7A22801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150" y="1131888"/>
            <a:ext cx="1252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A50021"/>
                </a:solidFill>
                <a:latin typeface="Arial" panose="020B0604020202020204" pitchFamily="34" charset="0"/>
              </a:rPr>
              <a:t>BROMIDE</a:t>
            </a:r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6634" name="Text Box 11">
            <a:extLst>
              <a:ext uri="{FF2B5EF4-FFF2-40B4-BE49-F238E27FC236}">
                <a16:creationId xmlns:a16="http://schemas.microsoft.com/office/drawing/2014/main" id="{EC95AFB1-0EA8-8744-A5D6-916CC8568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50" y="1131888"/>
            <a:ext cx="1252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A50021"/>
                </a:solidFill>
                <a:latin typeface="Arial" panose="020B0604020202020204" pitchFamily="34" charset="0"/>
              </a:rPr>
              <a:t>IODIDE</a:t>
            </a:r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0288DA-DA77-4226-A20A-3E67734A5E80}"/>
              </a:ext>
            </a:extLst>
          </p:cNvPr>
          <p:cNvSpPr>
            <a:spLocks noGrp="1" noChangeArrowheads="1"/>
          </p:cNvSpPr>
          <p:nvPr/>
        </p:nvSpPr>
        <p:spPr>
          <a:xfrm>
            <a:off x="5862" y="17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>
                <a:solidFill>
                  <a:srgbClr val="70AD47"/>
                </a:solidFill>
              </a:rPr>
              <a:t>Testing for halides using silver nitrate</a:t>
            </a:r>
            <a:endParaRPr lang="en-GB" altLang="en-US" b="1">
              <a:solidFill>
                <a:srgbClr val="70AD47"/>
              </a:solidFill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whiteppt">
            <a:extLst>
              <a:ext uri="{FF2B5EF4-FFF2-40B4-BE49-F238E27FC236}">
                <a16:creationId xmlns:a16="http://schemas.microsoft.com/office/drawing/2014/main" id="{C786CAFC-679D-8341-B57E-FD269BB4F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3302000"/>
            <a:ext cx="723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creamppt">
            <a:extLst>
              <a:ext uri="{FF2B5EF4-FFF2-40B4-BE49-F238E27FC236}">
                <a16:creationId xmlns:a16="http://schemas.microsoft.com/office/drawing/2014/main" id="{0C2EA87A-C5D1-6C48-8FD1-268CA0CED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3314701"/>
            <a:ext cx="7239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yellppt">
            <a:extLst>
              <a:ext uri="{FF2B5EF4-FFF2-40B4-BE49-F238E27FC236}">
                <a16:creationId xmlns:a16="http://schemas.microsoft.com/office/drawing/2014/main" id="{B8302686-2EA4-6346-996B-57182C2A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3289301"/>
            <a:ext cx="7239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6">
            <a:extLst>
              <a:ext uri="{FF2B5EF4-FFF2-40B4-BE49-F238E27FC236}">
                <a16:creationId xmlns:a16="http://schemas.microsoft.com/office/drawing/2014/main" id="{55DBE09A-0CCD-C743-BCB8-9F6B6086D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1363663"/>
            <a:ext cx="5018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 </a:t>
            </a:r>
            <a:endParaRPr lang="en-US" altLang="en-US" sz="1600" b="1" baseline="30000">
              <a:solidFill>
                <a:srgbClr val="990000"/>
              </a:solidFill>
              <a:latin typeface="Arial" panose="020B0604020202020204" pitchFamily="34" charset="0"/>
            </a:endParaRPr>
          </a:p>
        </p:txBody>
      </p:sp>
      <p:pic>
        <p:nvPicPr>
          <p:cNvPr id="28678" name="Picture 7" descr="3tubesg">
            <a:extLst>
              <a:ext uri="{FF2B5EF4-FFF2-40B4-BE49-F238E27FC236}">
                <a16:creationId xmlns:a16="http://schemas.microsoft.com/office/drawing/2014/main" id="{DFDA0440-C979-814D-B770-49D53DE0F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519239"/>
            <a:ext cx="48958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Line 8">
            <a:extLst>
              <a:ext uri="{FF2B5EF4-FFF2-40B4-BE49-F238E27FC236}">
                <a16:creationId xmlns:a16="http://schemas.microsoft.com/office/drawing/2014/main" id="{6ADA661D-EC71-2C4F-A1CF-BD7E4031F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850" y="3314700"/>
            <a:ext cx="717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9">
            <a:extLst>
              <a:ext uri="{FF2B5EF4-FFF2-40B4-BE49-F238E27FC236}">
                <a16:creationId xmlns:a16="http://schemas.microsoft.com/office/drawing/2014/main" id="{EA65C90A-B425-4D4C-A146-FDB085F2D5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6850" y="3295650"/>
            <a:ext cx="717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10">
            <a:extLst>
              <a:ext uri="{FF2B5EF4-FFF2-40B4-BE49-F238E27FC236}">
                <a16:creationId xmlns:a16="http://schemas.microsoft.com/office/drawing/2014/main" id="{1C2EE60A-569B-1D45-A721-27A3F429EA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0300" y="3306763"/>
            <a:ext cx="717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Text Box 12">
            <a:extLst>
              <a:ext uri="{FF2B5EF4-FFF2-40B4-BE49-F238E27FC236}">
                <a16:creationId xmlns:a16="http://schemas.microsoft.com/office/drawing/2014/main" id="{CD050FDA-AB98-FE4F-ACAD-3F0382DE6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1131888"/>
            <a:ext cx="1252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A50021"/>
                </a:solidFill>
                <a:latin typeface="Arial" panose="020B0604020202020204" pitchFamily="34" charset="0"/>
              </a:rPr>
              <a:t>CHLORIDE</a:t>
            </a:r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8684" name="Text Box 13">
            <a:extLst>
              <a:ext uri="{FF2B5EF4-FFF2-40B4-BE49-F238E27FC236}">
                <a16:creationId xmlns:a16="http://schemas.microsoft.com/office/drawing/2014/main" id="{459FC025-E779-274A-8A58-0DFE67F82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150" y="1131888"/>
            <a:ext cx="1252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A50021"/>
                </a:solidFill>
                <a:latin typeface="Arial" panose="020B0604020202020204" pitchFamily="34" charset="0"/>
              </a:rPr>
              <a:t>BROMIDE</a:t>
            </a:r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8685" name="Text Box 14">
            <a:extLst>
              <a:ext uri="{FF2B5EF4-FFF2-40B4-BE49-F238E27FC236}">
                <a16:creationId xmlns:a16="http://schemas.microsoft.com/office/drawing/2014/main" id="{AC870C31-F3F7-3B48-BD5A-C18B2C010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50" y="1131888"/>
            <a:ext cx="1252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A50021"/>
                </a:solidFill>
                <a:latin typeface="Arial" panose="020B0604020202020204" pitchFamily="34" charset="0"/>
              </a:rPr>
              <a:t>IODIDE</a:t>
            </a:r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8688" name="AutoShape 1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731A3A1-16B7-7C49-B4BC-2BDE10869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5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8690" name="AutoShape 1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D6926A1-EC0B-C24F-BFAF-3A53F6192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830CB6-5211-06FF-3436-62FFA49B0792}"/>
              </a:ext>
            </a:extLst>
          </p:cNvPr>
          <p:cNvSpPr>
            <a:spLocks noGrp="1" noChangeArrowheads="1"/>
          </p:cNvSpPr>
          <p:nvPr/>
        </p:nvSpPr>
        <p:spPr>
          <a:xfrm>
            <a:off x="5862" y="17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>
                <a:solidFill>
                  <a:srgbClr val="70AD47"/>
                </a:solidFill>
              </a:rPr>
              <a:t>Results of silver nitrate test</a:t>
            </a:r>
            <a:endParaRPr lang="en-GB" altLang="en-US" b="1">
              <a:solidFill>
                <a:srgbClr val="70AD47"/>
              </a:solidFill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8E2038-C07A-9E0A-3AD3-242E64281979}"/>
              </a:ext>
            </a:extLst>
          </p:cNvPr>
          <p:cNvSpPr txBox="1"/>
          <p:nvPr/>
        </p:nvSpPr>
        <p:spPr>
          <a:xfrm>
            <a:off x="3048000" y="4525107"/>
            <a:ext cx="21218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cs typeface="Calibri"/>
              </a:rPr>
              <a:t>White precipitate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3D9C4-7E1F-39C4-ADF2-0CFB64DA2AC3}"/>
              </a:ext>
            </a:extLst>
          </p:cNvPr>
          <p:cNvSpPr txBox="1"/>
          <p:nvPr/>
        </p:nvSpPr>
        <p:spPr>
          <a:xfrm>
            <a:off x="5263661" y="4525106"/>
            <a:ext cx="21218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cs typeface="Calibri"/>
              </a:rPr>
              <a:t>Cream precipitate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120D5B-A176-318E-58D2-7B3EFBA2907E}"/>
              </a:ext>
            </a:extLst>
          </p:cNvPr>
          <p:cNvSpPr txBox="1"/>
          <p:nvPr/>
        </p:nvSpPr>
        <p:spPr>
          <a:xfrm>
            <a:off x="7455876" y="4525106"/>
            <a:ext cx="21218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cs typeface="Calibri"/>
              </a:rPr>
              <a:t>Yellow precipitate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9D3A18-40B0-AACE-D2DA-3D34AF83990A}"/>
              </a:ext>
            </a:extLst>
          </p:cNvPr>
          <p:cNvSpPr txBox="1"/>
          <p:nvPr/>
        </p:nvSpPr>
        <p:spPr>
          <a:xfrm>
            <a:off x="1664677" y="5240214"/>
            <a:ext cx="825304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cs typeface="Calibri"/>
              </a:rPr>
              <a:t>THINK:-     MILK       CREAM       BUTTER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5" name="AutoShape 2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FD02493-1CB1-1048-908F-016E8A668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6462346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419A92-6534-5DC4-91EF-637FF4DE4CA6}"/>
              </a:ext>
            </a:extLst>
          </p:cNvPr>
          <p:cNvSpPr>
            <a:spLocks noGrp="1" noChangeArrowheads="1"/>
          </p:cNvSpPr>
          <p:nvPr/>
        </p:nvSpPr>
        <p:spPr>
          <a:xfrm>
            <a:off x="5862" y="17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>
                <a:solidFill>
                  <a:srgbClr val="70AD47"/>
                </a:solidFill>
              </a:rPr>
              <a:t>Confirmation of silver nitrate test</a:t>
            </a:r>
            <a:endParaRPr lang="en-GB" altLang="en-US" b="1">
              <a:solidFill>
                <a:srgbClr val="70AD47"/>
              </a:solidFill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B8D2E-3434-92BB-245E-48873E6F6257}"/>
              </a:ext>
            </a:extLst>
          </p:cNvPr>
          <p:cNvSpPr txBox="1"/>
          <p:nvPr/>
        </p:nvSpPr>
        <p:spPr>
          <a:xfrm>
            <a:off x="504091" y="1441937"/>
            <a:ext cx="11195538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cs typeface="Calibri"/>
              </a:rPr>
              <a:t>To differentiate between the colours (can be hard to tell), do the following...</a:t>
            </a:r>
          </a:p>
          <a:p>
            <a:endParaRPr lang="en-GB" sz="2800">
              <a:cs typeface="Calibri"/>
            </a:endParaRPr>
          </a:p>
          <a:p>
            <a:r>
              <a:rPr lang="en-GB" sz="2800">
                <a:cs typeface="Calibri"/>
              </a:rPr>
              <a:t>To the precipitates formed, add;</a:t>
            </a:r>
            <a:endParaRPr lang="en-GB">
              <a:cs typeface="Calibri"/>
            </a:endParaRPr>
          </a:p>
          <a:p>
            <a:endParaRPr lang="en-GB" sz="2800">
              <a:cs typeface="Calibri"/>
            </a:endParaRPr>
          </a:p>
          <a:p>
            <a:pPr marL="514350" indent="-514350">
              <a:buAutoNum type="arabicPeriod"/>
            </a:pPr>
            <a:r>
              <a:rPr lang="en-GB" sz="2800">
                <a:cs typeface="Calibri"/>
              </a:rPr>
              <a:t>Dilute ammonia solution </a:t>
            </a:r>
          </a:p>
          <a:p>
            <a:pPr marL="971550" lvl="1" indent="-514350">
              <a:buFont typeface="Courier New"/>
              <a:buChar char="o"/>
            </a:pPr>
            <a:r>
              <a:rPr lang="en-GB" sz="2800">
                <a:cs typeface="Calibri"/>
              </a:rPr>
              <a:t>Chloride precipitate dissolves but the others remain</a:t>
            </a:r>
          </a:p>
          <a:p>
            <a:pPr marL="971550" lvl="1" indent="-514350">
              <a:buFont typeface="Courier New"/>
              <a:buChar char="o"/>
            </a:pPr>
            <a:endParaRPr lang="en-GB" sz="2800">
              <a:cs typeface="Calibri"/>
            </a:endParaRPr>
          </a:p>
          <a:p>
            <a:pPr marL="971550" lvl="1" indent="-514350">
              <a:buFont typeface="Courier New"/>
              <a:buChar char="o"/>
            </a:pPr>
            <a:endParaRPr lang="en-GB" sz="2800">
              <a:cs typeface="Calibri"/>
            </a:endParaRPr>
          </a:p>
          <a:p>
            <a:pPr marL="514350" indent="-514350">
              <a:buAutoNum type="arabicPeriod"/>
            </a:pPr>
            <a:r>
              <a:rPr lang="en-GB" sz="2800">
                <a:cs typeface="Calibri"/>
              </a:rPr>
              <a:t>Concentrated ammonia solution</a:t>
            </a:r>
          </a:p>
          <a:p>
            <a:pPr marL="971550" lvl="1" indent="-514350">
              <a:buFont typeface="Courier New"/>
              <a:buChar char="o"/>
            </a:pPr>
            <a:r>
              <a:rPr lang="en-GB" sz="2800">
                <a:cs typeface="Calibri"/>
              </a:rPr>
              <a:t>Bromide precipitate dissolves but iodide precipitate remains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419181"/>
              </p:ext>
            </p:extLst>
          </p:nvPr>
        </p:nvGraphicFramePr>
        <p:xfrm>
          <a:off x="1910861" y="1125415"/>
          <a:ext cx="9636629" cy="4943354"/>
        </p:xfrm>
        <a:graphic>
          <a:graphicData uri="http://schemas.openxmlformats.org/drawingml/2006/table">
            <a:tbl>
              <a:tblPr/>
              <a:tblGrid>
                <a:gridCol w="962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1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9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3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Halide ion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Action of AgNO</a:t>
                      </a:r>
                      <a:r>
                        <a:rPr kumimoji="0" lang="en-GB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3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</a:t>
                      </a: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Action of dilute NH</a:t>
                      </a:r>
                      <a:r>
                        <a:rPr kumimoji="0" lang="en-GB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3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Action of conc. NH</a:t>
                      </a:r>
                      <a:r>
                        <a:rPr kumimoji="0" lang="en-GB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3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</a:t>
                      </a: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F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–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No precipitate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-</a:t>
                      </a:r>
                      <a:endParaRPr kumimoji="0" lang="en-US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-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Cl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–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Ag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+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 + Cl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–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 → AgCl(s)</a:t>
                      </a:r>
                    </a:p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                 </a:t>
                      </a:r>
                      <a:r>
                        <a:rPr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  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white ppt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Soluble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AgCl(s) + 2 NH</a:t>
                      </a:r>
                      <a:r>
                        <a:rPr kumimoji="0" lang="en-GB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3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 →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[Ag(NH</a:t>
                      </a:r>
                      <a:r>
                        <a:rPr kumimoji="0" lang="en-GB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3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)</a:t>
                      </a:r>
                      <a:r>
                        <a:rPr kumimoji="0" lang="en-GB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2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]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+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 + Cl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–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Soluble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AgCl(s) + 2 NH</a:t>
                      </a:r>
                      <a:r>
                        <a:rPr kumimoji="0" lang="en-GB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3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 →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[Ag(NH</a:t>
                      </a:r>
                      <a:r>
                        <a:rPr kumimoji="0" lang="en-GB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3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)</a:t>
                      </a:r>
                      <a:r>
                        <a:rPr kumimoji="0" lang="en-GB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2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]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+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 + Cl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–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Br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–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Ag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+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 + Br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–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 → </a:t>
                      </a:r>
                      <a:r>
                        <a:rPr kumimoji="0" lang="en-GB" sz="16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AgBr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                  cream ppt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Insoluble</a:t>
                      </a:r>
                      <a:r>
                        <a:rPr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 (remains cream)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Soluble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AgBr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(s) + 2 NH</a:t>
                      </a:r>
                      <a:r>
                        <a:rPr kumimoji="0" lang="en-GB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3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 →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[Ag(NH</a:t>
                      </a:r>
                      <a:r>
                        <a:rPr kumimoji="0" lang="en-GB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3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)</a:t>
                      </a:r>
                      <a:r>
                        <a:rPr kumimoji="0" lang="en-GB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2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]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+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 + Br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–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1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I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–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Ag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+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 + I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–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 → </a:t>
                      </a:r>
                      <a:r>
                        <a:rPr kumimoji="0" lang="en-GB" sz="16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AgI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                  yellow ppt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Insoluble</a:t>
                      </a:r>
                      <a:r>
                        <a:rPr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 (remains yellow)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Insoluble</a:t>
                      </a:r>
                      <a:r>
                        <a:rPr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 (remains yellow)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091238" y="6581776"/>
            <a:ext cx="4608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solidFill>
                  <a:srgbClr val="000000"/>
                </a:solidFill>
                <a:latin typeface="Verdana" charset="0"/>
              </a:rPr>
              <a:t>© </a:t>
            </a:r>
            <a:r>
              <a:rPr lang="en-GB" sz="1200" err="1">
                <a:solidFill>
                  <a:srgbClr val="000000"/>
                </a:solidFill>
                <a:latin typeface="Verdana" charset="0"/>
              </a:rPr>
              <a:t>www.chemsheets.co.uk</a:t>
            </a:r>
            <a:r>
              <a:rPr lang="en-GB" sz="1200">
                <a:solidFill>
                  <a:srgbClr val="000000"/>
                </a:solidFill>
                <a:latin typeface="Verdana" charset="0"/>
              </a:rPr>
              <a:t>          AS 1067     3-July-2015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0E162F-F202-D643-788C-FF01379027F3}"/>
              </a:ext>
            </a:extLst>
          </p:cNvPr>
          <p:cNvSpPr>
            <a:spLocks noGrp="1" noChangeArrowheads="1"/>
          </p:cNvSpPr>
          <p:nvPr/>
        </p:nvSpPr>
        <p:spPr>
          <a:xfrm>
            <a:off x="5862" y="17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>
                <a:solidFill>
                  <a:srgbClr val="70AD47"/>
                </a:solidFill>
              </a:rPr>
              <a:t>Summary of silver nitrate test</a:t>
            </a:r>
            <a:endParaRPr lang="en-GB" altLang="en-US" b="1">
              <a:solidFill>
                <a:srgbClr val="70AD47"/>
              </a:solidFill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66109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FE414A16-38B1-B9BC-6E52-AFE312046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61" t="21301" r="19762" b="7616"/>
          <a:stretch/>
        </p:blipFill>
        <p:spPr>
          <a:xfrm>
            <a:off x="4083914" y="-3564"/>
            <a:ext cx="6250456" cy="67439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32CA5F9-1871-A8A5-1959-F93D7DB894F6}"/>
              </a:ext>
            </a:extLst>
          </p:cNvPr>
          <p:cNvSpPr txBox="1">
            <a:spLocks/>
          </p:cNvSpPr>
          <p:nvPr/>
        </p:nvSpPr>
        <p:spPr>
          <a:xfrm>
            <a:off x="-1954" y="0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AD47"/>
                </a:solidFill>
              </a:rPr>
              <a:t>Example question</a:t>
            </a:r>
          </a:p>
        </p:txBody>
      </p:sp>
    </p:spTree>
    <p:extLst>
      <p:ext uri="{BB962C8B-B14F-4D97-AF65-F5344CB8AC3E}">
        <p14:creationId xmlns:p14="http://schemas.microsoft.com/office/powerpoint/2010/main" val="2650559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4F529-BBC6-240E-04B3-9781C98CC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6ADF06-AC0E-19FD-FAAA-B3F84293238F}"/>
              </a:ext>
            </a:extLst>
          </p:cNvPr>
          <p:cNvSpPr txBox="1">
            <a:spLocks/>
          </p:cNvSpPr>
          <p:nvPr/>
        </p:nvSpPr>
        <p:spPr>
          <a:xfrm>
            <a:off x="-1954" y="0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AD47"/>
                </a:solidFill>
              </a:rPr>
              <a:t>Answer</a:t>
            </a:r>
          </a:p>
        </p:txBody>
      </p:sp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9D780E2E-D05D-C137-898B-E1F38C4A9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9" y="1467149"/>
            <a:ext cx="11967308" cy="195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61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4" y="0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70AD47"/>
                </a:solidFill>
              </a:rPr>
              <a:t>3.2.3.2 Uses of chlorine and chlorate (I)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5DE46B9-D796-894A-B980-CE309A6F9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91" t="26000" r="18212" b="18947"/>
          <a:stretch/>
        </p:blipFill>
        <p:spPr>
          <a:xfrm>
            <a:off x="1305169" y="1062892"/>
            <a:ext cx="9589024" cy="511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99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>
            <a:extLst>
              <a:ext uri="{FF2B5EF4-FFF2-40B4-BE49-F238E27FC236}">
                <a16:creationId xmlns:a16="http://schemas.microsoft.com/office/drawing/2014/main" id="{A3249687-674E-0842-927F-9A3DEE0C6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677" y="3431443"/>
            <a:ext cx="974236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Cl</a:t>
            </a:r>
            <a:r>
              <a:rPr lang="en-US" altLang="en-US" sz="2800" baseline="-25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(g)   +   H</a:t>
            </a:r>
            <a:r>
              <a:rPr lang="en-US" altLang="en-US" sz="2800" baseline="-25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O(l)    	          HCl(aq)        +           </a:t>
            </a:r>
            <a:r>
              <a:rPr lang="en-US" altLang="en-US" sz="28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HOCl</a:t>
            </a:r>
            <a:r>
              <a:rPr lang="en-US" altLang="en-US" sz="2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(aq)					   </a:t>
            </a:r>
          </a:p>
        </p:txBody>
      </p:sp>
      <p:grpSp>
        <p:nvGrpSpPr>
          <p:cNvPr id="34820" name="Group 5">
            <a:extLst>
              <a:ext uri="{FF2B5EF4-FFF2-40B4-BE49-F238E27FC236}">
                <a16:creationId xmlns:a16="http://schemas.microsoft.com/office/drawing/2014/main" id="{CB12F476-BB26-A547-9E94-01E5E65B499A}"/>
              </a:ext>
            </a:extLst>
          </p:cNvPr>
          <p:cNvGrpSpPr>
            <a:grpSpLocks/>
          </p:cNvGrpSpPr>
          <p:nvPr/>
        </p:nvGrpSpPr>
        <p:grpSpPr bwMode="auto">
          <a:xfrm>
            <a:off x="5442073" y="4924061"/>
            <a:ext cx="479425" cy="123825"/>
            <a:chOff x="908" y="497"/>
            <a:chExt cx="302" cy="78"/>
          </a:xfrm>
        </p:grpSpPr>
        <p:grpSp>
          <p:nvGrpSpPr>
            <p:cNvPr id="34825" name="Group 6">
              <a:extLst>
                <a:ext uri="{FF2B5EF4-FFF2-40B4-BE49-F238E27FC236}">
                  <a16:creationId xmlns:a16="http://schemas.microsoft.com/office/drawing/2014/main" id="{3F017627-448E-6A46-9122-475725257D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497"/>
              <a:ext cx="298" cy="22"/>
              <a:chOff x="912" y="497"/>
              <a:chExt cx="298" cy="22"/>
            </a:xfrm>
          </p:grpSpPr>
          <p:sp>
            <p:nvSpPr>
              <p:cNvPr id="34829" name="Line 7">
                <a:extLst>
                  <a:ext uri="{FF2B5EF4-FFF2-40B4-BE49-F238E27FC236}">
                    <a16:creationId xmlns:a16="http://schemas.microsoft.com/office/drawing/2014/main" id="{039F6D47-BE77-3C43-843E-EEF04FE2F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0" name="Line 8">
                <a:extLst>
                  <a:ext uri="{FF2B5EF4-FFF2-40B4-BE49-F238E27FC236}">
                    <a16:creationId xmlns:a16="http://schemas.microsoft.com/office/drawing/2014/main" id="{9647C893-E3ED-3849-BAC2-538CA81A41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26" name="Group 9">
              <a:extLst>
                <a:ext uri="{FF2B5EF4-FFF2-40B4-BE49-F238E27FC236}">
                  <a16:creationId xmlns:a16="http://schemas.microsoft.com/office/drawing/2014/main" id="{13B535FC-84EC-EE4D-A0AE-FAB336DB212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908" y="553"/>
              <a:ext cx="298" cy="22"/>
              <a:chOff x="912" y="497"/>
              <a:chExt cx="298" cy="22"/>
            </a:xfrm>
          </p:grpSpPr>
          <p:sp>
            <p:nvSpPr>
              <p:cNvPr id="34827" name="Line 10">
                <a:extLst>
                  <a:ext uri="{FF2B5EF4-FFF2-40B4-BE49-F238E27FC236}">
                    <a16:creationId xmlns:a16="http://schemas.microsoft.com/office/drawing/2014/main" id="{63F25D62-23FC-2F4C-891A-66B5466FF3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8" name="Line 11">
                <a:extLst>
                  <a:ext uri="{FF2B5EF4-FFF2-40B4-BE49-F238E27FC236}">
                    <a16:creationId xmlns:a16="http://schemas.microsoft.com/office/drawing/2014/main" id="{5CC0DAD9-FC64-7D4F-BAF0-15DBCD1C87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824" name="AutoShape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761F8FD-4883-EA4B-9BE5-5CF4FB110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1E8417-A5D2-A519-4131-AA126B1EEBAF}"/>
              </a:ext>
            </a:extLst>
          </p:cNvPr>
          <p:cNvSpPr txBox="1">
            <a:spLocks/>
          </p:cNvSpPr>
          <p:nvPr/>
        </p:nvSpPr>
        <p:spPr>
          <a:xfrm>
            <a:off x="-1954" y="0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0AD47"/>
                </a:solidFill>
              </a:rPr>
              <a:t>Reaction of chlorine with water - 1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AF1793D-7DE1-971D-4677-576C3AFFA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7" y="1125904"/>
            <a:ext cx="1114913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  Halogens react with decreasing </a:t>
            </a:r>
            <a:r>
              <a:rPr lang="en-US" altLang="en-US" sz="2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vigour</a:t>
            </a:r>
            <a:r>
              <a:rPr lang="en-US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down the group as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  their </a:t>
            </a:r>
            <a:r>
              <a:rPr lang="en-US" altLang="en-US" sz="2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oxidising</a:t>
            </a:r>
            <a:r>
              <a:rPr lang="en-US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power decreases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  Litmus will be turned red then </a:t>
            </a:r>
            <a:r>
              <a:rPr lang="en-US" altLang="en-US" sz="2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decolourised</a:t>
            </a:r>
            <a:r>
              <a:rPr lang="en-US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 chlorine water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This is an example of DISPROPORTIONATION 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‘simultaneous oxidation and reduction of a species’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AutoShape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DD9ECE9-FC39-C04B-89D5-8C1EAEC2A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B83D90-38DB-94FD-618C-C8F16EAFC30F}"/>
              </a:ext>
            </a:extLst>
          </p:cNvPr>
          <p:cNvSpPr txBox="1">
            <a:spLocks/>
          </p:cNvSpPr>
          <p:nvPr/>
        </p:nvSpPr>
        <p:spPr>
          <a:xfrm>
            <a:off x="-1954" y="0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0AD47"/>
                </a:solidFill>
              </a:rPr>
              <a:t>Reaction of chlorine with water - 2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06F721E-34C3-5D1F-6C14-8834101F6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85" y="1331058"/>
            <a:ext cx="974236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2Cl</a:t>
            </a:r>
            <a:r>
              <a:rPr lang="en-US" altLang="en-US" sz="2800" baseline="-25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(g)   +   2H</a:t>
            </a:r>
            <a:r>
              <a:rPr lang="en-US" altLang="en-US" sz="2800" baseline="-25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O(l)   --&gt;     4HCl(aq)    +       O</a:t>
            </a:r>
            <a:r>
              <a:rPr lang="en-US" altLang="en-US" sz="2800" baseline="-25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(g)					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91E92B-2E97-B40E-D1ED-840ADFF7B3F4}"/>
              </a:ext>
            </a:extLst>
          </p:cNvPr>
          <p:cNvSpPr txBox="1"/>
          <p:nvPr/>
        </p:nvSpPr>
        <p:spPr>
          <a:xfrm>
            <a:off x="902676" y="937846"/>
            <a:ext cx="608427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ea typeface="Calibri"/>
                <a:cs typeface="Calibri"/>
              </a:rPr>
              <a:t>In sunlight the following reaction occurs;</a:t>
            </a:r>
            <a:endParaRPr lang="en-GB"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>
            <a:extLst>
              <a:ext uri="{FF2B5EF4-FFF2-40B4-BE49-F238E27FC236}">
                <a16:creationId xmlns:a16="http://schemas.microsoft.com/office/drawing/2014/main" id="{37308A21-81D0-D241-9F33-E0A2EB2F7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47" y="920750"/>
            <a:ext cx="105043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>
                <a:latin typeface="Calibri"/>
                <a:ea typeface="Calibri"/>
                <a:cs typeface="Calibri"/>
              </a:rPr>
              <a:t>Chlorine reacts with cold, aqueous sodium hydroxide as follows,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/>
                <a:ea typeface="Calibri"/>
                <a:cs typeface="Calibri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/>
                <a:ea typeface="Calibri"/>
                <a:cs typeface="Calibri"/>
              </a:rPr>
              <a:t>	2NaOH(aq)  +  Cl</a:t>
            </a:r>
            <a:r>
              <a:rPr lang="en-US" altLang="en-US" sz="2400" baseline="-25000">
                <a:latin typeface="Calibri"/>
                <a:ea typeface="Calibri"/>
                <a:cs typeface="Calibri"/>
              </a:rPr>
              <a:t>2</a:t>
            </a:r>
            <a:r>
              <a:rPr lang="en-US" altLang="en-US" sz="2400">
                <a:latin typeface="Calibri"/>
                <a:ea typeface="Calibri"/>
                <a:cs typeface="Calibri"/>
              </a:rPr>
              <a:t>(g)   —&gt;   NaCl(aq)   +   </a:t>
            </a:r>
            <a:r>
              <a:rPr lang="en-US" altLang="en-US" sz="2400" err="1">
                <a:latin typeface="Calibri"/>
                <a:ea typeface="Calibri"/>
                <a:cs typeface="Calibri"/>
              </a:rPr>
              <a:t>NaOCl</a:t>
            </a:r>
            <a:r>
              <a:rPr lang="en-US" altLang="en-US" sz="2400">
                <a:latin typeface="Calibri"/>
                <a:ea typeface="Calibri"/>
                <a:cs typeface="Calibri"/>
              </a:rPr>
              <a:t>(aq)   +   H</a:t>
            </a:r>
            <a:r>
              <a:rPr lang="en-US" altLang="en-US" sz="2400" baseline="-25000">
                <a:latin typeface="Calibri"/>
                <a:ea typeface="Calibri"/>
                <a:cs typeface="Calibri"/>
              </a:rPr>
              <a:t>2</a:t>
            </a:r>
            <a:r>
              <a:rPr lang="en-US" altLang="en-US" sz="2400">
                <a:latin typeface="Calibri"/>
                <a:ea typeface="Calibri"/>
                <a:cs typeface="Calibri"/>
              </a:rPr>
              <a:t>O(l)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F24F028E-EEB4-404B-97A2-276CB56F5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6" y="2303463"/>
            <a:ext cx="6626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2"/>
                </a:solidFill>
                <a:latin typeface="Arial"/>
                <a:cs typeface="Arial"/>
              </a:rPr>
              <a:t>				</a:t>
            </a:r>
          </a:p>
        </p:txBody>
      </p:sp>
      <p:sp>
        <p:nvSpPr>
          <p:cNvPr id="37895" name="AutoShape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84DACF4-7E86-B248-982E-DAC54FF0D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5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F2053E-318A-F23D-EA6C-9DF5257D1C48}"/>
              </a:ext>
            </a:extLst>
          </p:cNvPr>
          <p:cNvSpPr txBox="1">
            <a:spLocks/>
          </p:cNvSpPr>
          <p:nvPr/>
        </p:nvSpPr>
        <p:spPr>
          <a:xfrm>
            <a:off x="-1954" y="0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0AD47"/>
                </a:solidFill>
              </a:rPr>
              <a:t>Reaction of chlorine with NaOH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B23CC5-D4EE-35C5-E0B6-B7AD93F26798}"/>
              </a:ext>
            </a:extLst>
          </p:cNvPr>
          <p:cNvSpPr txBox="1"/>
          <p:nvPr/>
        </p:nvSpPr>
        <p:spPr>
          <a:xfrm>
            <a:off x="1148861" y="2801815"/>
            <a:ext cx="879230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ea typeface="Calibri"/>
                <a:cs typeface="Calibri"/>
              </a:rPr>
              <a:t>This is another example of disproportionation. Chlorine (0) is oxidised to +1 oxidation state in sodium chlorate (I), and simultaneously reduced to –1 oxidation state in sodium chloride.</a:t>
            </a:r>
          </a:p>
          <a:p>
            <a:endParaRPr lang="en-GB" sz="2400">
              <a:ea typeface="Calibri"/>
              <a:cs typeface="Calibri"/>
            </a:endParaRPr>
          </a:p>
          <a:p>
            <a:r>
              <a:rPr lang="en-GB" sz="2400" err="1">
                <a:ea typeface="Calibri"/>
                <a:cs typeface="Calibri"/>
              </a:rPr>
              <a:t>NaOCl</a:t>
            </a:r>
            <a:r>
              <a:rPr lang="en-GB" sz="2400">
                <a:ea typeface="Calibri"/>
                <a:cs typeface="Calibri"/>
              </a:rPr>
              <a:t> is an oxidising agent and is used in bleach. It is also added to swimming pools as a disinfectant</a:t>
            </a:r>
          </a:p>
          <a:p>
            <a:endParaRPr lang="en-GB" sz="2400">
              <a:ea typeface="Calibri"/>
              <a:cs typeface="Calibri"/>
            </a:endParaRPr>
          </a:p>
          <a:p>
            <a:r>
              <a:rPr lang="en-US" sz="2400" err="1">
                <a:ea typeface="Calibri"/>
                <a:cs typeface="Calibri"/>
              </a:rPr>
              <a:t>NaOCl</a:t>
            </a:r>
            <a:r>
              <a:rPr lang="en-US" sz="2400">
                <a:ea typeface="Calibri"/>
                <a:cs typeface="Calibri"/>
              </a:rPr>
              <a:t>(s) + H</a:t>
            </a:r>
            <a:r>
              <a:rPr lang="en-US" sz="1600" baseline="-25000">
                <a:ea typeface="Calibri"/>
                <a:cs typeface="Calibri"/>
              </a:rPr>
              <a:t>2</a:t>
            </a:r>
            <a:r>
              <a:rPr lang="en-US" sz="2400">
                <a:ea typeface="Calibri"/>
                <a:cs typeface="Calibri"/>
              </a:rPr>
              <a:t>O(l)  </a:t>
            </a:r>
            <a:r>
              <a:rPr lang="en-GB">
                <a:ea typeface="Calibri"/>
                <a:cs typeface="Calibri"/>
              </a:rPr>
              <a:t>   </a:t>
            </a:r>
            <a:r>
              <a:rPr lang="en-GB" sz="2400">
                <a:ea typeface="Calibri"/>
                <a:cs typeface="Calibri"/>
              </a:rPr>
              <a:t> Na</a:t>
            </a:r>
            <a:r>
              <a:rPr lang="en-GB" sz="2400" baseline="30000">
                <a:ea typeface="Calibri"/>
                <a:cs typeface="Calibri"/>
              </a:rPr>
              <a:t>+</a:t>
            </a:r>
            <a:r>
              <a:rPr lang="en-GB" sz="2400">
                <a:ea typeface="Calibri"/>
                <a:cs typeface="Calibri"/>
              </a:rPr>
              <a:t>(aq) + OH</a:t>
            </a:r>
            <a:r>
              <a:rPr lang="en-GB" sz="2400" baseline="30000">
                <a:ea typeface="Calibri"/>
                <a:cs typeface="Calibri"/>
              </a:rPr>
              <a:t>-</a:t>
            </a:r>
            <a:r>
              <a:rPr lang="en-GB" sz="2400">
                <a:ea typeface="Calibri"/>
                <a:cs typeface="Calibri"/>
              </a:rPr>
              <a:t>(aq) + </a:t>
            </a:r>
            <a:r>
              <a:rPr lang="en-GB" sz="2400" err="1">
                <a:ea typeface="Calibri"/>
                <a:cs typeface="Calibri"/>
              </a:rPr>
              <a:t>HClO</a:t>
            </a:r>
            <a:r>
              <a:rPr lang="en-GB" sz="2400">
                <a:ea typeface="Calibri"/>
                <a:cs typeface="Calibri"/>
              </a:rPr>
              <a:t>(aq)</a:t>
            </a:r>
          </a:p>
          <a:p>
            <a:endParaRPr lang="en-GB" sz="2400">
              <a:ea typeface="Calibri"/>
              <a:cs typeface="Calibri"/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F091475A-2610-C2D3-0F89-D0C83D080EB4}"/>
              </a:ext>
            </a:extLst>
          </p:cNvPr>
          <p:cNvGrpSpPr>
            <a:grpSpLocks/>
          </p:cNvGrpSpPr>
          <p:nvPr/>
        </p:nvGrpSpPr>
        <p:grpSpPr bwMode="auto">
          <a:xfrm>
            <a:off x="3644535" y="5519984"/>
            <a:ext cx="479425" cy="123825"/>
            <a:chOff x="908" y="497"/>
            <a:chExt cx="302" cy="78"/>
          </a:xfrm>
        </p:grpSpPr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3F00C698-B0A0-CCB2-A598-C0BAFCBC0C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497"/>
              <a:ext cx="298" cy="22"/>
              <a:chOff x="912" y="497"/>
              <a:chExt cx="298" cy="22"/>
            </a:xfrm>
          </p:grpSpPr>
          <p:sp>
            <p:nvSpPr>
              <p:cNvPr id="9" name="Line 7">
                <a:extLst>
                  <a:ext uri="{FF2B5EF4-FFF2-40B4-BE49-F238E27FC236}">
                    <a16:creationId xmlns:a16="http://schemas.microsoft.com/office/drawing/2014/main" id="{DB458D56-11D6-4248-03C7-17EA89A46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Line 8">
                <a:extLst>
                  <a:ext uri="{FF2B5EF4-FFF2-40B4-BE49-F238E27FC236}">
                    <a16:creationId xmlns:a16="http://schemas.microsoft.com/office/drawing/2014/main" id="{61F7C25A-BFE9-FFAF-71CD-22FE77F83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DAB79398-86BB-81E7-B71C-A0267070D5CB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908" y="553"/>
              <a:ext cx="298" cy="22"/>
              <a:chOff x="912" y="497"/>
              <a:chExt cx="298" cy="22"/>
            </a:xfrm>
          </p:grpSpPr>
          <p:sp>
            <p:nvSpPr>
              <p:cNvPr id="7" name="Line 10">
                <a:extLst>
                  <a:ext uri="{FF2B5EF4-FFF2-40B4-BE49-F238E27FC236}">
                    <a16:creationId xmlns:a16="http://schemas.microsoft.com/office/drawing/2014/main" id="{A2DB3AE5-446D-0095-8AD9-C7C6B8ACD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Line 11">
                <a:extLst>
                  <a:ext uri="{FF2B5EF4-FFF2-40B4-BE49-F238E27FC236}">
                    <a16:creationId xmlns:a16="http://schemas.microsoft.com/office/drawing/2014/main" id="{504C234A-50C1-172A-FFEE-63CE72E37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4" y="0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70AD47"/>
                </a:solidFill>
              </a:rPr>
              <a:t>3.2.3.1 Trends in properties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D9876D7-EA29-0B4B-953B-817E379F7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91" t="24098" r="17891" b="13504"/>
          <a:stretch/>
        </p:blipFill>
        <p:spPr>
          <a:xfrm>
            <a:off x="1428749" y="958361"/>
            <a:ext cx="9793646" cy="589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64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>
            <a:extLst>
              <a:ext uri="{FF2B5EF4-FFF2-40B4-BE49-F238E27FC236}">
                <a16:creationId xmlns:a16="http://schemas.microsoft.com/office/drawing/2014/main" id="{F24F028E-EEB4-404B-97A2-276CB56F5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6" y="2303463"/>
            <a:ext cx="6626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2"/>
                </a:solidFill>
                <a:latin typeface="Arial"/>
                <a:cs typeface="Arial"/>
              </a:rPr>
              <a:t>				</a:t>
            </a:r>
          </a:p>
        </p:txBody>
      </p:sp>
      <p:sp>
        <p:nvSpPr>
          <p:cNvPr id="37895" name="AutoShape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84DACF4-7E86-B248-982E-DAC54FF0D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5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F2053E-318A-F23D-EA6C-9DF5257D1C48}"/>
              </a:ext>
            </a:extLst>
          </p:cNvPr>
          <p:cNvSpPr txBox="1">
            <a:spLocks/>
          </p:cNvSpPr>
          <p:nvPr/>
        </p:nvSpPr>
        <p:spPr>
          <a:xfrm>
            <a:off x="-1954" y="0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AD47"/>
                </a:solidFill>
              </a:rPr>
              <a:t>Example question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050463B-F085-E79E-2D1B-CC63617FB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33" t="32446" r="17595" b="15542"/>
          <a:stretch/>
        </p:blipFill>
        <p:spPr>
          <a:xfrm>
            <a:off x="-5289" y="782110"/>
            <a:ext cx="5452530" cy="4495594"/>
          </a:xfrm>
          <a:prstGeom prst="rect">
            <a:avLst/>
          </a:prstGeom>
        </p:spPr>
      </p:pic>
      <p:pic>
        <p:nvPicPr>
          <p:cNvPr id="2" name="Picture 1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7F901E72-1052-4B47-B1B8-35859032F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912" y="2864827"/>
            <a:ext cx="80391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5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20109" y="1332962"/>
            <a:ext cx="2945656" cy="183410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>
                <a:cs typeface="Tahoma"/>
              </a:rPr>
              <a:t>Fluorine - F</a:t>
            </a:r>
            <a:r>
              <a:rPr lang="en-US" sz="2400" b="1" baseline="-25000">
                <a:cs typeface="Tahoma"/>
              </a:rPr>
              <a:t>2</a:t>
            </a:r>
            <a:r>
              <a:rPr lang="en-US" sz="2400" b="1">
                <a:cs typeface="Tahoma"/>
              </a:rPr>
              <a:t> </a:t>
            </a:r>
            <a:r>
              <a:rPr lang="en-US" sz="2400" b="1" err="1">
                <a:cs typeface="Tahoma"/>
              </a:rPr>
              <a:t>Bpt</a:t>
            </a:r>
            <a:r>
              <a:rPr lang="en-US" sz="2400" b="1">
                <a:cs typeface="Tahoma"/>
              </a:rPr>
              <a:t> </a:t>
            </a:r>
            <a:r>
              <a:rPr lang="en-US" sz="2400" b="1">
                <a:solidFill>
                  <a:srgbClr val="FF0000"/>
                </a:solidFill>
                <a:cs typeface="Tahoma"/>
              </a:rPr>
              <a:t>-188</a:t>
            </a:r>
            <a:endParaRPr lang="en-US" sz="2400" b="1" baseline="-25000">
              <a:solidFill>
                <a:srgbClr val="FF0000"/>
              </a:solidFill>
              <a:cs typeface="Tahoma"/>
            </a:endParaRP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cs typeface="Tahoma"/>
              </a:rPr>
              <a:t>Pale yellow gas </a:t>
            </a:r>
            <a:r>
              <a:rPr lang="en-US" sz="2400">
                <a:solidFill>
                  <a:srgbClr val="FF0000"/>
                </a:solidFill>
                <a:cs typeface="Tahoma"/>
              </a:rPr>
              <a:t>(g)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cs typeface="Tahoma"/>
              </a:rPr>
              <a:t>very reactive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cs typeface="Tahoma"/>
              </a:rPr>
              <a:t>toxic </a:t>
            </a:r>
          </a:p>
        </p:txBody>
      </p:sp>
      <p:pic>
        <p:nvPicPr>
          <p:cNvPr id="2050" name="Picture 2" descr="C:\Users\Chemsheets\Pictures\Saved Pictures\Fluorin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58" y="1557508"/>
            <a:ext cx="1669207" cy="166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hemsheets\Pictures\Saved Pictures\chlroine.jpeg">
            <a:extLst>
              <a:ext uri="{FF2B5EF4-FFF2-40B4-BE49-F238E27FC236}">
                <a16:creationId xmlns:a16="http://schemas.microsoft.com/office/drawing/2014/main" id="{4D5E86F4-81A0-ED4A-9F6E-7D476B57D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5" y="1557508"/>
            <a:ext cx="1608768" cy="173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C1B557A-F70F-4C45-B85A-AC824308CFCF}"/>
              </a:ext>
            </a:extLst>
          </p:cNvPr>
          <p:cNvSpPr txBox="1">
            <a:spLocks noChangeArrowheads="1"/>
          </p:cNvSpPr>
          <p:nvPr/>
        </p:nvSpPr>
        <p:spPr>
          <a:xfrm>
            <a:off x="8222409" y="1332962"/>
            <a:ext cx="3161556" cy="183410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>
                <a:cs typeface="Tahoma"/>
              </a:rPr>
              <a:t>Chlorine - Cl</a:t>
            </a:r>
            <a:r>
              <a:rPr lang="en-US" sz="2400" b="1" baseline="-25000">
                <a:cs typeface="Tahoma"/>
              </a:rPr>
              <a:t>2</a:t>
            </a:r>
            <a:r>
              <a:rPr lang="en-US" sz="2400" b="1">
                <a:cs typeface="Tahoma"/>
              </a:rPr>
              <a:t> </a:t>
            </a:r>
            <a:r>
              <a:rPr lang="en-US" sz="2400" b="1" err="1">
                <a:cs typeface="Tahoma"/>
              </a:rPr>
              <a:t>Bpt</a:t>
            </a:r>
            <a:r>
              <a:rPr lang="en-US" sz="2400" b="1">
                <a:cs typeface="Tahoma"/>
              </a:rPr>
              <a:t> </a:t>
            </a:r>
            <a:r>
              <a:rPr lang="en-US" sz="2400" b="1">
                <a:solidFill>
                  <a:srgbClr val="FF0000"/>
                </a:solidFill>
                <a:cs typeface="Tahoma"/>
              </a:rPr>
              <a:t>-35</a:t>
            </a:r>
            <a:endParaRPr lang="en-US" sz="2400" b="1" baseline="-25000">
              <a:solidFill>
                <a:srgbClr val="FF0000"/>
              </a:solidFill>
              <a:cs typeface="Tahoma"/>
            </a:endParaRP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cs typeface="Tahoma"/>
              </a:rPr>
              <a:t>greenish gas </a:t>
            </a:r>
            <a:r>
              <a:rPr lang="en-US" sz="2400">
                <a:solidFill>
                  <a:srgbClr val="FF0000"/>
                </a:solidFill>
                <a:cs typeface="Tahoma"/>
              </a:rPr>
              <a:t>(g)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cs typeface="Tahoma"/>
              </a:rPr>
              <a:t>very reactive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cs typeface="Tahoma"/>
              </a:rPr>
              <a:t>toxic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3786871-AC54-BE46-ACCE-0F18384B6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" t="16667" r="54632" b="7738"/>
          <a:stretch/>
        </p:blipFill>
        <p:spPr bwMode="auto">
          <a:xfrm>
            <a:off x="532658" y="3830986"/>
            <a:ext cx="1669207" cy="168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C6C740C-76A9-024F-B69F-E7D2078E9029}"/>
              </a:ext>
            </a:extLst>
          </p:cNvPr>
          <p:cNvSpPr txBox="1">
            <a:spLocks noChangeArrowheads="1"/>
          </p:cNvSpPr>
          <p:nvPr/>
        </p:nvSpPr>
        <p:spPr>
          <a:xfrm>
            <a:off x="2520108" y="3590361"/>
            <a:ext cx="3219535" cy="24482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>
                <a:cs typeface="Tahoma"/>
              </a:rPr>
              <a:t>Bromine – Br</a:t>
            </a:r>
            <a:r>
              <a:rPr lang="en-US" sz="2400" b="1" baseline="-25000">
                <a:cs typeface="Tahoma"/>
              </a:rPr>
              <a:t>2</a:t>
            </a:r>
            <a:r>
              <a:rPr lang="en-US" sz="2400" b="1">
                <a:cs typeface="Tahoma"/>
              </a:rPr>
              <a:t> </a:t>
            </a:r>
            <a:r>
              <a:rPr lang="en-US" sz="2400" b="1" err="1">
                <a:cs typeface="Tahoma"/>
              </a:rPr>
              <a:t>Bpt</a:t>
            </a:r>
            <a:r>
              <a:rPr lang="en-US" sz="2400" b="1">
                <a:cs typeface="Tahoma"/>
              </a:rPr>
              <a:t> </a:t>
            </a:r>
            <a:r>
              <a:rPr lang="en-US" sz="2400" b="1">
                <a:solidFill>
                  <a:srgbClr val="FF0000"/>
                </a:solidFill>
                <a:cs typeface="Tahoma"/>
              </a:rPr>
              <a:t>+59</a:t>
            </a:r>
            <a:endParaRPr lang="en-US" sz="2400" b="1" baseline="-25000">
              <a:solidFill>
                <a:srgbClr val="FF0000"/>
              </a:solidFill>
              <a:cs typeface="Tahoma"/>
            </a:endParaRP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cs typeface="Tahoma"/>
              </a:rPr>
              <a:t>Red-brown liquid </a:t>
            </a:r>
            <a:r>
              <a:rPr lang="en-US" sz="2400">
                <a:solidFill>
                  <a:srgbClr val="FF0000"/>
                </a:solidFill>
                <a:cs typeface="Tahoma"/>
              </a:rPr>
              <a:t>(l)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cs typeface="Tahoma"/>
              </a:rPr>
              <a:t>very reactive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cs typeface="Tahoma"/>
              </a:rPr>
              <a:t>toxic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A43EE5-C95B-1547-8079-D67165F02AE4}"/>
              </a:ext>
            </a:extLst>
          </p:cNvPr>
          <p:cNvSpPr txBox="1">
            <a:spLocks/>
          </p:cNvSpPr>
          <p:nvPr/>
        </p:nvSpPr>
        <p:spPr>
          <a:xfrm>
            <a:off x="-1954" y="2931"/>
            <a:ext cx="11353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0AD47"/>
                </a:solidFill>
              </a:rPr>
              <a:t>Diatomic molecules – States at room temperature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2090FAB-BC66-D94D-837B-6F701061C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0" t="16483" r="26208" b="13684"/>
          <a:stretch/>
        </p:blipFill>
        <p:spPr bwMode="auto">
          <a:xfrm>
            <a:off x="5859465" y="3830986"/>
            <a:ext cx="2243123" cy="147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2ACA2CAA-0354-A34F-84AF-967E866E1041}"/>
              </a:ext>
            </a:extLst>
          </p:cNvPr>
          <p:cNvSpPr txBox="1">
            <a:spLocks noChangeArrowheads="1"/>
          </p:cNvSpPr>
          <p:nvPr/>
        </p:nvSpPr>
        <p:spPr>
          <a:xfrm>
            <a:off x="8222409" y="3598870"/>
            <a:ext cx="3402856" cy="24482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>
                <a:cs typeface="Tahoma"/>
              </a:rPr>
              <a:t>Iodine – I</a:t>
            </a:r>
            <a:r>
              <a:rPr lang="en-US" sz="2400" b="1" baseline="-25000">
                <a:cs typeface="Tahoma"/>
              </a:rPr>
              <a:t>2 </a:t>
            </a:r>
            <a:r>
              <a:rPr lang="en-US" sz="2400" b="1" err="1">
                <a:cs typeface="Tahoma"/>
              </a:rPr>
              <a:t>Bpt</a:t>
            </a:r>
            <a:r>
              <a:rPr lang="en-US" sz="2400" b="1">
                <a:cs typeface="Tahoma"/>
              </a:rPr>
              <a:t> </a:t>
            </a:r>
            <a:r>
              <a:rPr lang="en-US" sz="2400" b="1">
                <a:solidFill>
                  <a:srgbClr val="FF0000"/>
                </a:solidFill>
                <a:cs typeface="Tahoma"/>
              </a:rPr>
              <a:t>+184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cs typeface="Tahoma"/>
              </a:rPr>
              <a:t>Grey/black crystals </a:t>
            </a:r>
            <a:r>
              <a:rPr lang="en-US" sz="2400">
                <a:solidFill>
                  <a:srgbClr val="FF0000"/>
                </a:solidFill>
                <a:cs typeface="Tahoma"/>
              </a:rPr>
              <a:t>(s)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cs typeface="Tahoma"/>
              </a:rPr>
              <a:t>reactive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cs typeface="Tahoma"/>
              </a:rPr>
              <a:t>toxic </a:t>
            </a:r>
          </a:p>
        </p:txBody>
      </p:sp>
    </p:spTree>
    <p:extLst>
      <p:ext uri="{BB962C8B-B14F-4D97-AF65-F5344CB8AC3E}">
        <p14:creationId xmlns:p14="http://schemas.microsoft.com/office/powerpoint/2010/main" val="75837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3659325" y="4874728"/>
            <a:ext cx="1135598" cy="584775"/>
            <a:chOff x="651488" y="1154672"/>
            <a:chExt cx="1135598" cy="584775"/>
          </a:xfrm>
        </p:grpSpPr>
        <p:cxnSp>
          <p:nvCxnSpPr>
            <p:cNvPr id="6" name="Straight Connector 5"/>
            <p:cNvCxnSpPr>
              <a:stCxn id="7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3670771" y="5311243"/>
            <a:ext cx="1135598" cy="584775"/>
            <a:chOff x="651488" y="1154672"/>
            <a:chExt cx="1135598" cy="584775"/>
          </a:xfrm>
        </p:grpSpPr>
        <p:cxnSp>
          <p:nvCxnSpPr>
            <p:cNvPr id="20" name="Straight Connector 19"/>
            <p:cNvCxnSpPr>
              <a:stCxn id="21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4" name="Group 22"/>
          <p:cNvGrpSpPr/>
          <p:nvPr/>
        </p:nvGrpSpPr>
        <p:grpSpPr>
          <a:xfrm>
            <a:off x="3646902" y="5706705"/>
            <a:ext cx="1135598" cy="584775"/>
            <a:chOff x="651488" y="1154672"/>
            <a:chExt cx="1135598" cy="584775"/>
          </a:xfrm>
        </p:grpSpPr>
        <p:cxnSp>
          <p:nvCxnSpPr>
            <p:cNvPr id="24" name="Straight Connector 23"/>
            <p:cNvCxnSpPr>
              <a:stCxn id="25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3638810" y="6104143"/>
            <a:ext cx="1135598" cy="584775"/>
            <a:chOff x="651488" y="1154672"/>
            <a:chExt cx="1135598" cy="584775"/>
          </a:xfrm>
        </p:grpSpPr>
        <p:cxnSp>
          <p:nvCxnSpPr>
            <p:cNvPr id="28" name="Straight Connector 27"/>
            <p:cNvCxnSpPr>
              <a:stCxn id="29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8" name="Group 66"/>
          <p:cNvGrpSpPr/>
          <p:nvPr/>
        </p:nvGrpSpPr>
        <p:grpSpPr>
          <a:xfrm>
            <a:off x="8304620" y="4449690"/>
            <a:ext cx="1135598" cy="584775"/>
            <a:chOff x="651488" y="1154672"/>
            <a:chExt cx="1135598" cy="584775"/>
          </a:xfrm>
        </p:grpSpPr>
        <p:cxnSp>
          <p:nvCxnSpPr>
            <p:cNvPr id="68" name="Straight Connector 67"/>
            <p:cNvCxnSpPr>
              <a:stCxn id="69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9" name="Group 70"/>
          <p:cNvGrpSpPr/>
          <p:nvPr/>
        </p:nvGrpSpPr>
        <p:grpSpPr>
          <a:xfrm rot="19190413">
            <a:off x="8518184" y="5411846"/>
            <a:ext cx="1135598" cy="584775"/>
            <a:chOff x="651488" y="1154672"/>
            <a:chExt cx="1135598" cy="584775"/>
          </a:xfrm>
        </p:grpSpPr>
        <p:cxnSp>
          <p:nvCxnSpPr>
            <p:cNvPr id="72" name="Straight Connector 71"/>
            <p:cNvCxnSpPr>
              <a:stCxn id="73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10" name="Group 74"/>
          <p:cNvGrpSpPr/>
          <p:nvPr/>
        </p:nvGrpSpPr>
        <p:grpSpPr>
          <a:xfrm rot="1970595">
            <a:off x="7623748" y="4863122"/>
            <a:ext cx="1135598" cy="584775"/>
            <a:chOff x="651488" y="1154672"/>
            <a:chExt cx="1135598" cy="584775"/>
          </a:xfrm>
        </p:grpSpPr>
        <p:cxnSp>
          <p:nvCxnSpPr>
            <p:cNvPr id="76" name="Straight Connector 75"/>
            <p:cNvCxnSpPr>
              <a:stCxn id="77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11" name="Group 78"/>
          <p:cNvGrpSpPr/>
          <p:nvPr/>
        </p:nvGrpSpPr>
        <p:grpSpPr>
          <a:xfrm rot="16200000">
            <a:off x="9273101" y="5122132"/>
            <a:ext cx="1135598" cy="584775"/>
            <a:chOff x="651488" y="1154672"/>
            <a:chExt cx="1135598" cy="584775"/>
          </a:xfrm>
        </p:grpSpPr>
        <p:cxnSp>
          <p:nvCxnSpPr>
            <p:cNvPr id="80" name="Straight Connector 79"/>
            <p:cNvCxnSpPr>
              <a:stCxn id="81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13" name="Group 82"/>
          <p:cNvGrpSpPr/>
          <p:nvPr/>
        </p:nvGrpSpPr>
        <p:grpSpPr>
          <a:xfrm rot="20247004">
            <a:off x="4310797" y="2608666"/>
            <a:ext cx="1135598" cy="584775"/>
            <a:chOff x="651488" y="1154672"/>
            <a:chExt cx="1135598" cy="584775"/>
          </a:xfrm>
        </p:grpSpPr>
        <p:cxnSp>
          <p:nvCxnSpPr>
            <p:cNvPr id="84" name="Straight Connector 83"/>
            <p:cNvCxnSpPr>
              <a:stCxn id="85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14" name="Group 86"/>
          <p:cNvGrpSpPr/>
          <p:nvPr/>
        </p:nvGrpSpPr>
        <p:grpSpPr>
          <a:xfrm rot="20210035">
            <a:off x="6350483" y="3057938"/>
            <a:ext cx="1135598" cy="584775"/>
            <a:chOff x="651488" y="1154672"/>
            <a:chExt cx="1135598" cy="584775"/>
          </a:xfrm>
        </p:grpSpPr>
        <p:cxnSp>
          <p:nvCxnSpPr>
            <p:cNvPr id="88" name="Straight Connector 87"/>
            <p:cNvCxnSpPr>
              <a:stCxn id="89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15" name="Group 90"/>
          <p:cNvGrpSpPr/>
          <p:nvPr/>
        </p:nvGrpSpPr>
        <p:grpSpPr>
          <a:xfrm rot="2714769">
            <a:off x="2767432" y="3132877"/>
            <a:ext cx="1135598" cy="584775"/>
            <a:chOff x="651488" y="1154672"/>
            <a:chExt cx="1135598" cy="584775"/>
          </a:xfrm>
        </p:grpSpPr>
        <p:cxnSp>
          <p:nvCxnSpPr>
            <p:cNvPr id="92" name="Straight Connector 91"/>
            <p:cNvCxnSpPr>
              <a:stCxn id="93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16" name="Group 94"/>
          <p:cNvGrpSpPr/>
          <p:nvPr/>
        </p:nvGrpSpPr>
        <p:grpSpPr>
          <a:xfrm rot="1893493">
            <a:off x="9630682" y="2842109"/>
            <a:ext cx="1135598" cy="584775"/>
            <a:chOff x="651488" y="1154672"/>
            <a:chExt cx="1135598" cy="584775"/>
          </a:xfrm>
        </p:grpSpPr>
        <p:cxnSp>
          <p:nvCxnSpPr>
            <p:cNvPr id="96" name="Straight Connector 95"/>
            <p:cNvCxnSpPr>
              <a:stCxn id="97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cxnSp>
        <p:nvCxnSpPr>
          <p:cNvPr id="100" name="Straight Connector 99"/>
          <p:cNvCxnSpPr/>
          <p:nvPr/>
        </p:nvCxnSpPr>
        <p:spPr>
          <a:xfrm>
            <a:off x="1524000" y="430933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050153" y="4309332"/>
            <a:ext cx="0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524399" y="5150208"/>
            <a:ext cx="177003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SOLID I</a:t>
            </a:r>
            <a:r>
              <a:rPr lang="en-GB" sz="2800" b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GB" sz="2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012337" y="6293208"/>
            <a:ext cx="19800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LIQUID I</a:t>
            </a:r>
            <a:r>
              <a:rPr lang="en-GB" sz="2800" b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GB" sz="2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693742" y="3510860"/>
            <a:ext cx="135646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 I</a:t>
            </a:r>
            <a:r>
              <a:rPr lang="en-GB" sz="2800" b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GB" sz="2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 Box 3">
            <a:extLst>
              <a:ext uri="{FF2B5EF4-FFF2-40B4-BE49-F238E27FC236}">
                <a16:creationId xmlns:a16="http://schemas.microsoft.com/office/drawing/2014/main" id="{C0A3B415-FC91-9549-A596-C39D7DA38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0811"/>
            <a:ext cx="1214159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n-lt"/>
              </a:rPr>
              <a:t>Boiling point (and </a:t>
            </a:r>
            <a:r>
              <a:rPr lang="en-US" altLang="en-US" sz="2800" err="1">
                <a:latin typeface="+mn-lt"/>
              </a:rPr>
              <a:t>Mpt</a:t>
            </a:r>
            <a:r>
              <a:rPr lang="en-US" altLang="en-US" sz="2800">
                <a:latin typeface="+mn-lt"/>
              </a:rPr>
              <a:t>) </a:t>
            </a:r>
            <a:r>
              <a:rPr lang="en-US" altLang="en-US" sz="2800">
                <a:solidFill>
                  <a:srgbClr val="FF0000"/>
                </a:solidFill>
                <a:latin typeface="+mn-lt"/>
              </a:rPr>
              <a:t>INCREASES</a:t>
            </a:r>
            <a:r>
              <a:rPr lang="en-US" altLang="en-US" sz="2800">
                <a:latin typeface="+mn-lt"/>
              </a:rPr>
              <a:t> going down Group 7 due to;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800">
                <a:latin typeface="+mn-lt"/>
              </a:rPr>
              <a:t>increased size (more electrons) makes the </a:t>
            </a:r>
            <a:r>
              <a:rPr lang="en-US" altLang="en-US" sz="2800">
                <a:solidFill>
                  <a:srgbClr val="FF0000"/>
                </a:solidFill>
                <a:latin typeface="+mn-lt"/>
              </a:rPr>
              <a:t>van der Waals </a:t>
            </a:r>
            <a:r>
              <a:rPr lang="en-US" altLang="en-US" sz="2800">
                <a:latin typeface="+mn-lt"/>
              </a:rPr>
              <a:t>(Intermolecular)forces increase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n-lt"/>
              </a:rPr>
              <a:t>•  more energy is required to separate the molecules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4289480-B89C-E69D-6656-36BBC2977DE5}"/>
              </a:ext>
            </a:extLst>
          </p:cNvPr>
          <p:cNvSpPr txBox="1">
            <a:spLocks/>
          </p:cNvSpPr>
          <p:nvPr/>
        </p:nvSpPr>
        <p:spPr>
          <a:xfrm>
            <a:off x="-1954" y="2931"/>
            <a:ext cx="113538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AD47"/>
                </a:solidFill>
              </a:rPr>
              <a:t>Intermolecular forces</a:t>
            </a:r>
          </a:p>
        </p:txBody>
      </p:sp>
    </p:spTree>
    <p:extLst>
      <p:ext uri="{BB962C8B-B14F-4D97-AF65-F5344CB8AC3E}">
        <p14:creationId xmlns:p14="http://schemas.microsoft.com/office/powerpoint/2010/main" val="182151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366983" y="2991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07161" y="986759"/>
            <a:ext cx="387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>
                <a:latin typeface="Tahoma"/>
                <a:cs typeface="Tahoma"/>
              </a:rPr>
              <a:t>More electron shells</a:t>
            </a:r>
            <a:endParaRPr lang="en-US" sz="2400" u="sng">
              <a:latin typeface="Tahoma"/>
              <a:cs typeface="Tahom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09274" y="3089685"/>
            <a:ext cx="648072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ahoma"/>
                <a:cs typeface="Tahoma"/>
              </a:rPr>
              <a:t>Br</a:t>
            </a:r>
          </a:p>
        </p:txBody>
      </p:sp>
      <p:sp>
        <p:nvSpPr>
          <p:cNvPr id="17" name="Oval 16"/>
          <p:cNvSpPr/>
          <p:nvPr/>
        </p:nvSpPr>
        <p:spPr>
          <a:xfrm>
            <a:off x="2953290" y="1865549"/>
            <a:ext cx="360040" cy="360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ahoma"/>
                <a:cs typeface="Tahoma"/>
              </a:rPr>
              <a:t>F</a:t>
            </a:r>
          </a:p>
        </p:txBody>
      </p:sp>
      <p:sp>
        <p:nvSpPr>
          <p:cNvPr id="18" name="Oval 17"/>
          <p:cNvSpPr/>
          <p:nvPr/>
        </p:nvSpPr>
        <p:spPr>
          <a:xfrm>
            <a:off x="2881282" y="2441613"/>
            <a:ext cx="504056" cy="5040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latin typeface="Tahoma"/>
                <a:cs typeface="Tahoma"/>
              </a:rPr>
              <a:t>Cl</a:t>
            </a:r>
            <a:endParaRPr lang="en-US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737266" y="3881773"/>
            <a:ext cx="792088" cy="7920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ahoma"/>
                <a:cs typeface="Tahoma"/>
              </a:rPr>
              <a:t>I</a:t>
            </a:r>
          </a:p>
        </p:txBody>
      </p:sp>
      <p:sp>
        <p:nvSpPr>
          <p:cNvPr id="20" name="Oval 19"/>
          <p:cNvSpPr/>
          <p:nvPr/>
        </p:nvSpPr>
        <p:spPr>
          <a:xfrm>
            <a:off x="2665258" y="4817877"/>
            <a:ext cx="936104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ahoma"/>
                <a:cs typeface="Tahoma"/>
              </a:rPr>
              <a:t>At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648B498-7CE3-A548-9A5F-B8A2A2BE2BF3}"/>
              </a:ext>
            </a:extLst>
          </p:cNvPr>
          <p:cNvSpPr txBox="1">
            <a:spLocks/>
          </p:cNvSpPr>
          <p:nvPr/>
        </p:nvSpPr>
        <p:spPr>
          <a:xfrm>
            <a:off x="-1954" y="2931"/>
            <a:ext cx="11353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0AD47"/>
                </a:solidFill>
              </a:rPr>
              <a:t>Atomic radius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A66F7ED2-E078-BA4A-9C80-75DC25A1557E}"/>
              </a:ext>
            </a:extLst>
          </p:cNvPr>
          <p:cNvSpPr/>
          <p:nvPr/>
        </p:nvSpPr>
        <p:spPr>
          <a:xfrm>
            <a:off x="5529282" y="1865549"/>
            <a:ext cx="1701800" cy="3658964"/>
          </a:xfrm>
          <a:prstGeom prst="downArrow">
            <a:avLst>
              <a:gd name="adj1" fmla="val 2611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FE26B-9796-7243-A740-4612839227C1}"/>
              </a:ext>
            </a:extLst>
          </p:cNvPr>
          <p:cNvSpPr txBox="1"/>
          <p:nvPr/>
        </p:nvSpPr>
        <p:spPr>
          <a:xfrm>
            <a:off x="5888058" y="1496217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SMALLER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7097B5-A1CE-474D-B818-8D16E36558EA}"/>
              </a:ext>
            </a:extLst>
          </p:cNvPr>
          <p:cNvSpPr txBox="1"/>
          <p:nvPr/>
        </p:nvSpPr>
        <p:spPr>
          <a:xfrm>
            <a:off x="5529282" y="5753981"/>
            <a:ext cx="291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BIGGER</a:t>
            </a:r>
          </a:p>
        </p:txBody>
      </p:sp>
      <p:sp>
        <p:nvSpPr>
          <p:cNvPr id="21" name="Text Box 30">
            <a:extLst>
              <a:ext uri="{FF2B5EF4-FFF2-40B4-BE49-F238E27FC236}">
                <a16:creationId xmlns:a16="http://schemas.microsoft.com/office/drawing/2014/main" id="{BE9F3E7C-5216-F646-911F-371CE1D3C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987" y="1865549"/>
            <a:ext cx="1338263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……2s</a:t>
            </a:r>
            <a:r>
              <a:rPr lang="en-US" altLang="en-US" sz="1600" b="1" baseline="30000">
                <a:latin typeface="Arial" panose="020B0604020202020204" pitchFamily="34" charset="0"/>
              </a:rPr>
              <a:t>2</a:t>
            </a:r>
            <a:r>
              <a:rPr lang="en-US" altLang="en-US" sz="1600" b="1">
                <a:latin typeface="Arial" panose="020B0604020202020204" pitchFamily="34" charset="0"/>
              </a:rPr>
              <a:t> 2p</a:t>
            </a:r>
            <a:r>
              <a:rPr lang="en-US" altLang="en-US" sz="1600" b="1" baseline="30000">
                <a:latin typeface="Arial" panose="020B0604020202020204" pitchFamily="34" charset="0"/>
              </a:rPr>
              <a:t>5</a:t>
            </a:r>
            <a:endParaRPr lang="en-US" altLang="en-US" sz="1600" b="1" baseline="300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 Box 32">
            <a:extLst>
              <a:ext uri="{FF2B5EF4-FFF2-40B4-BE49-F238E27FC236}">
                <a16:creationId xmlns:a16="http://schemas.microsoft.com/office/drawing/2014/main" id="{C57EF7E2-56F7-824B-864E-E2A79C823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191" y="2524364"/>
            <a:ext cx="1338262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……3s</a:t>
            </a:r>
            <a:r>
              <a:rPr lang="en-US" altLang="en-US" sz="1600" b="1" baseline="30000">
                <a:latin typeface="Arial" panose="020B0604020202020204" pitchFamily="34" charset="0"/>
              </a:rPr>
              <a:t>2</a:t>
            </a:r>
            <a:r>
              <a:rPr lang="en-US" altLang="en-US" sz="1600" b="1">
                <a:latin typeface="Arial" panose="020B0604020202020204" pitchFamily="34" charset="0"/>
              </a:rPr>
              <a:t> 3p</a:t>
            </a:r>
            <a:r>
              <a:rPr lang="en-US" altLang="en-US" sz="1600" b="1" baseline="30000">
                <a:latin typeface="Arial" panose="020B0604020202020204" pitchFamily="34" charset="0"/>
              </a:rPr>
              <a:t>5</a:t>
            </a:r>
            <a:endParaRPr lang="en-US" altLang="en-US" sz="1600" b="1" baseline="300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B4CFD9C5-EE45-104B-8A77-B0299E256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987" y="3290905"/>
            <a:ext cx="1338263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……4s</a:t>
            </a:r>
            <a:r>
              <a:rPr lang="en-US" altLang="en-US" sz="1600" b="1" baseline="30000">
                <a:latin typeface="Arial" panose="020B0604020202020204" pitchFamily="34" charset="0"/>
              </a:rPr>
              <a:t>2</a:t>
            </a:r>
            <a:r>
              <a:rPr lang="en-US" altLang="en-US" sz="1600" b="1">
                <a:latin typeface="Arial" panose="020B0604020202020204" pitchFamily="34" charset="0"/>
              </a:rPr>
              <a:t> 4p</a:t>
            </a:r>
            <a:r>
              <a:rPr lang="en-US" altLang="en-US" sz="1600" b="1" baseline="300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4" name="Text Box 36">
            <a:extLst>
              <a:ext uri="{FF2B5EF4-FFF2-40B4-BE49-F238E27FC236}">
                <a16:creationId xmlns:a16="http://schemas.microsoft.com/office/drawing/2014/main" id="{B1F993F8-33ED-F347-AA2B-B9A04F34D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191" y="4075878"/>
            <a:ext cx="1338262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 ……5s</a:t>
            </a:r>
            <a:r>
              <a:rPr lang="en-US" altLang="en-US" sz="1600" b="1" baseline="30000">
                <a:latin typeface="Arial" panose="020B0604020202020204" pitchFamily="34" charset="0"/>
              </a:rPr>
              <a:t>2</a:t>
            </a:r>
            <a:r>
              <a:rPr lang="en-US" altLang="en-US" sz="1600" b="1">
                <a:latin typeface="Arial" panose="020B0604020202020204" pitchFamily="34" charset="0"/>
              </a:rPr>
              <a:t> 5p</a:t>
            </a:r>
            <a:r>
              <a:rPr lang="en-US" altLang="en-US" sz="1600" b="1" baseline="300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Text Box 36">
            <a:extLst>
              <a:ext uri="{FF2B5EF4-FFF2-40B4-BE49-F238E27FC236}">
                <a16:creationId xmlns:a16="http://schemas.microsoft.com/office/drawing/2014/main" id="{15583E7B-AB6D-3F45-BDFD-656795F58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399" y="5116652"/>
            <a:ext cx="1338262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 ……6s</a:t>
            </a:r>
            <a:r>
              <a:rPr lang="en-US" altLang="en-US" sz="1600" b="1" baseline="30000">
                <a:latin typeface="Arial" panose="020B0604020202020204" pitchFamily="34" charset="0"/>
              </a:rPr>
              <a:t>2</a:t>
            </a:r>
            <a:r>
              <a:rPr lang="en-US" altLang="en-US" sz="1600" b="1">
                <a:latin typeface="Arial" panose="020B0604020202020204" pitchFamily="34" charset="0"/>
              </a:rPr>
              <a:t> 6p</a:t>
            </a:r>
            <a:r>
              <a:rPr lang="en-US" altLang="en-US" sz="1600" b="1" baseline="300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04F963-4C0B-4440-91A3-51BC7F8BF310}"/>
              </a:ext>
            </a:extLst>
          </p:cNvPr>
          <p:cNvSpPr txBox="1"/>
          <p:nvPr/>
        </p:nvSpPr>
        <p:spPr>
          <a:xfrm>
            <a:off x="6905304" y="2004615"/>
            <a:ext cx="50706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Ions are larger than atoms – increased electron repulsion from added electron so radius increases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06527" y="22764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5AB0ED-5FAA-A64F-85EB-E83B323A6BFC}"/>
              </a:ext>
            </a:extLst>
          </p:cNvPr>
          <p:cNvSpPr txBox="1">
            <a:spLocks/>
          </p:cNvSpPr>
          <p:nvPr/>
        </p:nvSpPr>
        <p:spPr>
          <a:xfrm>
            <a:off x="-1954" y="2931"/>
            <a:ext cx="113538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0AD47"/>
                </a:solidFill>
              </a:rPr>
              <a:t>Electronegativity - </a:t>
            </a:r>
            <a:r>
              <a:rPr lang="en-US" sz="2800">
                <a:solidFill>
                  <a:schemeClr val="accent6"/>
                </a:solidFill>
                <a:latin typeface="Calibri"/>
                <a:cs typeface="Calibri"/>
              </a:rPr>
              <a:t>(The ability of an atom to attract a pair of electrons, or electron density, in a covalent bond)</a:t>
            </a:r>
            <a:endParaRPr lang="en-US" b="1">
              <a:solidFill>
                <a:schemeClr val="accent6"/>
              </a:solidFill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BF7575E-6877-413E-A67E-9C2BAEAC8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20" y="1066857"/>
            <a:ext cx="11640304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+mn-lt"/>
              </a:rPr>
              <a:t>DECREASES</a:t>
            </a:r>
            <a:r>
              <a:rPr lang="en-US" altLang="en-US" sz="2800">
                <a:latin typeface="+mn-lt"/>
              </a:rPr>
              <a:t> going down Group 7</a:t>
            </a:r>
            <a:endParaRPr lang="en-US" altLang="en-US" sz="2800">
              <a:solidFill>
                <a:srgbClr val="70AD47"/>
              </a:solidFill>
              <a:latin typeface="+mn-lt"/>
              <a:cs typeface="Calibri" panose="020F0502020204030204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n-lt"/>
              </a:rPr>
              <a:t>	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>
                <a:latin typeface="+mn-lt"/>
              </a:rPr>
              <a:t>Since although the increasing nuclear charge due to the greater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>
                <a:latin typeface="+mn-lt"/>
              </a:rPr>
              <a:t>number of protons should attract  electrons more,</a:t>
            </a:r>
            <a:endParaRPr lang="en-US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n-lt"/>
              </a:rPr>
              <a:t>as the size of the atom increases, there is ...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n-lt"/>
              </a:rPr>
              <a:t>	an increasing number of shells;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n-lt"/>
              </a:rPr>
              <a:t>       </a:t>
            </a:r>
            <a:r>
              <a:rPr lang="en-US" altLang="en-US" sz="2800">
                <a:latin typeface="+mn-lt"/>
                <a:sym typeface="Symbol" pitchFamily="2" charset="2"/>
              </a:rPr>
              <a:t>  	</a:t>
            </a:r>
            <a:r>
              <a:rPr lang="en-US" altLang="en-US" sz="2800">
                <a:latin typeface="+mn-lt"/>
              </a:rPr>
              <a:t>more shielding and less pull on electrons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n-lt"/>
              </a:rPr>
              <a:t>	an increasing atomic radius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>
                <a:latin typeface="+mn-lt"/>
                <a:sym typeface="Symbol" pitchFamily="2" charset="2"/>
              </a:rPr>
              <a:t>     </a:t>
            </a:r>
            <a:r>
              <a:rPr lang="en-US" altLang="en-US" sz="2800">
                <a:latin typeface="+mn-lt"/>
              </a:rPr>
              <a:t> 	attraction of protons to bonding electrons drops off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>
                <a:latin typeface="+mn-lt"/>
              </a:rPr>
              <a:t>              as distance increases</a:t>
            </a:r>
            <a:endParaRPr lang="en-US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2499A499-608C-41DA-9FEC-691A39D8D66F}"/>
              </a:ext>
            </a:extLst>
          </p:cNvPr>
          <p:cNvSpPr/>
          <p:nvPr/>
        </p:nvSpPr>
        <p:spPr>
          <a:xfrm>
            <a:off x="9706353" y="2026672"/>
            <a:ext cx="405867" cy="100374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8105B6F1-40D2-4737-AFF6-991E90542E66}"/>
              </a:ext>
            </a:extLst>
          </p:cNvPr>
          <p:cNvSpPr/>
          <p:nvPr/>
        </p:nvSpPr>
        <p:spPr>
          <a:xfrm>
            <a:off x="8830321" y="4441925"/>
            <a:ext cx="498764" cy="24035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2AD51-FDA1-4FF1-BCC2-F1029DA68E3A}"/>
              </a:ext>
            </a:extLst>
          </p:cNvPr>
          <p:cNvSpPr txBox="1"/>
          <p:nvPr/>
        </p:nvSpPr>
        <p:spPr>
          <a:xfrm>
            <a:off x="10210980" y="2280320"/>
            <a:ext cx="173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Less important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0F0BD6-580F-4D7D-BEB1-E933C089A763}"/>
              </a:ext>
            </a:extLst>
          </p:cNvPr>
          <p:cNvSpPr txBox="1"/>
          <p:nvPr/>
        </p:nvSpPr>
        <p:spPr>
          <a:xfrm>
            <a:off x="9619681" y="5354081"/>
            <a:ext cx="173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More important</a:t>
            </a:r>
          </a:p>
        </p:txBody>
      </p:sp>
    </p:spTree>
    <p:extLst>
      <p:ext uri="{BB962C8B-B14F-4D97-AF65-F5344CB8AC3E}">
        <p14:creationId xmlns:p14="http://schemas.microsoft.com/office/powerpoint/2010/main" val="364668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06527" y="22764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5AB0ED-5FAA-A64F-85EB-E83B323A6BFC}"/>
              </a:ext>
            </a:extLst>
          </p:cNvPr>
          <p:cNvSpPr txBox="1">
            <a:spLocks/>
          </p:cNvSpPr>
          <p:nvPr/>
        </p:nvSpPr>
        <p:spPr>
          <a:xfrm>
            <a:off x="-1954" y="2931"/>
            <a:ext cx="113538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AD47"/>
                </a:solidFill>
              </a:rPr>
              <a:t>Bond Energies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2519DD9E-9FE8-4F18-8EC3-16C09BD4A6CF}"/>
              </a:ext>
            </a:extLst>
          </p:cNvPr>
          <p:cNvGraphicFramePr>
            <a:graphicFrameLocks noGrp="1"/>
          </p:cNvGraphicFramePr>
          <p:nvPr/>
        </p:nvGraphicFramePr>
        <p:xfrm>
          <a:off x="1874982" y="1718638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9828024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63915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Bond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Bond energy, KJ/mol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461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F-F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FF0000"/>
                          </a:solidFill>
                        </a:rPr>
                        <a:t>158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728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Cl-Cl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038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Br-Br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01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I-I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6294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7CA42E5-2D72-48F8-BF7C-9A38566783E0}"/>
              </a:ext>
            </a:extLst>
          </p:cNvPr>
          <p:cNvSpPr txBox="1"/>
          <p:nvPr/>
        </p:nvSpPr>
        <p:spPr>
          <a:xfrm>
            <a:off x="1874982" y="4128655"/>
            <a:ext cx="8931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F-F bond is lower than expected due to the closeness of the two atoms, leading to repulsion between the non-bonding lone pairs of electrons on each Fluorine.</a:t>
            </a:r>
          </a:p>
        </p:txBody>
      </p:sp>
    </p:spTree>
    <p:extLst>
      <p:ext uri="{BB962C8B-B14F-4D97-AF65-F5344CB8AC3E}">
        <p14:creationId xmlns:p14="http://schemas.microsoft.com/office/powerpoint/2010/main" val="417097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143" y="4725145"/>
            <a:ext cx="10134167" cy="32686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>
                <a:cs typeface="Tahoma"/>
              </a:rPr>
              <a:t>atoms get bigger going down a group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>
                <a:cs typeface="Tahoma"/>
              </a:rPr>
              <a:t>this results in more shielding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>
                <a:cs typeface="Tahoma"/>
              </a:rPr>
              <a:t>greater distance between outer electrons and nucleus (protons)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>
                <a:cs typeface="Tahoma"/>
              </a:rPr>
              <a:t>therefore, weaker attraction from nucleus to electron in outer shell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>
              <a:cs typeface="Tahoma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034450"/>
              </p:ext>
            </p:extLst>
          </p:nvPr>
        </p:nvGraphicFramePr>
        <p:xfrm>
          <a:off x="1372460" y="836712"/>
          <a:ext cx="892637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5EA7B37C-3B1E-45CB-837F-54E8ECE7A2BB}"/>
              </a:ext>
            </a:extLst>
          </p:cNvPr>
          <p:cNvSpPr txBox="1">
            <a:spLocks/>
          </p:cNvSpPr>
          <p:nvPr/>
        </p:nvSpPr>
        <p:spPr>
          <a:xfrm>
            <a:off x="-1954" y="2931"/>
            <a:ext cx="11353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0AD47"/>
                </a:solidFill>
              </a:rPr>
              <a:t>1</a:t>
            </a:r>
            <a:r>
              <a:rPr lang="en-US" b="1" baseline="30000">
                <a:solidFill>
                  <a:srgbClr val="70AD47"/>
                </a:solidFill>
              </a:rPr>
              <a:t>st</a:t>
            </a:r>
            <a:r>
              <a:rPr lang="en-US" b="1">
                <a:solidFill>
                  <a:srgbClr val="70AD47"/>
                </a:solidFill>
              </a:rPr>
              <a:t> </a:t>
            </a:r>
            <a:r>
              <a:rPr lang="en-US" b="1" err="1">
                <a:solidFill>
                  <a:srgbClr val="70AD47"/>
                </a:solidFill>
              </a:rPr>
              <a:t>Ionisation</a:t>
            </a:r>
            <a:r>
              <a:rPr lang="en-US" b="1">
                <a:solidFill>
                  <a:srgbClr val="70AD47"/>
                </a:solidFill>
              </a:rPr>
              <a:t> energy</a:t>
            </a:r>
          </a:p>
        </p:txBody>
      </p:sp>
    </p:spTree>
    <p:extLst>
      <p:ext uri="{BB962C8B-B14F-4D97-AF65-F5344CB8AC3E}">
        <p14:creationId xmlns:p14="http://schemas.microsoft.com/office/powerpoint/2010/main" val="3473878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30</Slides>
  <Notes>5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Office Theme</vt:lpstr>
      <vt:lpstr>Inorganic Chemistry Year 1 - AS  3.2.3 Group 7 (17) – The halogens</vt:lpstr>
      <vt:lpstr>Inorganic Chemistry Year 1  3.2.3 Group 7 (17) – The Halogens</vt:lpstr>
      <vt:lpstr>3.2.3.1 Trends in 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questions</vt:lpstr>
      <vt:lpstr>Reducing power trend:  Cl–  &lt; Br– &lt; I–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3.2.3.2 Uses of chlorine and chlorate (I)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revision>77</cp:revision>
  <dcterms:created xsi:type="dcterms:W3CDTF">2021-10-29T07:59:38Z</dcterms:created>
  <dcterms:modified xsi:type="dcterms:W3CDTF">2025-09-24T11:08:58Z</dcterms:modified>
</cp:coreProperties>
</file>