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67"/>
  </p:notesMasterIdLst>
  <p:sldIdLst>
    <p:sldId id="268" r:id="rId3"/>
    <p:sldId id="415" r:id="rId4"/>
    <p:sldId id="416" r:id="rId5"/>
    <p:sldId id="404" r:id="rId6"/>
    <p:sldId id="405" r:id="rId7"/>
    <p:sldId id="402" r:id="rId8"/>
    <p:sldId id="403" r:id="rId9"/>
    <p:sldId id="406" r:id="rId10"/>
    <p:sldId id="407" r:id="rId11"/>
    <p:sldId id="426" r:id="rId12"/>
    <p:sldId id="397" r:id="rId13"/>
    <p:sldId id="408" r:id="rId14"/>
    <p:sldId id="414" r:id="rId15"/>
    <p:sldId id="412" r:id="rId16"/>
    <p:sldId id="330" r:id="rId17"/>
    <p:sldId id="411" r:id="rId18"/>
    <p:sldId id="432" r:id="rId19"/>
    <p:sldId id="409" r:id="rId20"/>
    <p:sldId id="442" r:id="rId21"/>
    <p:sldId id="425" r:id="rId22"/>
    <p:sldId id="398" r:id="rId23"/>
    <p:sldId id="289" r:id="rId24"/>
    <p:sldId id="421" r:id="rId25"/>
    <p:sldId id="423" r:id="rId26"/>
    <p:sldId id="422" r:id="rId27"/>
    <p:sldId id="424" r:id="rId28"/>
    <p:sldId id="433" r:id="rId29"/>
    <p:sldId id="399" r:id="rId30"/>
    <p:sldId id="317" r:id="rId31"/>
    <p:sldId id="332" r:id="rId32"/>
    <p:sldId id="334" r:id="rId33"/>
    <p:sldId id="327" r:id="rId34"/>
    <p:sldId id="297" r:id="rId35"/>
    <p:sldId id="329" r:id="rId36"/>
    <p:sldId id="430" r:id="rId37"/>
    <p:sldId id="427" r:id="rId38"/>
    <p:sldId id="434" r:id="rId39"/>
    <p:sldId id="400" r:id="rId40"/>
    <p:sldId id="338" r:id="rId41"/>
    <p:sldId id="377" r:id="rId42"/>
    <p:sldId id="339" r:id="rId43"/>
    <p:sldId id="392" r:id="rId44"/>
    <p:sldId id="441" r:id="rId45"/>
    <p:sldId id="440" r:id="rId46"/>
    <p:sldId id="388" r:id="rId47"/>
    <p:sldId id="438" r:id="rId48"/>
    <p:sldId id="439" r:id="rId49"/>
    <p:sldId id="431" r:id="rId50"/>
    <p:sldId id="437" r:id="rId51"/>
    <p:sldId id="428" r:id="rId52"/>
    <p:sldId id="435" r:id="rId53"/>
    <p:sldId id="401" r:id="rId54"/>
    <p:sldId id="420" r:id="rId55"/>
    <p:sldId id="417" r:id="rId56"/>
    <p:sldId id="261" r:id="rId57"/>
    <p:sldId id="266" r:id="rId58"/>
    <p:sldId id="267" r:id="rId59"/>
    <p:sldId id="277" r:id="rId60"/>
    <p:sldId id="269" r:id="rId61"/>
    <p:sldId id="271" r:id="rId62"/>
    <p:sldId id="272" r:id="rId63"/>
    <p:sldId id="273" r:id="rId64"/>
    <p:sldId id="429" r:id="rId65"/>
    <p:sldId id="43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4B9AC-0D1E-6E9A-8779-B7B1221BE4FB}" v="1" dt="2026-03-30T14:54:36.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0"/>
  </p:normalViewPr>
  <p:slideViewPr>
    <p:cSldViewPr snapToGrid="0" showGuides="1">
      <p:cViewPr varScale="1">
        <p:scale>
          <a:sx n="104" d="100"/>
          <a:sy n="104" d="100"/>
        </p:scale>
        <p:origin x="6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8354B9AC-0D1E-6E9A-8779-B7B1221BE4FB}"/>
    <pc:docChg chg="modSld">
      <pc:chgData name="John Griffiths" userId="55ce029b995a3368" providerId="Windows Live" clId="Web-{8354B9AC-0D1E-6E9A-8779-B7B1221BE4FB}" dt="2026-03-30T14:54:36.306" v="0" actId="1076"/>
      <pc:docMkLst>
        <pc:docMk/>
      </pc:docMkLst>
      <pc:sldChg chg="modSp">
        <pc:chgData name="John Griffiths" userId="55ce029b995a3368" providerId="Windows Live" clId="Web-{8354B9AC-0D1E-6E9A-8779-B7B1221BE4FB}" dt="2026-03-30T14:54:36.306" v="0" actId="1076"/>
        <pc:sldMkLst>
          <pc:docMk/>
          <pc:sldMk cId="1315813068" sldId="426"/>
        </pc:sldMkLst>
        <pc:spChg chg="mod">
          <ac:chgData name="John Griffiths" userId="55ce029b995a3368" providerId="Windows Live" clId="Web-{8354B9AC-0D1E-6E9A-8779-B7B1221BE4FB}" dt="2026-03-30T14:54:36.306" v="0" actId="1076"/>
          <ac:spMkLst>
            <pc:docMk/>
            <pc:sldMk cId="1315813068" sldId="426"/>
            <ac:spMk id="7" creationId="{BD00F351-75B5-1A92-B0FA-EBEE165276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085B8-C78B-3446-A7CF-8BB016A5FC0B}" type="slidenum">
              <a:rPr lang="en-US" smtClean="0"/>
              <a:t>8</a:t>
            </a:fld>
            <a:endParaRPr lang="en-US"/>
          </a:p>
        </p:txBody>
      </p:sp>
    </p:spTree>
    <p:extLst>
      <p:ext uri="{BB962C8B-B14F-4D97-AF65-F5344CB8AC3E}">
        <p14:creationId xmlns:p14="http://schemas.microsoft.com/office/powerpoint/2010/main" val="44668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a:extLst>
              <a:ext uri="{FF2B5EF4-FFF2-40B4-BE49-F238E27FC236}">
                <a16:creationId xmlns:a16="http://schemas.microsoft.com/office/drawing/2014/main" id="{F8CA33D1-C44B-4430-A691-162112FF2C6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10">
            <a:extLst>
              <a:ext uri="{FF2B5EF4-FFF2-40B4-BE49-F238E27FC236}">
                <a16:creationId xmlns:a16="http://schemas.microsoft.com/office/drawing/2014/main" id="{E7EB85A5-4844-493B-B1FC-7238C851AA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1">
            <a:extLst>
              <a:ext uri="{FF2B5EF4-FFF2-40B4-BE49-F238E27FC236}">
                <a16:creationId xmlns:a16="http://schemas.microsoft.com/office/drawing/2014/main" id="{3A9EBBE4-585D-47DB-811C-1FF9BDCEF899}"/>
              </a:ext>
            </a:extLst>
          </p:cNvPr>
          <p:cNvSpPr>
            <a:spLocks noGrp="1" noChangeArrowheads="1"/>
          </p:cNvSpPr>
          <p:nvPr>
            <p:ph type="sldNum" sz="quarter" idx="12"/>
          </p:nvPr>
        </p:nvSpPr>
        <p:spPr>
          <a:ln/>
        </p:spPr>
        <p:txBody>
          <a:bodyPr/>
          <a:lstStyle>
            <a:lvl1pPr>
              <a:defRPr/>
            </a:lvl1pPr>
          </a:lstStyle>
          <a:p>
            <a:pPr>
              <a:defRPr/>
            </a:pPr>
            <a:fld id="{911E2FA4-030E-4E4A-A27C-14872A2A393E}" type="slidenum">
              <a:rPr lang="en-GB" altLang="en-US"/>
              <a:pPr>
                <a:defRPr/>
              </a:pPr>
              <a:t>‹#›</a:t>
            </a:fld>
            <a:endParaRPr lang="en-GB" altLang="en-US"/>
          </a:p>
        </p:txBody>
      </p:sp>
    </p:spTree>
    <p:extLst>
      <p:ext uri="{BB962C8B-B14F-4D97-AF65-F5344CB8AC3E}">
        <p14:creationId xmlns:p14="http://schemas.microsoft.com/office/powerpoint/2010/main" val="8712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E05DCBC1-A133-DE4D-B1BC-2C9CC65FC9A5}" type="slidenum">
              <a:rPr lang="en-GB"/>
              <a:pPr/>
              <a:t>‹#›</a:t>
            </a:fld>
            <a:endParaRPr lang="en-GB"/>
          </a:p>
        </p:txBody>
      </p:sp>
    </p:spTree>
    <p:extLst>
      <p:ext uri="{BB962C8B-B14F-4D97-AF65-F5344CB8AC3E}">
        <p14:creationId xmlns:p14="http://schemas.microsoft.com/office/powerpoint/2010/main" val="390836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DD76EE6-2F59-B645-AABE-F5C735A0A85C}" type="slidenum">
              <a:rPr lang="en-GB"/>
              <a:pPr/>
              <a:t>‹#›</a:t>
            </a:fld>
            <a:endParaRPr lang="en-GB"/>
          </a:p>
        </p:txBody>
      </p:sp>
    </p:spTree>
    <p:extLst>
      <p:ext uri="{BB962C8B-B14F-4D97-AF65-F5344CB8AC3E}">
        <p14:creationId xmlns:p14="http://schemas.microsoft.com/office/powerpoint/2010/main" val="413838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3/30/2026</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8"/>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380.png"/><Relationship Id="rId4" Type="http://schemas.openxmlformats.org/officeDocument/2006/relationships/image" Target="../media/image370.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63.e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Inorganic Chemistry Year 2 - A2 </a:t>
            </a:r>
            <a:br>
              <a:rPr lang="en-US" sz="5400" b="1" dirty="0"/>
            </a:br>
            <a:r>
              <a:rPr lang="en-US" sz="5400" b="1" dirty="0"/>
              <a:t>3.2.5 Transition metals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2" name="Picture 1" descr="A white background with black text&#10;&#10;Description automatically generated">
            <a:extLst>
              <a:ext uri="{FF2B5EF4-FFF2-40B4-BE49-F238E27FC236}">
                <a16:creationId xmlns:a16="http://schemas.microsoft.com/office/drawing/2014/main" id="{3ADE02B6-1AFC-A26D-BB61-BAC88BA8BDB6}"/>
              </a:ext>
            </a:extLst>
          </p:cNvPr>
          <p:cNvPicPr>
            <a:picLocks noChangeAspect="1"/>
          </p:cNvPicPr>
          <p:nvPr/>
        </p:nvPicPr>
        <p:blipFill>
          <a:blip r:embed="rId2"/>
          <a:srcRect l="13489" t="-1969" r="19621" b="-297"/>
          <a:stretch/>
        </p:blipFill>
        <p:spPr>
          <a:xfrm>
            <a:off x="454269" y="1393968"/>
            <a:ext cx="4913932" cy="2774399"/>
          </a:xfrm>
          <a:prstGeom prst="rect">
            <a:avLst/>
          </a:prstGeom>
        </p:spPr>
      </p:pic>
      <p:pic>
        <p:nvPicPr>
          <p:cNvPr id="5" name="Picture 4" descr="A white text with black text&#10;&#10;Description automatically generated">
            <a:extLst>
              <a:ext uri="{FF2B5EF4-FFF2-40B4-BE49-F238E27FC236}">
                <a16:creationId xmlns:a16="http://schemas.microsoft.com/office/drawing/2014/main" id="{1BAD8108-090A-9A02-0CC1-FE9B7647BED0}"/>
              </a:ext>
            </a:extLst>
          </p:cNvPr>
          <p:cNvPicPr>
            <a:picLocks noChangeAspect="1"/>
          </p:cNvPicPr>
          <p:nvPr/>
        </p:nvPicPr>
        <p:blipFill>
          <a:blip r:embed="rId3"/>
          <a:srcRect l="12907" t="-2264" r="112" b="73134"/>
          <a:stretch/>
        </p:blipFill>
        <p:spPr>
          <a:xfrm>
            <a:off x="5831376" y="1394232"/>
            <a:ext cx="6255077" cy="768838"/>
          </a:xfrm>
          <a:prstGeom prst="rect">
            <a:avLst/>
          </a:prstGeom>
        </p:spPr>
      </p:pic>
      <p:pic>
        <p:nvPicPr>
          <p:cNvPr id="6" name="Picture 5" descr="A white background with black text&#10;&#10;Description automatically generated">
            <a:extLst>
              <a:ext uri="{FF2B5EF4-FFF2-40B4-BE49-F238E27FC236}">
                <a16:creationId xmlns:a16="http://schemas.microsoft.com/office/drawing/2014/main" id="{DAC09BD3-5F6F-5AFE-6868-CDEC7409673C}"/>
              </a:ext>
            </a:extLst>
          </p:cNvPr>
          <p:cNvPicPr>
            <a:picLocks noChangeAspect="1"/>
          </p:cNvPicPr>
          <p:nvPr/>
        </p:nvPicPr>
        <p:blipFill>
          <a:blip r:embed="rId4"/>
          <a:stretch>
            <a:fillRect/>
          </a:stretch>
        </p:blipFill>
        <p:spPr>
          <a:xfrm>
            <a:off x="5676167" y="3433640"/>
            <a:ext cx="6173665" cy="2520950"/>
          </a:xfrm>
          <a:prstGeom prst="rect">
            <a:avLst/>
          </a:prstGeom>
        </p:spPr>
      </p:pic>
      <p:sp>
        <p:nvSpPr>
          <p:cNvPr id="7" name="Oval 6">
            <a:extLst>
              <a:ext uri="{FF2B5EF4-FFF2-40B4-BE49-F238E27FC236}">
                <a16:creationId xmlns:a16="http://schemas.microsoft.com/office/drawing/2014/main" id="{BD00F351-75B5-1A92-B0FA-EBEE165276EA}"/>
              </a:ext>
            </a:extLst>
          </p:cNvPr>
          <p:cNvSpPr/>
          <p:nvPr/>
        </p:nvSpPr>
        <p:spPr>
          <a:xfrm>
            <a:off x="4908943" y="3054317"/>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DEAB519-7420-855F-479D-17F1CCAD582D}"/>
              </a:ext>
            </a:extLst>
          </p:cNvPr>
          <p:cNvSpPr/>
          <p:nvPr/>
        </p:nvSpPr>
        <p:spPr>
          <a:xfrm>
            <a:off x="11407587" y="4684058"/>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46F0D90-4D23-1C50-4B1E-D3A814370FB0}"/>
              </a:ext>
            </a:extLst>
          </p:cNvPr>
          <p:cNvSpPr txBox="1"/>
          <p:nvPr/>
        </p:nvSpPr>
        <p:spPr>
          <a:xfrm>
            <a:off x="7563970" y="1792941"/>
            <a:ext cx="3675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ea typeface="Calibri"/>
                <a:cs typeface="Calibri"/>
              </a:rPr>
              <a:t>1s</a:t>
            </a:r>
            <a:r>
              <a:rPr lang="en-GB" baseline="30000" dirty="0">
                <a:solidFill>
                  <a:srgbClr val="FF0000"/>
                </a:solidFill>
                <a:ea typeface="Calibri"/>
                <a:cs typeface="Calibri"/>
              </a:rPr>
              <a:t>2</a:t>
            </a:r>
            <a:r>
              <a:rPr lang="en-GB" dirty="0">
                <a:solidFill>
                  <a:srgbClr val="FF0000"/>
                </a:solidFill>
                <a:ea typeface="Calibri"/>
                <a:cs typeface="Calibri"/>
              </a:rPr>
              <a:t>2s</a:t>
            </a:r>
            <a:r>
              <a:rPr lang="en-GB" baseline="30000" dirty="0">
                <a:solidFill>
                  <a:srgbClr val="FF0000"/>
                </a:solidFill>
                <a:ea typeface="Calibri"/>
                <a:cs typeface="Calibri"/>
              </a:rPr>
              <a:t>2</a:t>
            </a:r>
            <a:r>
              <a:rPr lang="en-GB" dirty="0">
                <a:solidFill>
                  <a:srgbClr val="FF0000"/>
                </a:solidFill>
                <a:ea typeface="Calibri"/>
                <a:cs typeface="Calibri"/>
              </a:rPr>
              <a:t>2p</a:t>
            </a:r>
            <a:r>
              <a:rPr lang="en-GB" baseline="30000" dirty="0">
                <a:solidFill>
                  <a:srgbClr val="FF0000"/>
                </a:solidFill>
                <a:ea typeface="Calibri"/>
                <a:cs typeface="Calibri"/>
              </a:rPr>
              <a:t>6</a:t>
            </a:r>
            <a:r>
              <a:rPr lang="en-GB" dirty="0">
                <a:solidFill>
                  <a:srgbClr val="FF0000"/>
                </a:solidFill>
                <a:ea typeface="Calibri"/>
                <a:cs typeface="Calibri"/>
              </a:rPr>
              <a:t>3s</a:t>
            </a:r>
            <a:r>
              <a:rPr lang="en-GB" baseline="30000" dirty="0">
                <a:solidFill>
                  <a:srgbClr val="FF0000"/>
                </a:solidFill>
                <a:ea typeface="Calibri"/>
                <a:cs typeface="Calibri"/>
              </a:rPr>
              <a:t>2</a:t>
            </a:r>
            <a:r>
              <a:rPr lang="en-GB" dirty="0">
                <a:solidFill>
                  <a:srgbClr val="FF0000"/>
                </a:solidFill>
                <a:ea typeface="Calibri"/>
                <a:cs typeface="Calibri"/>
              </a:rPr>
              <a:t>3p</a:t>
            </a:r>
            <a:r>
              <a:rPr lang="en-GB" baseline="30000" dirty="0">
                <a:solidFill>
                  <a:srgbClr val="FF0000"/>
                </a:solidFill>
                <a:ea typeface="Calibri"/>
                <a:cs typeface="Calibri"/>
              </a:rPr>
              <a:t>6</a:t>
            </a:r>
            <a:r>
              <a:rPr lang="en-GB" dirty="0">
                <a:solidFill>
                  <a:srgbClr val="FF0000"/>
                </a:solidFill>
                <a:ea typeface="Calibri"/>
                <a:cs typeface="Calibri"/>
              </a:rPr>
              <a:t>3d</a:t>
            </a:r>
            <a:r>
              <a:rPr lang="en-GB" baseline="30000" dirty="0">
                <a:solidFill>
                  <a:srgbClr val="FF0000"/>
                </a:solidFill>
                <a:latin typeface="Calibri"/>
                <a:ea typeface="Calibri"/>
                <a:cs typeface="Calibri"/>
              </a:rPr>
              <a:t>9</a:t>
            </a:r>
            <a:endParaRPr lang="en-GB" baseline="30000" dirty="0">
              <a:solidFill>
                <a:srgbClr val="FF0000"/>
              </a:solidFill>
              <a:ea typeface="Calibri"/>
              <a:cs typeface="Calibri"/>
            </a:endParaRPr>
          </a:p>
        </p:txBody>
      </p:sp>
    </p:spTree>
    <p:extLst>
      <p:ext uri="{BB962C8B-B14F-4D97-AF65-F5344CB8AC3E}">
        <p14:creationId xmlns:p14="http://schemas.microsoft.com/office/powerpoint/2010/main" val="13158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22583" y="153090"/>
            <a:ext cx="10515600" cy="779463"/>
          </a:xfrm>
        </p:spPr>
        <p:txBody>
          <a:bodyPr/>
          <a:lstStyle/>
          <a:p>
            <a:r>
              <a:rPr lang="en-US" b="1" dirty="0">
                <a:solidFill>
                  <a:srgbClr val="70AD47"/>
                </a:solidFill>
              </a:rPr>
              <a:t>3.2.5.2 Substitution reactions</a:t>
            </a:r>
          </a:p>
        </p:txBody>
      </p:sp>
      <p:pic>
        <p:nvPicPr>
          <p:cNvPr id="7" name="Picture 6" descr="A close-up of a paper&#10;&#10;AI-generated content may be incorrect.">
            <a:extLst>
              <a:ext uri="{FF2B5EF4-FFF2-40B4-BE49-F238E27FC236}">
                <a16:creationId xmlns:a16="http://schemas.microsoft.com/office/drawing/2014/main" id="{CD9A0C22-5A30-5986-C59D-ADBC419D0773}"/>
              </a:ext>
            </a:extLst>
          </p:cNvPr>
          <p:cNvPicPr>
            <a:picLocks noChangeAspect="1"/>
          </p:cNvPicPr>
          <p:nvPr/>
        </p:nvPicPr>
        <p:blipFill>
          <a:blip r:embed="rId2"/>
          <a:stretch>
            <a:fillRect/>
          </a:stretch>
        </p:blipFill>
        <p:spPr>
          <a:xfrm>
            <a:off x="1898040" y="1140069"/>
            <a:ext cx="7153275" cy="5562600"/>
          </a:xfrm>
          <a:prstGeom prst="rect">
            <a:avLst/>
          </a:prstGeom>
        </p:spPr>
      </p:pic>
    </p:spTree>
    <p:extLst>
      <p:ext uri="{BB962C8B-B14F-4D97-AF65-F5344CB8AC3E}">
        <p14:creationId xmlns:p14="http://schemas.microsoft.com/office/powerpoint/2010/main" val="330196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80DB2-DFDB-5EB0-0938-39244BEDB702}"/>
              </a:ext>
            </a:extLst>
          </p:cNvPr>
          <p:cNvSpPr>
            <a:spLocks noGrp="1"/>
          </p:cNvSpPr>
          <p:nvPr>
            <p:ph idx="1"/>
          </p:nvPr>
        </p:nvSpPr>
        <p:spPr>
          <a:xfrm>
            <a:off x="837454" y="983392"/>
            <a:ext cx="10515600" cy="4351338"/>
          </a:xfrm>
        </p:spPr>
        <p:txBody>
          <a:bodyPr vert="horz" lIns="91440" tIns="45720" rIns="91440" bIns="45720" rtlCol="0" anchor="t">
            <a:normAutofit/>
          </a:bodyPr>
          <a:lstStyle/>
          <a:p>
            <a:r>
              <a:rPr lang="en-GB" dirty="0"/>
              <a:t>Ligands which form only 1 co-ordinate bond each are single ions (e.g. Cl</a:t>
            </a:r>
            <a:r>
              <a:rPr lang="en-GB" baseline="30000" dirty="0"/>
              <a:t>-</a:t>
            </a:r>
            <a:r>
              <a:rPr lang="en-GB" dirty="0"/>
              <a:t>, CN</a:t>
            </a:r>
            <a:r>
              <a:rPr lang="en-GB" baseline="30000" dirty="0"/>
              <a:t>-</a:t>
            </a:r>
            <a:r>
              <a:rPr lang="en-GB" dirty="0"/>
              <a:t>) or small molecules with only one lone pair of electrons available for bonding (e.g. H</a:t>
            </a:r>
            <a:r>
              <a:rPr lang="en-GB" baseline="-25000" dirty="0"/>
              <a:t>2</a:t>
            </a:r>
            <a:r>
              <a:rPr lang="en-GB" dirty="0"/>
              <a:t>O, NH</a:t>
            </a:r>
            <a:r>
              <a:rPr lang="en-GB" baseline="-25000" dirty="0"/>
              <a:t>3</a:t>
            </a:r>
            <a:r>
              <a:rPr lang="en-GB" dirty="0"/>
              <a:t>). They are called UNIDENTATE.</a:t>
            </a:r>
            <a:endParaRPr lang="en-GB" dirty="0">
              <a:ea typeface="Calibri"/>
              <a:cs typeface="Calibri"/>
            </a:endParaRPr>
          </a:p>
          <a:p>
            <a:r>
              <a:rPr lang="en-GB" dirty="0"/>
              <a:t>MULTIDENTATE ligands have more than one atom with a lone pair of electrons which can bond to a transition metal ion.</a:t>
            </a:r>
          </a:p>
          <a:p>
            <a:pPr lvl="1"/>
            <a:r>
              <a:rPr lang="en-GB" dirty="0"/>
              <a:t>BIDENTATE ligand have 2 lone pairs available e.g. ethane-1,2-diamine</a:t>
            </a:r>
          </a:p>
          <a:p>
            <a:pPr lvl="1"/>
            <a:r>
              <a:rPr lang="en-GB" dirty="0"/>
              <a:t>EDTA is able to form 6 co-ordinate bonds per molecule – it is HEXADENTATE ligand</a:t>
            </a:r>
          </a:p>
          <a:p>
            <a:r>
              <a:rPr lang="en-GB" dirty="0"/>
              <a:t>Complex ions with POLYDENTATE ligands are called CHELATES</a:t>
            </a:r>
          </a:p>
          <a:p>
            <a:endParaRPr lang="en-GB" dirty="0"/>
          </a:p>
        </p:txBody>
      </p:sp>
      <p:sp>
        <p:nvSpPr>
          <p:cNvPr id="7" name="TextBox 6">
            <a:extLst>
              <a:ext uri="{FF2B5EF4-FFF2-40B4-BE49-F238E27FC236}">
                <a16:creationId xmlns:a16="http://schemas.microsoft.com/office/drawing/2014/main" id="{E10FD773-C191-3BA2-8072-E664F016C9EA}"/>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Ligands</a:t>
            </a:r>
          </a:p>
        </p:txBody>
      </p:sp>
    </p:spTree>
    <p:extLst>
      <p:ext uri="{BB962C8B-B14F-4D97-AF65-F5344CB8AC3E}">
        <p14:creationId xmlns:p14="http://schemas.microsoft.com/office/powerpoint/2010/main" val="272658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F9527EE-3DD2-4692-8A6A-D476185E321F}"/>
              </a:ext>
            </a:extLst>
          </p:cNvPr>
          <p:cNvSpPr>
            <a:spLocks noGrp="1" noChangeArrowheads="1"/>
          </p:cNvSpPr>
          <p:nvPr>
            <p:ph type="body" idx="1"/>
          </p:nvPr>
        </p:nvSpPr>
        <p:spPr/>
        <p:txBody>
          <a:bodyPr/>
          <a:lstStyle/>
          <a:p>
            <a:pPr eaLnBrk="1" hangingPunct="1"/>
            <a:r>
              <a:rPr lang="en-GB" altLang="en-US" dirty="0"/>
              <a:t>A Lewis base is an electron pair donor – LIGANDS are Lewis bases</a:t>
            </a:r>
          </a:p>
          <a:p>
            <a:pPr eaLnBrk="1" hangingPunct="1"/>
            <a:endParaRPr lang="en-GB" altLang="en-US" dirty="0"/>
          </a:p>
          <a:p>
            <a:pPr eaLnBrk="1" hangingPunct="1"/>
            <a:endParaRPr lang="en-GB" altLang="en-US" dirty="0"/>
          </a:p>
          <a:p>
            <a:pPr eaLnBrk="1" hangingPunct="1"/>
            <a:r>
              <a:rPr lang="en-GB" altLang="en-US" dirty="0"/>
              <a:t>A Lewis acid is an electron pair acceptor – METAL ion is the Lewis acid</a:t>
            </a:r>
          </a:p>
          <a:p>
            <a:pPr eaLnBrk="1" hangingPunct="1"/>
            <a:endParaRPr lang="en-GB" altLang="en-US" dirty="0"/>
          </a:p>
          <a:p>
            <a:pPr eaLnBrk="1" hangingPunct="1"/>
            <a:endParaRPr lang="en-GB" altLang="en-US" dirty="0"/>
          </a:p>
        </p:txBody>
      </p:sp>
      <p:sp>
        <p:nvSpPr>
          <p:cNvPr id="4" name="TextBox 3">
            <a:extLst>
              <a:ext uri="{FF2B5EF4-FFF2-40B4-BE49-F238E27FC236}">
                <a16:creationId xmlns:a16="http://schemas.microsoft.com/office/drawing/2014/main" id="{556F8438-22DE-1CE5-EF19-53A874353EB2}"/>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Complex formation</a:t>
            </a:r>
          </a:p>
        </p:txBody>
      </p:sp>
    </p:spTree>
    <p:extLst>
      <p:ext uri="{BB962C8B-B14F-4D97-AF65-F5344CB8AC3E}">
        <p14:creationId xmlns:p14="http://schemas.microsoft.com/office/powerpoint/2010/main" val="167110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with cobalt">
            <a:extLst>
              <a:ext uri="{FF2B5EF4-FFF2-40B4-BE49-F238E27FC236}">
                <a16:creationId xmlns:a16="http://schemas.microsoft.com/office/drawing/2014/main" id="{E6089172-62AE-4575-B6CC-EE2CD7BEAB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860"/>
          <a:stretch/>
        </p:blipFill>
        <p:spPr bwMode="auto">
          <a:xfrm>
            <a:off x="6099323" y="3599521"/>
            <a:ext cx="4443418" cy="30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EDTA">
            <a:extLst>
              <a:ext uri="{FF2B5EF4-FFF2-40B4-BE49-F238E27FC236}">
                <a16:creationId xmlns:a16="http://schemas.microsoft.com/office/drawing/2014/main" id="{ECF8170E-C05E-42D6-8828-FE5D8A58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10" y="3229627"/>
            <a:ext cx="3472289" cy="33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646EBA-144A-AD43-A80E-F669FB5D1BB6}"/>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EDTA – a chelating ligand</a:t>
            </a:r>
          </a:p>
        </p:txBody>
      </p:sp>
      <p:sp>
        <p:nvSpPr>
          <p:cNvPr id="2" name="TextBox 1">
            <a:extLst>
              <a:ext uri="{FF2B5EF4-FFF2-40B4-BE49-F238E27FC236}">
                <a16:creationId xmlns:a16="http://schemas.microsoft.com/office/drawing/2014/main" id="{00CBC4ED-F9FE-DC34-A6EF-02B9554232C9}"/>
              </a:ext>
            </a:extLst>
          </p:cNvPr>
          <p:cNvSpPr txBox="1"/>
          <p:nvPr/>
        </p:nvSpPr>
        <p:spPr>
          <a:xfrm>
            <a:off x="356839" y="988742"/>
            <a:ext cx="110415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Arial"/>
              </a:rPr>
              <a:t>Complex ions with POLYDENTATE ligands are called CHELATES</a:t>
            </a:r>
            <a:r>
              <a:rPr lang="en-US" sz="2800" dirty="0">
                <a:cs typeface="Arial"/>
              </a:rPr>
              <a:t>​. Chelates can be used to remove d-block metal ions from solution.</a:t>
            </a:r>
            <a:endParaRPr lang="en-US" dirty="0"/>
          </a:p>
        </p:txBody>
      </p:sp>
    </p:spTree>
    <p:extLst>
      <p:ext uri="{BB962C8B-B14F-4D97-AF65-F5344CB8AC3E}">
        <p14:creationId xmlns:p14="http://schemas.microsoft.com/office/powerpoint/2010/main" val="206453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5" descr="iron edta complex">
            <a:extLst>
              <a:ext uri="{FF2B5EF4-FFF2-40B4-BE49-F238E27FC236}">
                <a16:creationId xmlns:a16="http://schemas.microsoft.com/office/drawing/2014/main" id="{3D917511-C3EB-4D86-88B1-80254AA87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72" y="1247632"/>
            <a:ext cx="10169456" cy="473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7D2FF6-A8E2-4217-3CF0-CF958CE5DB5A}"/>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Iron EDTA complex – an example of chelation</a:t>
            </a:r>
          </a:p>
        </p:txBody>
      </p:sp>
    </p:spTree>
    <p:extLst>
      <p:ext uri="{BB962C8B-B14F-4D97-AF65-F5344CB8AC3E}">
        <p14:creationId xmlns:p14="http://schemas.microsoft.com/office/powerpoint/2010/main" val="148845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11" descr="C:\Documents and Settings\baileya\My Documents\My Pictures\edta.gif">
            <a:extLst>
              <a:ext uri="{FF2B5EF4-FFF2-40B4-BE49-F238E27FC236}">
                <a16:creationId xmlns:a16="http://schemas.microsoft.com/office/drawing/2014/main" id="{40675F08-6818-4058-BA75-25851A52A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50" y="4788189"/>
            <a:ext cx="36115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2" descr="C:\Documents and Settings\baileya\My Documents\My Pictures\cuedta.gif">
            <a:extLst>
              <a:ext uri="{FF2B5EF4-FFF2-40B4-BE49-F238E27FC236}">
                <a16:creationId xmlns:a16="http://schemas.microsoft.com/office/drawing/2014/main" id="{016A0B1B-FD3F-4380-833B-8414F855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439" y="1175547"/>
            <a:ext cx="3411374" cy="284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3" descr="C:\Documents and Settings\baileya\My Documents\My Pictures\croxcomplex.gif">
            <a:extLst>
              <a:ext uri="{FF2B5EF4-FFF2-40B4-BE49-F238E27FC236}">
                <a16:creationId xmlns:a16="http://schemas.microsoft.com/office/drawing/2014/main" id="{F0B61B1C-6377-4194-8402-021666734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7" y="1393030"/>
            <a:ext cx="34925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A98C70-ED90-B9B0-DC92-C976E2A28B5C}"/>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Complex formation</a:t>
            </a:r>
          </a:p>
        </p:txBody>
      </p:sp>
    </p:spTree>
    <p:extLst>
      <p:ext uri="{BB962C8B-B14F-4D97-AF65-F5344CB8AC3E}">
        <p14:creationId xmlns:p14="http://schemas.microsoft.com/office/powerpoint/2010/main" val="85318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F01D-6D02-358F-B6F9-D036B56546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57DB4B-8A3E-928A-E801-D976B59D5DC1}"/>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The chelate effect</a:t>
            </a:r>
          </a:p>
        </p:txBody>
      </p:sp>
      <p:sp>
        <p:nvSpPr>
          <p:cNvPr id="3" name="TextBox 2">
            <a:extLst>
              <a:ext uri="{FF2B5EF4-FFF2-40B4-BE49-F238E27FC236}">
                <a16:creationId xmlns:a16="http://schemas.microsoft.com/office/drawing/2014/main" id="{E191171B-1D14-8816-5632-06B5E34466AB}"/>
              </a:ext>
            </a:extLst>
          </p:cNvPr>
          <p:cNvSpPr txBox="1"/>
          <p:nvPr/>
        </p:nvSpPr>
        <p:spPr>
          <a:xfrm>
            <a:off x="750793" y="1613646"/>
            <a:ext cx="1049991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If a hexadentate ligand such as EDTA is added to a solution of a transition metal salt like copper (II) sulphate solution, all six water ligands will be replaced by the EDTA;</a:t>
            </a:r>
          </a:p>
          <a:p>
            <a:endParaRPr lang="en-GB" sz="2400" dirty="0">
              <a:ea typeface="Calibri"/>
              <a:cs typeface="Calibri"/>
            </a:endParaRPr>
          </a:p>
          <a:p>
            <a:r>
              <a:rPr lang="en-GB" sz="2400" dirty="0">
                <a:ea typeface="Calibri"/>
                <a:cs typeface="Calibri"/>
              </a:rPr>
              <a:t>[Cu(H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(aq) </a:t>
            </a:r>
            <a:r>
              <a:rPr lang="en-GB" sz="2400" dirty="0">
                <a:ea typeface="Calibri"/>
                <a:cs typeface="Calibri"/>
              </a:rPr>
              <a:t>+ EDTA</a:t>
            </a:r>
            <a:r>
              <a:rPr lang="en-GB" sz="2400" baseline="30000" dirty="0">
                <a:ea typeface="Calibri"/>
                <a:cs typeface="Calibri"/>
              </a:rPr>
              <a:t>4-</a:t>
            </a:r>
            <a:r>
              <a:rPr lang="en-GB" sz="2400" baseline="-25000" dirty="0">
                <a:ea typeface="Calibri"/>
                <a:cs typeface="Calibri"/>
              </a:rPr>
              <a:t>(aq)</a:t>
            </a:r>
            <a:r>
              <a:rPr lang="en-GB" sz="2400" dirty="0">
                <a:ea typeface="Calibri"/>
                <a:cs typeface="Calibri"/>
              </a:rPr>
              <a:t>  --&gt; [</a:t>
            </a:r>
            <a:r>
              <a:rPr lang="en-GB" sz="2400" err="1">
                <a:ea typeface="Calibri"/>
                <a:cs typeface="Calibri"/>
              </a:rPr>
              <a:t>CuEDTA</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(aq)</a:t>
            </a:r>
            <a:r>
              <a:rPr lang="en-GB" sz="2400" dirty="0">
                <a:ea typeface="Calibri"/>
                <a:cs typeface="Calibri"/>
              </a:rPr>
              <a:t> + 6H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(l)</a:t>
            </a:r>
          </a:p>
          <a:p>
            <a:endParaRPr lang="en-GB" sz="2400" baseline="-25000" dirty="0">
              <a:ea typeface="Calibri"/>
              <a:cs typeface="Calibri"/>
            </a:endParaRPr>
          </a:p>
          <a:p>
            <a:r>
              <a:rPr lang="en-GB" sz="2400" dirty="0">
                <a:ea typeface="Calibri"/>
                <a:cs typeface="Calibri"/>
              </a:rPr>
              <a:t>Two species on the left hand side of the equation are replaced by seven on the right. This results in an increase in entropy, driving the reaction to the right. This is called the</a:t>
            </a:r>
            <a:r>
              <a:rPr lang="en-GB" sz="2400" dirty="0">
                <a:solidFill>
                  <a:srgbClr val="FF0000"/>
                </a:solidFill>
                <a:ea typeface="Calibri"/>
                <a:cs typeface="Calibri"/>
              </a:rPr>
              <a:t> CHELATE EFFECT</a:t>
            </a:r>
            <a:r>
              <a:rPr lang="en-GB" sz="2400" dirty="0">
                <a:ea typeface="Calibri"/>
                <a:cs typeface="Calibri"/>
              </a:rPr>
              <a:t> and for this reason, chelate complexes with polydentate ligands are favoured over complexes with monodentate ligands.</a:t>
            </a:r>
          </a:p>
        </p:txBody>
      </p:sp>
    </p:spTree>
    <p:extLst>
      <p:ext uri="{BB962C8B-B14F-4D97-AF65-F5344CB8AC3E}">
        <p14:creationId xmlns:p14="http://schemas.microsoft.com/office/powerpoint/2010/main" val="378394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FB142A2B-EB99-4612-AEB1-C3132DEA87A9}"/>
              </a:ext>
            </a:extLst>
          </p:cNvPr>
          <p:cNvSpPr>
            <a:spLocks noGrp="1" noChangeArrowheads="1"/>
          </p:cNvSpPr>
          <p:nvPr>
            <p:ph type="body" idx="1"/>
          </p:nvPr>
        </p:nvSpPr>
        <p:spPr>
          <a:xfrm>
            <a:off x="253855" y="1160607"/>
            <a:ext cx="10515600" cy="4351338"/>
          </a:xfrm>
        </p:spPr>
        <p:txBody>
          <a:bodyPr>
            <a:normAutofit/>
          </a:bodyPr>
          <a:lstStyle/>
          <a:p>
            <a:r>
              <a:rPr lang="en-GB" altLang="en-US" sz="2400" dirty="0"/>
              <a:t>This provides an extremely sensitive test for iron(III) ions in solution.</a:t>
            </a:r>
          </a:p>
          <a:p>
            <a:r>
              <a:rPr lang="en-GB" altLang="en-US" sz="2400" dirty="0"/>
              <a:t>Addition of thiocyanate ions, SCN</a:t>
            </a:r>
            <a:r>
              <a:rPr lang="en-GB" altLang="en-US" sz="2400" baseline="30000" dirty="0"/>
              <a:t>-</a:t>
            </a:r>
            <a:r>
              <a:rPr lang="en-GB" altLang="en-US" sz="2400" dirty="0"/>
              <a:t>, (from, say, sodium or potassium or ammonium thiocyanate solution) to a solution containing iron(III) ions, an intense blood red solution containing the ion [Fe(SCN)(H</a:t>
            </a:r>
            <a:r>
              <a:rPr lang="en-GB" altLang="en-US" sz="2400" baseline="-25000" dirty="0"/>
              <a:t>2</a:t>
            </a:r>
            <a:r>
              <a:rPr lang="en-GB" altLang="en-US" sz="2400" dirty="0"/>
              <a:t>O)</a:t>
            </a:r>
            <a:r>
              <a:rPr lang="en-GB" altLang="en-US" sz="2400" baseline="-25000" dirty="0"/>
              <a:t>5</a:t>
            </a:r>
            <a:r>
              <a:rPr lang="en-GB" altLang="en-US" sz="2400" dirty="0"/>
              <a:t>]</a:t>
            </a:r>
            <a:r>
              <a:rPr lang="en-GB" altLang="en-US" sz="2400" baseline="30000" dirty="0"/>
              <a:t>2+ </a:t>
            </a:r>
            <a:r>
              <a:rPr lang="en-GB" altLang="en-US" sz="2400" dirty="0"/>
              <a:t>develops.</a:t>
            </a:r>
          </a:p>
          <a:p>
            <a:pPr eaLnBrk="1" hangingPunct="1">
              <a:lnSpc>
                <a:spcPct val="90000"/>
              </a:lnSpc>
            </a:pPr>
            <a:endParaRPr lang="en-GB" altLang="en-US" sz="2400" dirty="0"/>
          </a:p>
        </p:txBody>
      </p:sp>
      <p:pic>
        <p:nvPicPr>
          <p:cNvPr id="39940" name="Picture 2" descr="C:\Documents and Settings\baileya\My Documents\My Pictures\fescn.gif">
            <a:extLst>
              <a:ext uri="{FF2B5EF4-FFF2-40B4-BE49-F238E27FC236}">
                <a16:creationId xmlns:a16="http://schemas.microsoft.com/office/drawing/2014/main" id="{3B2C776B-CBA1-41A2-A4F0-C3F06EA85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437" y="3026490"/>
            <a:ext cx="5204836" cy="368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DDD152-1ABA-0A19-812F-B0888972DBE8}"/>
              </a:ext>
            </a:extLst>
          </p:cNvPr>
          <p:cNvSpPr txBox="1"/>
          <p:nvPr/>
        </p:nvSpPr>
        <p:spPr>
          <a:xfrm>
            <a:off x="360218" y="212436"/>
            <a:ext cx="11831782"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A ligand exchange reaction – test for Iron (III) ions</a:t>
            </a:r>
          </a:p>
        </p:txBody>
      </p:sp>
    </p:spTree>
    <p:extLst>
      <p:ext uri="{BB962C8B-B14F-4D97-AF65-F5344CB8AC3E}">
        <p14:creationId xmlns:p14="http://schemas.microsoft.com/office/powerpoint/2010/main" val="368683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E659-4D1F-B81F-47DB-C4E46DCC0B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AC3007-DBB9-1EF8-50B4-E42B6C665416}"/>
              </a:ext>
            </a:extLst>
          </p:cNvPr>
          <p:cNvSpPr txBox="1"/>
          <p:nvPr/>
        </p:nvSpPr>
        <p:spPr>
          <a:xfrm>
            <a:off x="-26644" y="1421"/>
            <a:ext cx="11831782"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Haemoglobin</a:t>
            </a:r>
          </a:p>
        </p:txBody>
      </p:sp>
      <p:grpSp>
        <p:nvGrpSpPr>
          <p:cNvPr id="14" name="Group 13">
            <a:extLst>
              <a:ext uri="{FF2B5EF4-FFF2-40B4-BE49-F238E27FC236}">
                <a16:creationId xmlns:a16="http://schemas.microsoft.com/office/drawing/2014/main" id="{45E2010E-8918-A93D-3F21-05E0CF6DC824}"/>
              </a:ext>
            </a:extLst>
          </p:cNvPr>
          <p:cNvGrpSpPr/>
          <p:nvPr/>
        </p:nvGrpSpPr>
        <p:grpSpPr>
          <a:xfrm>
            <a:off x="480646" y="983704"/>
            <a:ext cx="4091387" cy="4352030"/>
            <a:chOff x="2555631" y="1405735"/>
            <a:chExt cx="4091387" cy="4352030"/>
          </a:xfrm>
        </p:grpSpPr>
        <p:grpSp>
          <p:nvGrpSpPr>
            <p:cNvPr id="7" name="Group 6">
              <a:extLst>
                <a:ext uri="{FF2B5EF4-FFF2-40B4-BE49-F238E27FC236}">
                  <a16:creationId xmlns:a16="http://schemas.microsoft.com/office/drawing/2014/main" id="{76C965EA-3C71-D848-80E8-FF4225E6D6FC}"/>
                </a:ext>
              </a:extLst>
            </p:cNvPr>
            <p:cNvGrpSpPr/>
            <p:nvPr/>
          </p:nvGrpSpPr>
          <p:grpSpPr>
            <a:xfrm>
              <a:off x="2555631" y="1405735"/>
              <a:ext cx="4091387" cy="4352030"/>
              <a:chOff x="2555631" y="1405735"/>
              <a:chExt cx="4091387" cy="4352030"/>
            </a:xfrm>
          </p:grpSpPr>
          <p:pic>
            <p:nvPicPr>
              <p:cNvPr id="5" name="Picture 4" descr="Untitled Document">
                <a:extLst>
                  <a:ext uri="{FF2B5EF4-FFF2-40B4-BE49-F238E27FC236}">
                    <a16:creationId xmlns:a16="http://schemas.microsoft.com/office/drawing/2014/main" id="{32A7B880-E936-B731-BD80-4CE9877A9F0B}"/>
                  </a:ext>
                </a:extLst>
              </p:cNvPr>
              <p:cNvPicPr>
                <a:picLocks noChangeAspect="1"/>
              </p:cNvPicPr>
              <p:nvPr/>
            </p:nvPicPr>
            <p:blipFill>
              <a:blip r:embed="rId2"/>
              <a:srcRect r="-288" b="7232"/>
              <a:stretch/>
            </p:blipFill>
            <p:spPr>
              <a:xfrm>
                <a:off x="2555631" y="1405735"/>
                <a:ext cx="4091387" cy="4352030"/>
              </a:xfrm>
              <a:prstGeom prst="rect">
                <a:avLst/>
              </a:prstGeom>
            </p:spPr>
          </p:pic>
          <p:sp>
            <p:nvSpPr>
              <p:cNvPr id="6" name="TextBox 5">
                <a:extLst>
                  <a:ext uri="{FF2B5EF4-FFF2-40B4-BE49-F238E27FC236}">
                    <a16:creationId xmlns:a16="http://schemas.microsoft.com/office/drawing/2014/main" id="{517105ED-F53F-E654-7313-27643F424FE6}"/>
                  </a:ext>
                </a:extLst>
              </p:cNvPr>
              <p:cNvSpPr txBox="1"/>
              <p:nvPr/>
            </p:nvSpPr>
            <p:spPr>
              <a:xfrm>
                <a:off x="4267199" y="3200399"/>
                <a:ext cx="633046" cy="369332"/>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ea typeface="Calibri"/>
                    <a:cs typeface="Calibri"/>
                  </a:rPr>
                  <a:t>Fe</a:t>
                </a:r>
                <a:r>
                  <a:rPr lang="en-GB" baseline="30000" dirty="0">
                    <a:solidFill>
                      <a:srgbClr val="FF0000"/>
                    </a:solidFill>
                    <a:ea typeface="Calibri"/>
                    <a:cs typeface="Calibri"/>
                  </a:rPr>
                  <a:t>2+</a:t>
                </a:r>
                <a:endParaRPr lang="en-GB" baseline="30000" dirty="0">
                  <a:solidFill>
                    <a:srgbClr val="FF0000"/>
                  </a:solidFill>
                </a:endParaRPr>
              </a:p>
            </p:txBody>
          </p:sp>
        </p:grpSp>
        <p:grpSp>
          <p:nvGrpSpPr>
            <p:cNvPr id="13" name="Group 12">
              <a:extLst>
                <a:ext uri="{FF2B5EF4-FFF2-40B4-BE49-F238E27FC236}">
                  <a16:creationId xmlns:a16="http://schemas.microsoft.com/office/drawing/2014/main" id="{C7AB5288-653B-FC2A-2C55-31F3EF9B1C67}"/>
                </a:ext>
              </a:extLst>
            </p:cNvPr>
            <p:cNvGrpSpPr/>
            <p:nvPr/>
          </p:nvGrpSpPr>
          <p:grpSpPr>
            <a:xfrm>
              <a:off x="4232029" y="3012830"/>
              <a:ext cx="691661" cy="715107"/>
              <a:chOff x="4232029" y="3012830"/>
              <a:chExt cx="691661" cy="715107"/>
            </a:xfrm>
          </p:grpSpPr>
          <p:cxnSp>
            <p:nvCxnSpPr>
              <p:cNvPr id="8" name="Straight Arrow Connector 7">
                <a:extLst>
                  <a:ext uri="{FF2B5EF4-FFF2-40B4-BE49-F238E27FC236}">
                    <a16:creationId xmlns:a16="http://schemas.microsoft.com/office/drawing/2014/main" id="{553BFE9B-B309-DB92-D7A2-0EC55DC8B3B4}"/>
                  </a:ext>
                </a:extLst>
              </p:cNvPr>
              <p:cNvCxnSpPr/>
              <p:nvPr/>
            </p:nvCxnSpPr>
            <p:spPr>
              <a:xfrm>
                <a:off x="4232030" y="3012830"/>
                <a:ext cx="211015" cy="2344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E0D5BDB-D82F-A02C-8923-3685D975C074}"/>
                  </a:ext>
                </a:extLst>
              </p:cNvPr>
              <p:cNvGrpSpPr/>
              <p:nvPr/>
            </p:nvGrpSpPr>
            <p:grpSpPr>
              <a:xfrm>
                <a:off x="4654059" y="3024551"/>
                <a:ext cx="269631" cy="703386"/>
                <a:chOff x="4654059" y="3024551"/>
                <a:chExt cx="269631" cy="703386"/>
              </a:xfrm>
            </p:grpSpPr>
            <p:cxnSp>
              <p:nvCxnSpPr>
                <p:cNvPr id="9" name="Straight Arrow Connector 8">
                  <a:extLst>
                    <a:ext uri="{FF2B5EF4-FFF2-40B4-BE49-F238E27FC236}">
                      <a16:creationId xmlns:a16="http://schemas.microsoft.com/office/drawing/2014/main" id="{F8AABE9F-A12D-981E-7FEE-F7F5C55191B1}"/>
                    </a:ext>
                  </a:extLst>
                </p:cNvPr>
                <p:cNvCxnSpPr>
                  <a:cxnSpLocks/>
                </p:cNvCxnSpPr>
                <p:nvPr/>
              </p:nvCxnSpPr>
              <p:spPr>
                <a:xfrm flipH="1" flipV="1">
                  <a:off x="4654059" y="3493475"/>
                  <a:ext cx="269631" cy="2344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E59B4F-90A5-9555-A35E-CD849D76FB32}"/>
                    </a:ext>
                  </a:extLst>
                </p:cNvPr>
                <p:cNvCxnSpPr>
                  <a:cxnSpLocks/>
                </p:cNvCxnSpPr>
                <p:nvPr/>
              </p:nvCxnSpPr>
              <p:spPr>
                <a:xfrm flipH="1">
                  <a:off x="4665783" y="3024551"/>
                  <a:ext cx="246184" cy="211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11B19469-ABFE-6F00-0FD1-1A1413FCC734}"/>
                  </a:ext>
                </a:extLst>
              </p:cNvPr>
              <p:cNvCxnSpPr>
                <a:cxnSpLocks/>
              </p:cNvCxnSpPr>
              <p:nvPr/>
            </p:nvCxnSpPr>
            <p:spPr>
              <a:xfrm flipV="1">
                <a:off x="4232029" y="3516921"/>
                <a:ext cx="211015" cy="187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70A64650-8D0F-16C8-E62B-F5126CE1B3C9}"/>
              </a:ext>
            </a:extLst>
          </p:cNvPr>
          <p:cNvSpPr txBox="1"/>
          <p:nvPr/>
        </p:nvSpPr>
        <p:spPr>
          <a:xfrm>
            <a:off x="902676" y="5498122"/>
            <a:ext cx="23446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Globin protein – </a:t>
            </a:r>
            <a:r>
              <a:rPr lang="en-GB" sz="2800" dirty="0">
                <a:ea typeface="Calibri"/>
                <a:cs typeface="Calibri"/>
              </a:rPr>
              <a:t>N:</a:t>
            </a:r>
            <a:endParaRPr lang="en-GB" sz="2800" dirty="0"/>
          </a:p>
        </p:txBody>
      </p:sp>
      <p:sp>
        <p:nvSpPr>
          <p:cNvPr id="16" name="Oval 15">
            <a:extLst>
              <a:ext uri="{FF2B5EF4-FFF2-40B4-BE49-F238E27FC236}">
                <a16:creationId xmlns:a16="http://schemas.microsoft.com/office/drawing/2014/main" id="{2351105B-E144-22A1-AFBE-0C80459E39A8}"/>
              </a:ext>
            </a:extLst>
          </p:cNvPr>
          <p:cNvSpPr/>
          <p:nvPr/>
        </p:nvSpPr>
        <p:spPr>
          <a:xfrm>
            <a:off x="902677" y="5498122"/>
            <a:ext cx="2051538" cy="609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4599357-6DC5-B608-AC4E-A07B2376B189}"/>
              </a:ext>
            </a:extLst>
          </p:cNvPr>
          <p:cNvSpPr txBox="1"/>
          <p:nvPr/>
        </p:nvSpPr>
        <p:spPr>
          <a:xfrm>
            <a:off x="4173415" y="1031631"/>
            <a:ext cx="14419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ea typeface="Calibri"/>
                <a:cs typeface="Calibri"/>
              </a:rPr>
              <a:t>:O</a:t>
            </a:r>
            <a:r>
              <a:rPr lang="en-GB" sz="2800" baseline="-25000" dirty="0">
                <a:ea typeface="Calibri"/>
                <a:cs typeface="Calibri"/>
              </a:rPr>
              <a:t>2</a:t>
            </a:r>
            <a:endParaRPr lang="en-GB" sz="2800" dirty="0">
              <a:ea typeface="Calibri"/>
              <a:cs typeface="Calibri"/>
            </a:endParaRPr>
          </a:p>
        </p:txBody>
      </p:sp>
      <p:sp>
        <p:nvSpPr>
          <p:cNvPr id="18" name="Oval 17">
            <a:extLst>
              <a:ext uri="{FF2B5EF4-FFF2-40B4-BE49-F238E27FC236}">
                <a16:creationId xmlns:a16="http://schemas.microsoft.com/office/drawing/2014/main" id="{D56513E8-63A0-39B7-810B-055F623008BF}"/>
              </a:ext>
            </a:extLst>
          </p:cNvPr>
          <p:cNvSpPr/>
          <p:nvPr/>
        </p:nvSpPr>
        <p:spPr>
          <a:xfrm>
            <a:off x="4044461" y="1031629"/>
            <a:ext cx="855785" cy="5275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ctor: Curved 18">
            <a:extLst>
              <a:ext uri="{FF2B5EF4-FFF2-40B4-BE49-F238E27FC236}">
                <a16:creationId xmlns:a16="http://schemas.microsoft.com/office/drawing/2014/main" id="{2614FB71-9064-323A-6DE3-18A3A63122AB}"/>
              </a:ext>
            </a:extLst>
          </p:cNvPr>
          <p:cNvCxnSpPr>
            <a:cxnSpLocks/>
          </p:cNvCxnSpPr>
          <p:nvPr/>
        </p:nvCxnSpPr>
        <p:spPr>
          <a:xfrm flipH="1">
            <a:off x="2438400" y="1301261"/>
            <a:ext cx="1910861" cy="1570892"/>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1ED4C17C-AC34-5B0A-F3BB-FAF746581B0A}"/>
              </a:ext>
            </a:extLst>
          </p:cNvPr>
          <p:cNvCxnSpPr/>
          <p:nvPr/>
        </p:nvCxnSpPr>
        <p:spPr>
          <a:xfrm flipH="1" flipV="1">
            <a:off x="2485292" y="3059723"/>
            <a:ext cx="351691" cy="275492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F3E205-C44B-4D3B-CACA-153B73EF477D}"/>
              </a:ext>
            </a:extLst>
          </p:cNvPr>
          <p:cNvSpPr txBox="1"/>
          <p:nvPr/>
        </p:nvSpPr>
        <p:spPr>
          <a:xfrm>
            <a:off x="5614597" y="1440803"/>
            <a:ext cx="613116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Heamoglobin transports oxygen around the body in red blood cells. It consists of a central Fe</a:t>
            </a:r>
            <a:r>
              <a:rPr lang="en-GB" sz="2400" baseline="30000" dirty="0">
                <a:ea typeface="Calibri"/>
                <a:cs typeface="Calibri"/>
              </a:rPr>
              <a:t>2+ </a:t>
            </a:r>
            <a:r>
              <a:rPr lang="en-GB" sz="2400" dirty="0">
                <a:ea typeface="Calibri"/>
                <a:cs typeface="Calibri"/>
              </a:rPr>
              <a:t>metal ion attached to a porphyrin ring (ligand) through 4 coordinate bonds. Globin (protein) also coordinates to the iron as does oxygen. The bond with oxygen is weak allowing it to be released where needed in the body. </a:t>
            </a:r>
          </a:p>
          <a:p>
            <a:r>
              <a:rPr lang="en-GB" sz="2400" dirty="0">
                <a:ea typeface="Calibri"/>
                <a:cs typeface="Calibri"/>
              </a:rPr>
              <a:t>If present, carbon monoxide can replace O</a:t>
            </a:r>
            <a:r>
              <a:rPr lang="en-GB" sz="2400" baseline="-25000" dirty="0">
                <a:ea typeface="Calibri"/>
                <a:cs typeface="Calibri"/>
              </a:rPr>
              <a:t>2</a:t>
            </a:r>
            <a:r>
              <a:rPr lang="en-GB" sz="2400" dirty="0">
                <a:ea typeface="Calibri"/>
                <a:cs typeface="Calibri"/>
              </a:rPr>
              <a:t> in haemoglobin, as it binds more strongly to the metal. This makes it highly toxic leading to suffocation.</a:t>
            </a:r>
          </a:p>
        </p:txBody>
      </p:sp>
    </p:spTree>
    <p:extLst>
      <p:ext uri="{BB962C8B-B14F-4D97-AF65-F5344CB8AC3E}">
        <p14:creationId xmlns:p14="http://schemas.microsoft.com/office/powerpoint/2010/main" val="412248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dirty="0">
                <a:solidFill>
                  <a:schemeClr val="accent6"/>
                </a:solidFill>
              </a:rPr>
              <a:t>Inorganic Chemistry Year 2 </a:t>
            </a:r>
            <a:br>
              <a:rPr lang="en-US" b="1" dirty="0">
                <a:solidFill>
                  <a:schemeClr val="accent6"/>
                </a:solidFill>
              </a:rPr>
            </a:br>
            <a:r>
              <a:rPr lang="en-US" b="1" dirty="0">
                <a:solidFill>
                  <a:schemeClr val="accent6"/>
                </a:solidFill>
              </a:rPr>
              <a:t>3.2.5 Transition metals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vert="horz" lIns="91440" tIns="45720" rIns="91440" bIns="45720" rtlCol="0" anchor="t">
            <a:normAutofit/>
          </a:bodyPr>
          <a:lstStyle/>
          <a:p>
            <a:pPr marL="0" indent="0">
              <a:buNone/>
            </a:pPr>
            <a:r>
              <a:rPr lang="en-US" dirty="0"/>
              <a:t>3.2.5.1 General properties of Transition metals</a:t>
            </a:r>
          </a:p>
          <a:p>
            <a:pPr marL="0" indent="0">
              <a:buNone/>
            </a:pPr>
            <a:r>
              <a:rPr lang="en-US" dirty="0"/>
              <a:t>3.2.5.2 Substitution reactions</a:t>
            </a:r>
            <a:endParaRPr lang="en-US" dirty="0">
              <a:cs typeface="Calibri"/>
            </a:endParaRPr>
          </a:p>
          <a:p>
            <a:pPr marL="0" indent="0">
              <a:buNone/>
            </a:pPr>
            <a:r>
              <a:rPr lang="en-US" dirty="0"/>
              <a:t>3.2.5.3 Shapes of complex ions</a:t>
            </a:r>
            <a:endParaRPr lang="en-US" dirty="0">
              <a:cs typeface="Calibri"/>
            </a:endParaRPr>
          </a:p>
          <a:p>
            <a:pPr marL="0" indent="0">
              <a:buNone/>
            </a:pPr>
            <a:r>
              <a:rPr lang="en-US" dirty="0"/>
              <a:t>3.2.5.4 Formation of </a:t>
            </a:r>
            <a:r>
              <a:rPr lang="en-US" dirty="0" err="1"/>
              <a:t>coloured</a:t>
            </a:r>
            <a:r>
              <a:rPr lang="en-US" dirty="0"/>
              <a:t> ions</a:t>
            </a:r>
          </a:p>
          <a:p>
            <a:pPr marL="0" indent="0">
              <a:buNone/>
            </a:pPr>
            <a:r>
              <a:rPr lang="en-US" dirty="0">
                <a:cs typeface="Calibri"/>
              </a:rPr>
              <a:t>3.2.5.5 Variable oxidation states</a:t>
            </a:r>
            <a:endParaRPr lang="en-US" dirty="0">
              <a:ea typeface="Calibri"/>
              <a:cs typeface="Calibri"/>
            </a:endParaRPr>
          </a:p>
          <a:p>
            <a:pPr marL="0" indent="0">
              <a:buNone/>
            </a:pPr>
            <a:r>
              <a:rPr lang="en-US" dirty="0">
                <a:cs typeface="Calibri"/>
              </a:rPr>
              <a:t>3.2.5.6 Catalysts</a:t>
            </a:r>
            <a:endParaRPr lang="en-US" dirty="0">
              <a:ea typeface="Calibri" panose="020F0502020204030204"/>
              <a:cs typeface="Calibri"/>
            </a:endParaRP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2" name="Picture 1" descr="A white background with black text&#10;&#10;Description automatically generated">
            <a:extLst>
              <a:ext uri="{FF2B5EF4-FFF2-40B4-BE49-F238E27FC236}">
                <a16:creationId xmlns:a16="http://schemas.microsoft.com/office/drawing/2014/main" id="{076528DF-7FD1-6907-071C-7BE28F90D2D0}"/>
              </a:ext>
            </a:extLst>
          </p:cNvPr>
          <p:cNvPicPr>
            <a:picLocks noChangeAspect="1"/>
          </p:cNvPicPr>
          <p:nvPr/>
        </p:nvPicPr>
        <p:blipFill>
          <a:blip r:embed="rId2"/>
          <a:stretch>
            <a:fillRect/>
          </a:stretch>
        </p:blipFill>
        <p:spPr>
          <a:xfrm>
            <a:off x="259589" y="1084752"/>
            <a:ext cx="5228004" cy="2246190"/>
          </a:xfrm>
          <a:prstGeom prst="rect">
            <a:avLst/>
          </a:prstGeom>
        </p:spPr>
      </p:pic>
      <p:pic>
        <p:nvPicPr>
          <p:cNvPr id="3" name="Picture 2" descr="A white text with black text&#10;&#10;Description automatically generated">
            <a:extLst>
              <a:ext uri="{FF2B5EF4-FFF2-40B4-BE49-F238E27FC236}">
                <a16:creationId xmlns:a16="http://schemas.microsoft.com/office/drawing/2014/main" id="{6C0BE280-D462-5042-7281-F1C96CBF173F}"/>
              </a:ext>
            </a:extLst>
          </p:cNvPr>
          <p:cNvPicPr>
            <a:picLocks noChangeAspect="1"/>
          </p:cNvPicPr>
          <p:nvPr/>
        </p:nvPicPr>
        <p:blipFill>
          <a:blip r:embed="rId3"/>
          <a:stretch>
            <a:fillRect/>
          </a:stretch>
        </p:blipFill>
        <p:spPr>
          <a:xfrm>
            <a:off x="155885" y="3675293"/>
            <a:ext cx="6698517" cy="1946275"/>
          </a:xfrm>
          <a:prstGeom prst="rect">
            <a:avLst/>
          </a:prstGeom>
        </p:spPr>
      </p:pic>
      <p:sp>
        <p:nvSpPr>
          <p:cNvPr id="5" name="Oval 4">
            <a:extLst>
              <a:ext uri="{FF2B5EF4-FFF2-40B4-BE49-F238E27FC236}">
                <a16:creationId xmlns:a16="http://schemas.microsoft.com/office/drawing/2014/main" id="{FF3C3807-A7B3-CFC3-EC83-6F32CF7A8C94}"/>
              </a:ext>
            </a:extLst>
          </p:cNvPr>
          <p:cNvSpPr/>
          <p:nvPr/>
        </p:nvSpPr>
        <p:spPr>
          <a:xfrm>
            <a:off x="5121087" y="1826558"/>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F55D2FF-B162-1C17-D5C5-76AECB2ECF81}"/>
              </a:ext>
            </a:extLst>
          </p:cNvPr>
          <p:cNvSpPr txBox="1"/>
          <p:nvPr/>
        </p:nvSpPr>
        <p:spPr>
          <a:xfrm>
            <a:off x="1154207" y="1770530"/>
            <a:ext cx="37875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There are no lone pairs to form a bond</a:t>
            </a:r>
            <a:endParaRPr lang="en-GB" dirty="0"/>
          </a:p>
        </p:txBody>
      </p:sp>
      <p:pic>
        <p:nvPicPr>
          <p:cNvPr id="7" name="Picture 6" descr="A paper with text and images&#10;&#10;AI-generated content may be incorrect.">
            <a:extLst>
              <a:ext uri="{FF2B5EF4-FFF2-40B4-BE49-F238E27FC236}">
                <a16:creationId xmlns:a16="http://schemas.microsoft.com/office/drawing/2014/main" id="{BEBECE53-7118-4B0D-A8B9-908609E71542}"/>
              </a:ext>
            </a:extLst>
          </p:cNvPr>
          <p:cNvPicPr>
            <a:picLocks noChangeAspect="1"/>
          </p:cNvPicPr>
          <p:nvPr/>
        </p:nvPicPr>
        <p:blipFill>
          <a:blip r:embed="rId4"/>
          <a:srcRect l="57201" t="-3472" r="194" b="3648"/>
          <a:stretch/>
        </p:blipFill>
        <p:spPr>
          <a:xfrm>
            <a:off x="7830670" y="2302530"/>
            <a:ext cx="3831799" cy="4342884"/>
          </a:xfrm>
          <a:prstGeom prst="rect">
            <a:avLst/>
          </a:prstGeom>
        </p:spPr>
      </p:pic>
    </p:spTree>
    <p:extLst>
      <p:ext uri="{BB962C8B-B14F-4D97-AF65-F5344CB8AC3E}">
        <p14:creationId xmlns:p14="http://schemas.microsoft.com/office/powerpoint/2010/main" val="12857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93455"/>
            <a:ext cx="10515600" cy="695049"/>
          </a:xfrm>
        </p:spPr>
        <p:txBody>
          <a:bodyPr/>
          <a:lstStyle/>
          <a:p>
            <a:r>
              <a:rPr lang="en-US" b="1" dirty="0">
                <a:solidFill>
                  <a:srgbClr val="70AD47"/>
                </a:solidFill>
              </a:rPr>
              <a:t>3.2.5.3 Shapes of complex ions</a:t>
            </a:r>
          </a:p>
        </p:txBody>
      </p:sp>
      <p:pic>
        <p:nvPicPr>
          <p:cNvPr id="7" name="Picture 6" descr="A white paper with black text&#10;&#10;AI-generated content may be incorrect.">
            <a:extLst>
              <a:ext uri="{FF2B5EF4-FFF2-40B4-BE49-F238E27FC236}">
                <a16:creationId xmlns:a16="http://schemas.microsoft.com/office/drawing/2014/main" id="{B86EB5E7-DB88-290C-C05A-911AF788F2B3}"/>
              </a:ext>
            </a:extLst>
          </p:cNvPr>
          <p:cNvPicPr>
            <a:picLocks noChangeAspect="1"/>
          </p:cNvPicPr>
          <p:nvPr/>
        </p:nvPicPr>
        <p:blipFill>
          <a:blip r:embed="rId2"/>
          <a:stretch>
            <a:fillRect/>
          </a:stretch>
        </p:blipFill>
        <p:spPr>
          <a:xfrm>
            <a:off x="645868" y="1271222"/>
            <a:ext cx="10513401" cy="4174879"/>
          </a:xfrm>
          <a:prstGeom prst="rect">
            <a:avLst/>
          </a:prstGeom>
        </p:spPr>
      </p:pic>
    </p:spTree>
    <p:extLst>
      <p:ext uri="{BB962C8B-B14F-4D97-AF65-F5344CB8AC3E}">
        <p14:creationId xmlns:p14="http://schemas.microsoft.com/office/powerpoint/2010/main" val="334744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AC6152F3-D9F6-486E-B3C9-C50968CE682E}"/>
              </a:ext>
            </a:extLst>
          </p:cNvPr>
          <p:cNvSpPr>
            <a:spLocks noGrp="1" noChangeArrowheads="1"/>
          </p:cNvSpPr>
          <p:nvPr>
            <p:ph type="body" idx="1"/>
          </p:nvPr>
        </p:nvSpPr>
        <p:spPr>
          <a:xfrm>
            <a:off x="1041399" y="1456171"/>
            <a:ext cx="10818091" cy="4351338"/>
          </a:xfrm>
        </p:spPr>
        <p:txBody>
          <a:bodyPr>
            <a:normAutofit fontScale="92500" lnSpcReduction="10000"/>
          </a:bodyPr>
          <a:lstStyle/>
          <a:p>
            <a:pPr marL="0" indent="0" eaLnBrk="1" hangingPunct="1">
              <a:buNone/>
            </a:pPr>
            <a:r>
              <a:rPr lang="en-GB" altLang="en-US" dirty="0"/>
              <a:t>Transition metals commonly form </a:t>
            </a:r>
            <a:r>
              <a:rPr lang="en-GB" altLang="en-US" dirty="0">
                <a:solidFill>
                  <a:srgbClr val="FF0000"/>
                </a:solidFill>
              </a:rPr>
              <a:t>octahedral</a:t>
            </a:r>
            <a:r>
              <a:rPr lang="en-GB" altLang="en-US" dirty="0"/>
              <a:t> complexes with small ligands, e.g. [Fe(H</a:t>
            </a:r>
            <a:r>
              <a:rPr lang="en-GB" altLang="en-US" baseline="-25000" dirty="0"/>
              <a:t>2</a:t>
            </a:r>
            <a:r>
              <a:rPr lang="en-GB" altLang="en-US" dirty="0"/>
              <a:t>O)</a:t>
            </a:r>
            <a:r>
              <a:rPr lang="en-GB" altLang="en-US" baseline="-25000" dirty="0">
                <a:solidFill>
                  <a:srgbClr val="FF0000"/>
                </a:solidFill>
              </a:rPr>
              <a:t>6</a:t>
            </a:r>
            <a:r>
              <a:rPr lang="en-GB" altLang="en-US" dirty="0"/>
              <a:t>]</a:t>
            </a:r>
            <a:r>
              <a:rPr lang="en-GB" altLang="en-US" baseline="30000" dirty="0"/>
              <a:t>2+</a:t>
            </a:r>
            <a:endParaRPr lang="en-GB" altLang="en-US" baseline="-25000" dirty="0"/>
          </a:p>
          <a:p>
            <a:pPr marL="0" indent="0" eaLnBrk="1" hangingPunct="1">
              <a:buNone/>
            </a:pPr>
            <a:r>
              <a:rPr lang="en-GB" altLang="en-US" dirty="0"/>
              <a:t>Transition metals commonly form </a:t>
            </a:r>
            <a:r>
              <a:rPr lang="en-GB" altLang="en-US" dirty="0">
                <a:solidFill>
                  <a:srgbClr val="FF0000"/>
                </a:solidFill>
              </a:rPr>
              <a:t>tetrahedral</a:t>
            </a:r>
            <a:r>
              <a:rPr lang="en-GB" altLang="en-US" dirty="0"/>
              <a:t> complexes with larger ligands, e.g. [CoCl</a:t>
            </a:r>
            <a:r>
              <a:rPr lang="en-GB" altLang="en-US" baseline="-25000" dirty="0">
                <a:solidFill>
                  <a:srgbClr val="FF0000"/>
                </a:solidFill>
              </a:rPr>
              <a:t>4</a:t>
            </a:r>
            <a:r>
              <a:rPr lang="en-GB" altLang="en-US" dirty="0"/>
              <a:t>]</a:t>
            </a:r>
            <a:r>
              <a:rPr lang="en-GB" altLang="en-US" baseline="30000" dirty="0"/>
              <a:t>2-</a:t>
            </a:r>
            <a:endParaRPr lang="en-GB" altLang="en-US" dirty="0"/>
          </a:p>
          <a:p>
            <a:pPr marL="0" indent="0" eaLnBrk="1" hangingPunct="1">
              <a:buNone/>
            </a:pPr>
            <a:r>
              <a:rPr lang="en-GB" altLang="en-US" dirty="0"/>
              <a:t>A few complexes with co-ordination number 4 are </a:t>
            </a:r>
            <a:r>
              <a:rPr lang="en-GB" altLang="en-US" dirty="0">
                <a:solidFill>
                  <a:srgbClr val="FF0000"/>
                </a:solidFill>
              </a:rPr>
              <a:t>square planar</a:t>
            </a:r>
            <a:r>
              <a:rPr lang="en-GB" altLang="en-US" dirty="0"/>
              <a:t>, e.g. </a:t>
            </a:r>
          </a:p>
          <a:p>
            <a:pPr marL="0" indent="0">
              <a:buNone/>
            </a:pPr>
            <a:r>
              <a:rPr lang="en-GB" altLang="en-US" dirty="0"/>
              <a:t>[Pt(NH</a:t>
            </a:r>
            <a:r>
              <a:rPr lang="en-GB" altLang="en-US" baseline="-25000" dirty="0"/>
              <a:t>3</a:t>
            </a:r>
            <a:r>
              <a:rPr lang="en-GB" altLang="en-US" dirty="0"/>
              <a:t>)</a:t>
            </a:r>
            <a:r>
              <a:rPr lang="en-GB" altLang="en-US" baseline="-25000" dirty="0"/>
              <a:t>2</a:t>
            </a:r>
            <a:r>
              <a:rPr lang="en-GB" altLang="en-US" dirty="0"/>
              <a:t>Cl</a:t>
            </a:r>
            <a:r>
              <a:rPr lang="en-GB" altLang="en-US" baseline="-25000" dirty="0"/>
              <a:t>2</a:t>
            </a:r>
            <a:r>
              <a:rPr lang="en-GB" altLang="en-US" dirty="0"/>
              <a:t>], [Ni(CN)</a:t>
            </a:r>
            <a:r>
              <a:rPr lang="en-GB" altLang="en-US" baseline="-25000" dirty="0"/>
              <a:t>4</a:t>
            </a:r>
            <a:r>
              <a:rPr lang="en-GB" altLang="en-US" dirty="0"/>
              <a:t>]</a:t>
            </a:r>
            <a:r>
              <a:rPr lang="en-GB" altLang="en-US" baseline="30000" dirty="0"/>
              <a:t>2-</a:t>
            </a:r>
            <a:r>
              <a:rPr lang="en-GB" altLang="en-US" dirty="0"/>
              <a:t>  </a:t>
            </a:r>
          </a:p>
          <a:p>
            <a:pPr marL="0" indent="0" eaLnBrk="1" hangingPunct="1">
              <a:buNone/>
            </a:pPr>
            <a:r>
              <a:rPr lang="en-GB" altLang="en-US" dirty="0"/>
              <a:t> </a:t>
            </a:r>
          </a:p>
          <a:p>
            <a:pPr marL="0" indent="0" eaLnBrk="1" hangingPunct="1">
              <a:buNone/>
            </a:pPr>
            <a:r>
              <a:rPr lang="en-GB" altLang="en-US" dirty="0"/>
              <a:t>Silver commonly forms </a:t>
            </a:r>
            <a:r>
              <a:rPr lang="en-GB" altLang="en-US" dirty="0">
                <a:solidFill>
                  <a:srgbClr val="FF0000"/>
                </a:solidFill>
              </a:rPr>
              <a:t>linear</a:t>
            </a:r>
            <a:r>
              <a:rPr lang="en-GB" altLang="en-US" dirty="0"/>
              <a:t> complexes, e.g. [</a:t>
            </a:r>
            <a:r>
              <a:rPr lang="en-GB" altLang="en-US" dirty="0">
                <a:solidFill>
                  <a:srgbClr val="FF0000"/>
                </a:solidFill>
              </a:rPr>
              <a:t>Ag</a:t>
            </a:r>
            <a:r>
              <a:rPr lang="en-GB" altLang="en-US" dirty="0"/>
              <a:t>(NH</a:t>
            </a:r>
            <a:r>
              <a:rPr lang="en-GB" altLang="en-US" baseline="-25000" dirty="0"/>
              <a:t>3</a:t>
            </a:r>
            <a:r>
              <a:rPr lang="en-GB" altLang="en-US" dirty="0"/>
              <a:t>)</a:t>
            </a:r>
            <a:r>
              <a:rPr lang="en-GB" altLang="en-US" baseline="-25000" dirty="0"/>
              <a:t>2</a:t>
            </a:r>
            <a:r>
              <a:rPr lang="en-GB" altLang="en-US" dirty="0"/>
              <a:t>]</a:t>
            </a:r>
            <a:r>
              <a:rPr lang="en-GB" altLang="en-US" baseline="30000" dirty="0"/>
              <a:t>+</a:t>
            </a:r>
            <a:endParaRPr lang="en-GB" altLang="en-US" dirty="0"/>
          </a:p>
          <a:p>
            <a:pPr marL="0" indent="0" eaLnBrk="1" hangingPunct="1">
              <a:buNone/>
            </a:pPr>
            <a:endParaRPr lang="en-GB" altLang="en-US" dirty="0"/>
          </a:p>
          <a:p>
            <a:pPr marL="0" indent="0" eaLnBrk="1" hangingPunct="1">
              <a:buNone/>
            </a:pPr>
            <a:r>
              <a:rPr lang="en-GB" altLang="en-US" dirty="0"/>
              <a:t>The shapes tend to depend upon the size of the ligands – STERIC factors</a:t>
            </a:r>
          </a:p>
        </p:txBody>
      </p:sp>
      <p:sp>
        <p:nvSpPr>
          <p:cNvPr id="2" name="TextBox 1">
            <a:extLst>
              <a:ext uri="{FF2B5EF4-FFF2-40B4-BE49-F238E27FC236}">
                <a16:creationId xmlns:a16="http://schemas.microsoft.com/office/drawing/2014/main" id="{6A5395D7-6BFF-E352-061E-7326E25AE4B8}"/>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Shapes of complex ions</a:t>
            </a:r>
          </a:p>
        </p:txBody>
      </p:sp>
    </p:spTree>
    <p:extLst>
      <p:ext uri="{BB962C8B-B14F-4D97-AF65-F5344CB8AC3E}">
        <p14:creationId xmlns:p14="http://schemas.microsoft.com/office/powerpoint/2010/main" val="412653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5233-AEBC-4329-87E0-A0492733B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1D4896-A2D2-2071-75BC-D92B83326B94}"/>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Geometrical isomerism (cis/trans or E/Z forms)</a:t>
            </a:r>
          </a:p>
        </p:txBody>
      </p:sp>
      <p:sp>
        <p:nvSpPr>
          <p:cNvPr id="2" name="TextBox 1">
            <a:extLst>
              <a:ext uri="{FF2B5EF4-FFF2-40B4-BE49-F238E27FC236}">
                <a16:creationId xmlns:a16="http://schemas.microsoft.com/office/drawing/2014/main" id="{048B0DAB-2F8B-4159-2EB9-852A5F598F78}"/>
              </a:ext>
            </a:extLst>
          </p:cNvPr>
          <p:cNvSpPr txBox="1"/>
          <p:nvPr/>
        </p:nvSpPr>
        <p:spPr>
          <a:xfrm>
            <a:off x="-3907" y="1715477"/>
            <a:ext cx="1220958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Both octahedral and square planar complexes may exhibit this type of isomerism – the ligands differ in their spatial positioning relative to one another e.g. the </a:t>
            </a:r>
            <a:r>
              <a:rPr lang="en-GB" sz="2800" b="1" u="sng" dirty="0">
                <a:ea typeface="Calibri"/>
                <a:cs typeface="Calibri"/>
              </a:rPr>
              <a:t>square planar</a:t>
            </a:r>
            <a:r>
              <a:rPr lang="en-GB" sz="2800" dirty="0">
                <a:ea typeface="Calibri"/>
                <a:cs typeface="Calibri"/>
              </a:rPr>
              <a:t> complex of [Pt(NH</a:t>
            </a:r>
            <a:r>
              <a:rPr lang="en-GB" sz="2800" baseline="-25000" dirty="0">
                <a:ea typeface="Calibri"/>
                <a:cs typeface="Calibri"/>
              </a:rPr>
              <a:t>3</a:t>
            </a:r>
            <a:r>
              <a:rPr lang="en-GB" sz="2800" dirty="0">
                <a:ea typeface="Calibri"/>
                <a:cs typeface="Calibri"/>
              </a:rPr>
              <a:t>)</a:t>
            </a:r>
            <a:r>
              <a:rPr lang="en-GB" sz="2800" baseline="-25000" dirty="0">
                <a:ea typeface="Calibri"/>
                <a:cs typeface="Calibri"/>
              </a:rPr>
              <a:t>2</a:t>
            </a:r>
            <a:r>
              <a:rPr lang="en-GB" sz="2800" dirty="0">
                <a:ea typeface="Calibri"/>
                <a:cs typeface="Calibri"/>
              </a:rPr>
              <a:t>Cl</a:t>
            </a:r>
            <a:r>
              <a:rPr lang="en-GB" sz="2800" baseline="-25000" dirty="0">
                <a:ea typeface="Calibri"/>
                <a:cs typeface="Calibri"/>
              </a:rPr>
              <a:t>2</a:t>
            </a:r>
            <a:r>
              <a:rPr lang="en-GB" sz="2800" dirty="0">
                <a:ea typeface="Calibri"/>
                <a:cs typeface="Calibri"/>
              </a:rPr>
              <a:t>] exists as cis (</a:t>
            </a:r>
            <a:r>
              <a:rPr lang="en-GB" sz="2800" i="1" dirty="0">
                <a:ea typeface="Calibri"/>
                <a:cs typeface="Calibri"/>
              </a:rPr>
              <a:t>Z</a:t>
            </a:r>
            <a:r>
              <a:rPr lang="en-GB" sz="2800" dirty="0">
                <a:ea typeface="Calibri"/>
                <a:cs typeface="Calibri"/>
              </a:rPr>
              <a:t>) and trans (</a:t>
            </a:r>
            <a:r>
              <a:rPr lang="en-GB" sz="2800" i="1" dirty="0">
                <a:ea typeface="Calibri"/>
                <a:cs typeface="Calibri"/>
              </a:rPr>
              <a:t>E</a:t>
            </a:r>
            <a:r>
              <a:rPr lang="en-GB" sz="2800" dirty="0">
                <a:ea typeface="Calibri"/>
                <a:cs typeface="Calibri"/>
              </a:rPr>
              <a:t>) isomers;</a:t>
            </a:r>
          </a:p>
        </p:txBody>
      </p:sp>
      <p:pic>
        <p:nvPicPr>
          <p:cNvPr id="3" name="Picture 2" descr="File:Cisplatin and transplatin.gif ...">
            <a:extLst>
              <a:ext uri="{FF2B5EF4-FFF2-40B4-BE49-F238E27FC236}">
                <a16:creationId xmlns:a16="http://schemas.microsoft.com/office/drawing/2014/main" id="{4549BD2D-DE86-E165-916B-E29FD392CE99}"/>
              </a:ext>
            </a:extLst>
          </p:cNvPr>
          <p:cNvPicPr>
            <a:picLocks noChangeAspect="1"/>
          </p:cNvPicPr>
          <p:nvPr/>
        </p:nvPicPr>
        <p:blipFill>
          <a:blip r:embed="rId2"/>
          <a:srcRect r="-170" b="42079"/>
          <a:stretch/>
        </p:blipFill>
        <p:spPr>
          <a:xfrm>
            <a:off x="2435346" y="3650273"/>
            <a:ext cx="6881698" cy="1365994"/>
          </a:xfrm>
          <a:prstGeom prst="rect">
            <a:avLst/>
          </a:prstGeom>
        </p:spPr>
      </p:pic>
      <p:sp>
        <p:nvSpPr>
          <p:cNvPr id="5" name="TextBox 4">
            <a:extLst>
              <a:ext uri="{FF2B5EF4-FFF2-40B4-BE49-F238E27FC236}">
                <a16:creationId xmlns:a16="http://schemas.microsoft.com/office/drawing/2014/main" id="{C8DFB5AE-9815-87E4-2EC6-D2BF67C81A71}"/>
              </a:ext>
            </a:extLst>
          </p:cNvPr>
          <p:cNvSpPr txBox="1"/>
          <p:nvPr/>
        </p:nvSpPr>
        <p:spPr>
          <a:xfrm>
            <a:off x="2813538" y="5158153"/>
            <a:ext cx="65414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 cis-platin               trans-platin</a:t>
            </a:r>
          </a:p>
        </p:txBody>
      </p:sp>
      <p:sp>
        <p:nvSpPr>
          <p:cNvPr id="6" name="TextBox 5">
            <a:extLst>
              <a:ext uri="{FF2B5EF4-FFF2-40B4-BE49-F238E27FC236}">
                <a16:creationId xmlns:a16="http://schemas.microsoft.com/office/drawing/2014/main" id="{74DA9EAD-A37E-CCE6-D2E1-125600132E77}"/>
              </a:ext>
            </a:extLst>
          </p:cNvPr>
          <p:cNvSpPr txBox="1"/>
          <p:nvPr/>
        </p:nvSpPr>
        <p:spPr>
          <a:xfrm>
            <a:off x="1058985" y="5779477"/>
            <a:ext cx="111193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NB – Only the cis isomer is anti-cancer drug. Trans-platin has no therapeutic effect. Geometrical isomers have different chemical properties.</a:t>
            </a:r>
          </a:p>
        </p:txBody>
      </p:sp>
      <p:sp>
        <p:nvSpPr>
          <p:cNvPr id="8" name="Oval 7">
            <a:extLst>
              <a:ext uri="{FF2B5EF4-FFF2-40B4-BE49-F238E27FC236}">
                <a16:creationId xmlns:a16="http://schemas.microsoft.com/office/drawing/2014/main" id="{A74EB0F7-A070-3EEE-1842-3A245E9E327E}"/>
              </a:ext>
            </a:extLst>
          </p:cNvPr>
          <p:cNvSpPr/>
          <p:nvPr/>
        </p:nvSpPr>
        <p:spPr>
          <a:xfrm>
            <a:off x="2264507" y="4349261"/>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DB7999A-D10A-A639-0E2C-B163EC9C19D6}"/>
              </a:ext>
            </a:extLst>
          </p:cNvPr>
          <p:cNvSpPr/>
          <p:nvPr/>
        </p:nvSpPr>
        <p:spPr>
          <a:xfrm>
            <a:off x="2264507" y="3509107"/>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8AD8B97-C80B-7B9D-7409-E49886F6F39A}"/>
              </a:ext>
            </a:extLst>
          </p:cNvPr>
          <p:cNvSpPr/>
          <p:nvPr/>
        </p:nvSpPr>
        <p:spPr>
          <a:xfrm>
            <a:off x="6631353" y="4398107"/>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7A0AAD-C788-1C99-3BCE-8E3843B02BC3}"/>
              </a:ext>
            </a:extLst>
          </p:cNvPr>
          <p:cNvSpPr/>
          <p:nvPr/>
        </p:nvSpPr>
        <p:spPr>
          <a:xfrm>
            <a:off x="8497276" y="3430953"/>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1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5233-AEBC-4329-87E0-A0492733B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1D4896-A2D2-2071-75BC-D92B83326B94}"/>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Geometrical isomerism (cis/trans or E/Z forms)</a:t>
            </a:r>
          </a:p>
        </p:txBody>
      </p:sp>
      <p:sp>
        <p:nvSpPr>
          <p:cNvPr id="2" name="TextBox 1">
            <a:extLst>
              <a:ext uri="{FF2B5EF4-FFF2-40B4-BE49-F238E27FC236}">
                <a16:creationId xmlns:a16="http://schemas.microsoft.com/office/drawing/2014/main" id="{048B0DAB-2F8B-4159-2EB9-852A5F598F78}"/>
              </a:ext>
            </a:extLst>
          </p:cNvPr>
          <p:cNvSpPr txBox="1"/>
          <p:nvPr/>
        </p:nvSpPr>
        <p:spPr>
          <a:xfrm>
            <a:off x="-3907" y="1715477"/>
            <a:ext cx="122095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 e.g. the </a:t>
            </a:r>
            <a:r>
              <a:rPr lang="en-GB" sz="2800" b="1" u="sng" dirty="0">
                <a:ea typeface="Calibri"/>
                <a:cs typeface="Calibri"/>
              </a:rPr>
              <a:t>octahedral</a:t>
            </a:r>
            <a:r>
              <a:rPr lang="en-GB" sz="2800" dirty="0">
                <a:ea typeface="Calibri"/>
                <a:cs typeface="Calibri"/>
              </a:rPr>
              <a:t> complex of [Co(NH</a:t>
            </a:r>
            <a:r>
              <a:rPr lang="en-GB" sz="2800" baseline="-25000" dirty="0">
                <a:ea typeface="Calibri"/>
                <a:cs typeface="Calibri"/>
              </a:rPr>
              <a:t>3</a:t>
            </a:r>
            <a:r>
              <a:rPr lang="en-GB" sz="2800" dirty="0">
                <a:ea typeface="Calibri"/>
                <a:cs typeface="Calibri"/>
              </a:rPr>
              <a:t>)</a:t>
            </a:r>
            <a:r>
              <a:rPr lang="en-GB" sz="2800" baseline="-25000" dirty="0">
                <a:ea typeface="Calibri"/>
                <a:cs typeface="Calibri"/>
              </a:rPr>
              <a:t>4</a:t>
            </a:r>
            <a:r>
              <a:rPr lang="en-GB" sz="2800" dirty="0">
                <a:ea typeface="Calibri"/>
                <a:cs typeface="Calibri"/>
              </a:rPr>
              <a:t>(H</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2</a:t>
            </a:r>
            <a:r>
              <a:rPr lang="en-GB" sz="2800" dirty="0">
                <a:ea typeface="Calibri"/>
                <a:cs typeface="Calibri"/>
              </a:rPr>
              <a:t>]</a:t>
            </a:r>
            <a:r>
              <a:rPr lang="en-GB" sz="2800" baseline="30000" dirty="0">
                <a:ea typeface="Calibri"/>
                <a:cs typeface="Calibri"/>
              </a:rPr>
              <a:t>2+</a:t>
            </a:r>
            <a:r>
              <a:rPr lang="en-GB" sz="2800" dirty="0">
                <a:ea typeface="Calibri"/>
                <a:cs typeface="Calibri"/>
              </a:rPr>
              <a:t> exists as cis (</a:t>
            </a:r>
            <a:r>
              <a:rPr lang="en-GB" sz="2800" i="1" dirty="0">
                <a:ea typeface="Calibri"/>
                <a:cs typeface="Calibri"/>
              </a:rPr>
              <a:t>Z</a:t>
            </a:r>
            <a:r>
              <a:rPr lang="en-GB" sz="2800" dirty="0">
                <a:ea typeface="Calibri"/>
                <a:cs typeface="Calibri"/>
              </a:rPr>
              <a:t>) and trans (</a:t>
            </a:r>
            <a:r>
              <a:rPr lang="en-GB" sz="2800" i="1" dirty="0">
                <a:ea typeface="Calibri"/>
                <a:cs typeface="Calibri"/>
              </a:rPr>
              <a:t>E</a:t>
            </a:r>
            <a:r>
              <a:rPr lang="en-GB" sz="2800" dirty="0">
                <a:ea typeface="Calibri"/>
                <a:cs typeface="Calibri"/>
              </a:rPr>
              <a:t>) isomers;</a:t>
            </a:r>
          </a:p>
        </p:txBody>
      </p:sp>
      <p:pic>
        <p:nvPicPr>
          <p:cNvPr id="7" name="Picture 6" descr="chemguide: CIE A level chemistry ...">
            <a:extLst>
              <a:ext uri="{FF2B5EF4-FFF2-40B4-BE49-F238E27FC236}">
                <a16:creationId xmlns:a16="http://schemas.microsoft.com/office/drawing/2014/main" id="{F89443BB-BF3F-D4C6-6CB7-A50DAE6E7187}"/>
              </a:ext>
            </a:extLst>
          </p:cNvPr>
          <p:cNvPicPr>
            <a:picLocks noChangeAspect="1"/>
          </p:cNvPicPr>
          <p:nvPr/>
        </p:nvPicPr>
        <p:blipFill>
          <a:blip r:embed="rId2"/>
          <a:srcRect r="49466" b="-313"/>
          <a:stretch/>
        </p:blipFill>
        <p:spPr>
          <a:xfrm>
            <a:off x="6349145" y="3021502"/>
            <a:ext cx="3950299" cy="3130317"/>
          </a:xfrm>
          <a:prstGeom prst="rect">
            <a:avLst/>
          </a:prstGeom>
        </p:spPr>
      </p:pic>
      <p:pic>
        <p:nvPicPr>
          <p:cNvPr id="8" name="Picture 7" descr="chemguide: CIE A level chemistry ...">
            <a:extLst>
              <a:ext uri="{FF2B5EF4-FFF2-40B4-BE49-F238E27FC236}">
                <a16:creationId xmlns:a16="http://schemas.microsoft.com/office/drawing/2014/main" id="{E9D2B03F-2203-C8E1-474F-75297A48DE00}"/>
              </a:ext>
            </a:extLst>
          </p:cNvPr>
          <p:cNvPicPr>
            <a:picLocks noChangeAspect="1"/>
          </p:cNvPicPr>
          <p:nvPr/>
        </p:nvPicPr>
        <p:blipFill>
          <a:blip r:embed="rId2"/>
          <a:srcRect l="49313" r="125" b="-313"/>
          <a:stretch/>
        </p:blipFill>
        <p:spPr>
          <a:xfrm>
            <a:off x="1855298" y="3021502"/>
            <a:ext cx="3952473" cy="3130317"/>
          </a:xfrm>
          <a:prstGeom prst="rect">
            <a:avLst/>
          </a:prstGeom>
        </p:spPr>
      </p:pic>
      <p:sp>
        <p:nvSpPr>
          <p:cNvPr id="9" name="Oval 8">
            <a:extLst>
              <a:ext uri="{FF2B5EF4-FFF2-40B4-BE49-F238E27FC236}">
                <a16:creationId xmlns:a16="http://schemas.microsoft.com/office/drawing/2014/main" id="{ED84F829-DF71-DAFA-5C00-B8C6622F5158}"/>
              </a:ext>
            </a:extLst>
          </p:cNvPr>
          <p:cNvSpPr/>
          <p:nvPr/>
        </p:nvSpPr>
        <p:spPr>
          <a:xfrm>
            <a:off x="3329353" y="4915876"/>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CB13314-C6C8-BEE2-51D3-E5CC75261996}"/>
              </a:ext>
            </a:extLst>
          </p:cNvPr>
          <p:cNvSpPr/>
          <p:nvPr/>
        </p:nvSpPr>
        <p:spPr>
          <a:xfrm>
            <a:off x="4540737" y="4368799"/>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917C06C-3868-D2C2-38EC-370DA9B2EEFD}"/>
              </a:ext>
            </a:extLst>
          </p:cNvPr>
          <p:cNvSpPr/>
          <p:nvPr/>
        </p:nvSpPr>
        <p:spPr>
          <a:xfrm>
            <a:off x="7451967" y="4915875"/>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3D88C81-9FBA-E154-997C-E1E59A07DF47}"/>
              </a:ext>
            </a:extLst>
          </p:cNvPr>
          <p:cNvSpPr/>
          <p:nvPr/>
        </p:nvSpPr>
        <p:spPr>
          <a:xfrm>
            <a:off x="7451968" y="3098799"/>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96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Optical isomerism (requires 2 or more bidentate ligands in complex)</a:t>
            </a:r>
          </a:p>
        </p:txBody>
      </p:sp>
      <p:pic>
        <p:nvPicPr>
          <p:cNvPr id="2" name="Picture 1" descr="Isomers of Transition Metal Complexes">
            <a:extLst>
              <a:ext uri="{FF2B5EF4-FFF2-40B4-BE49-F238E27FC236}">
                <a16:creationId xmlns:a16="http://schemas.microsoft.com/office/drawing/2014/main" id="{9ED67890-02AC-9911-86ED-EAE8483DF4DA}"/>
              </a:ext>
            </a:extLst>
          </p:cNvPr>
          <p:cNvPicPr>
            <a:picLocks noChangeAspect="1"/>
          </p:cNvPicPr>
          <p:nvPr/>
        </p:nvPicPr>
        <p:blipFill>
          <a:blip r:embed="rId2"/>
          <a:srcRect l="2759" t="19817" r="24690" b="35413"/>
          <a:stretch/>
        </p:blipFill>
        <p:spPr>
          <a:xfrm>
            <a:off x="3307862" y="4139223"/>
            <a:ext cx="5136885" cy="2381875"/>
          </a:xfrm>
          <a:prstGeom prst="rect">
            <a:avLst/>
          </a:prstGeom>
        </p:spPr>
      </p:pic>
      <p:sp>
        <p:nvSpPr>
          <p:cNvPr id="3" name="TextBox 2">
            <a:extLst>
              <a:ext uri="{FF2B5EF4-FFF2-40B4-BE49-F238E27FC236}">
                <a16:creationId xmlns:a16="http://schemas.microsoft.com/office/drawing/2014/main" id="{6C22604D-C57E-7B3A-2395-679EEB4B1E35}"/>
              </a:ext>
            </a:extLst>
          </p:cNvPr>
          <p:cNvSpPr txBox="1"/>
          <p:nvPr/>
        </p:nvSpPr>
        <p:spPr>
          <a:xfrm>
            <a:off x="5861" y="1715477"/>
            <a:ext cx="121861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Transition metal complex ions may exhibit OPTICAL ISOMERISM in a similar way to some organic compounds. This occurs when two isomers are non-superimposable mirror images of one another, and may occur if two or more bidentate ligands are bound to the metal ion. They are CHIRAL and have identical chemical properties. The isomers rotate plane-polarised light in opposite directions, e.g.</a:t>
            </a:r>
          </a:p>
        </p:txBody>
      </p:sp>
    </p:spTree>
    <p:extLst>
      <p:ext uri="{BB962C8B-B14F-4D97-AF65-F5344CB8AC3E}">
        <p14:creationId xmlns:p14="http://schemas.microsoft.com/office/powerpoint/2010/main" val="57972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5" name="Picture 4" descr="A diagram of a molecule&#10;&#10;Description automatically generated">
            <a:extLst>
              <a:ext uri="{FF2B5EF4-FFF2-40B4-BE49-F238E27FC236}">
                <a16:creationId xmlns:a16="http://schemas.microsoft.com/office/drawing/2014/main" id="{0DC15FF3-D7A9-5427-568A-40B8D199C3FF}"/>
              </a:ext>
            </a:extLst>
          </p:cNvPr>
          <p:cNvPicPr>
            <a:picLocks noChangeAspect="1"/>
          </p:cNvPicPr>
          <p:nvPr/>
        </p:nvPicPr>
        <p:blipFill>
          <a:blip r:embed="rId2"/>
          <a:srcRect l="12923" t="-109" r="14564" b="-200"/>
          <a:stretch/>
        </p:blipFill>
        <p:spPr>
          <a:xfrm>
            <a:off x="361584" y="985271"/>
            <a:ext cx="5350686" cy="3787989"/>
          </a:xfrm>
          <a:prstGeom prst="rect">
            <a:avLst/>
          </a:prstGeom>
        </p:spPr>
      </p:pic>
      <p:pic>
        <p:nvPicPr>
          <p:cNvPr id="7" name="Picture 6" descr="A screenshot of a white background&#10;&#10;Description automatically generated">
            <a:extLst>
              <a:ext uri="{FF2B5EF4-FFF2-40B4-BE49-F238E27FC236}">
                <a16:creationId xmlns:a16="http://schemas.microsoft.com/office/drawing/2014/main" id="{7CF63983-6BD7-71F3-7651-6C6CADEE121B}"/>
              </a:ext>
            </a:extLst>
          </p:cNvPr>
          <p:cNvPicPr>
            <a:picLocks noChangeAspect="1"/>
          </p:cNvPicPr>
          <p:nvPr/>
        </p:nvPicPr>
        <p:blipFill>
          <a:blip r:embed="rId3"/>
          <a:srcRect l="10273" r="9631" b="441"/>
          <a:stretch/>
        </p:blipFill>
        <p:spPr>
          <a:xfrm>
            <a:off x="6095757" y="978381"/>
            <a:ext cx="5365649" cy="2447457"/>
          </a:xfrm>
          <a:prstGeom prst="rect">
            <a:avLst/>
          </a:prstGeom>
        </p:spPr>
      </p:pic>
      <p:pic>
        <p:nvPicPr>
          <p:cNvPr id="2" name="Picture 1" descr="A diagram of a chemical structure&#10;&#10;AI-generated content may be incorrect.">
            <a:extLst>
              <a:ext uri="{FF2B5EF4-FFF2-40B4-BE49-F238E27FC236}">
                <a16:creationId xmlns:a16="http://schemas.microsoft.com/office/drawing/2014/main" id="{5F612FA7-8A27-E373-A286-E722D6598438}"/>
              </a:ext>
            </a:extLst>
          </p:cNvPr>
          <p:cNvPicPr>
            <a:picLocks noChangeAspect="1"/>
          </p:cNvPicPr>
          <p:nvPr/>
        </p:nvPicPr>
        <p:blipFill>
          <a:blip r:embed="rId4"/>
          <a:stretch>
            <a:fillRect/>
          </a:stretch>
        </p:blipFill>
        <p:spPr>
          <a:xfrm>
            <a:off x="3035675" y="2165257"/>
            <a:ext cx="2781299" cy="3491193"/>
          </a:xfrm>
          <a:prstGeom prst="rect">
            <a:avLst/>
          </a:prstGeom>
        </p:spPr>
      </p:pic>
      <p:sp>
        <p:nvSpPr>
          <p:cNvPr id="8" name="Oval 7">
            <a:extLst>
              <a:ext uri="{FF2B5EF4-FFF2-40B4-BE49-F238E27FC236}">
                <a16:creationId xmlns:a16="http://schemas.microsoft.com/office/drawing/2014/main" id="{282389BD-7A15-C9B5-6C98-E1AF42D8697C}"/>
              </a:ext>
            </a:extLst>
          </p:cNvPr>
          <p:cNvSpPr/>
          <p:nvPr/>
        </p:nvSpPr>
        <p:spPr>
          <a:xfrm>
            <a:off x="11060205" y="1792940"/>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21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1F39-2B52-35FB-1B07-85AB358884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89E6A9-EB42-3C0A-3B14-5DFB13739AC3}"/>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6" name="Picture 5" descr="A screenshot of a cell phone&#10;&#10;Description automatically generated">
            <a:extLst>
              <a:ext uri="{FF2B5EF4-FFF2-40B4-BE49-F238E27FC236}">
                <a16:creationId xmlns:a16="http://schemas.microsoft.com/office/drawing/2014/main" id="{3E885517-99D6-4F35-592D-A02B0D4D27F2}"/>
              </a:ext>
            </a:extLst>
          </p:cNvPr>
          <p:cNvPicPr>
            <a:picLocks noChangeAspect="1"/>
          </p:cNvPicPr>
          <p:nvPr/>
        </p:nvPicPr>
        <p:blipFill>
          <a:blip r:embed="rId2"/>
          <a:srcRect l="13641" r="-113" b="29712"/>
          <a:stretch/>
        </p:blipFill>
        <p:spPr>
          <a:xfrm>
            <a:off x="202209" y="1311498"/>
            <a:ext cx="6371663" cy="1846215"/>
          </a:xfrm>
          <a:prstGeom prst="rect">
            <a:avLst/>
          </a:prstGeom>
        </p:spPr>
      </p:pic>
      <p:pic>
        <p:nvPicPr>
          <p:cNvPr id="3" name="Picture 2" descr="A white text with black text&#10;&#10;AI-generated content may be incorrect.">
            <a:extLst>
              <a:ext uri="{FF2B5EF4-FFF2-40B4-BE49-F238E27FC236}">
                <a16:creationId xmlns:a16="http://schemas.microsoft.com/office/drawing/2014/main" id="{F2BC1F7B-B546-68A7-8B99-21127B0CD20B}"/>
              </a:ext>
            </a:extLst>
          </p:cNvPr>
          <p:cNvPicPr>
            <a:picLocks noChangeAspect="1"/>
          </p:cNvPicPr>
          <p:nvPr/>
        </p:nvPicPr>
        <p:blipFill>
          <a:blip r:embed="rId3"/>
          <a:stretch>
            <a:fillRect/>
          </a:stretch>
        </p:blipFill>
        <p:spPr>
          <a:xfrm>
            <a:off x="6755746" y="125226"/>
            <a:ext cx="4731683" cy="6517901"/>
          </a:xfrm>
          <a:prstGeom prst="rect">
            <a:avLst/>
          </a:prstGeom>
        </p:spPr>
      </p:pic>
    </p:spTree>
    <p:extLst>
      <p:ext uri="{BB962C8B-B14F-4D97-AF65-F5344CB8AC3E}">
        <p14:creationId xmlns:p14="http://schemas.microsoft.com/office/powerpoint/2010/main" val="2926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04649"/>
            <a:ext cx="10515600" cy="898418"/>
          </a:xfrm>
        </p:spPr>
        <p:txBody>
          <a:bodyPr>
            <a:normAutofit/>
          </a:bodyPr>
          <a:lstStyle/>
          <a:p>
            <a:r>
              <a:rPr lang="en-US" b="1" dirty="0">
                <a:solidFill>
                  <a:srgbClr val="70AD47"/>
                </a:solidFill>
              </a:rPr>
              <a:t>3.2.5.4 Formation of </a:t>
            </a:r>
            <a:r>
              <a:rPr lang="en-US" b="1" dirty="0" err="1">
                <a:solidFill>
                  <a:srgbClr val="70AD47"/>
                </a:solidFill>
              </a:rPr>
              <a:t>coloured</a:t>
            </a:r>
            <a:r>
              <a:rPr lang="en-US" b="1" dirty="0">
                <a:solidFill>
                  <a:srgbClr val="70AD47"/>
                </a:solidFill>
              </a:rPr>
              <a:t> ions</a:t>
            </a:r>
          </a:p>
        </p:txBody>
      </p:sp>
      <p:pic>
        <p:nvPicPr>
          <p:cNvPr id="7" name="Picture 6" descr="A white paper with black text&#10;&#10;AI-generated content may be incorrect.">
            <a:extLst>
              <a:ext uri="{FF2B5EF4-FFF2-40B4-BE49-F238E27FC236}">
                <a16:creationId xmlns:a16="http://schemas.microsoft.com/office/drawing/2014/main" id="{F0ECEDBB-5420-8C5E-5D36-49C3FA1E8003}"/>
              </a:ext>
            </a:extLst>
          </p:cNvPr>
          <p:cNvPicPr>
            <a:picLocks noChangeAspect="1"/>
          </p:cNvPicPr>
          <p:nvPr/>
        </p:nvPicPr>
        <p:blipFill>
          <a:blip r:embed="rId2"/>
          <a:stretch>
            <a:fillRect/>
          </a:stretch>
        </p:blipFill>
        <p:spPr>
          <a:xfrm>
            <a:off x="1121386" y="1212607"/>
            <a:ext cx="9749936" cy="4655526"/>
          </a:xfrm>
          <a:prstGeom prst="rect">
            <a:avLst/>
          </a:prstGeom>
        </p:spPr>
      </p:pic>
    </p:spTree>
    <p:extLst>
      <p:ext uri="{BB962C8B-B14F-4D97-AF65-F5344CB8AC3E}">
        <p14:creationId xmlns:p14="http://schemas.microsoft.com/office/powerpoint/2010/main" val="425015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3A5EAF1E-97FD-4365-8A77-895833677E81}"/>
              </a:ext>
            </a:extLst>
          </p:cNvPr>
          <p:cNvSpPr>
            <a:spLocks noGrp="1" noChangeArrowheads="1"/>
          </p:cNvSpPr>
          <p:nvPr>
            <p:ph type="body" idx="1"/>
          </p:nvPr>
        </p:nvSpPr>
        <p:spPr>
          <a:xfrm>
            <a:off x="459509" y="1056184"/>
            <a:ext cx="10515600" cy="2857211"/>
          </a:xfrm>
        </p:spPr>
        <p:txBody>
          <a:bodyPr/>
          <a:lstStyle/>
          <a:p>
            <a:pPr eaLnBrk="1" hangingPunct="1"/>
            <a:r>
              <a:rPr lang="en-GB" altLang="en-US" dirty="0"/>
              <a:t>When white light hits a substance – part is absorbed / part reflected / part transmitted</a:t>
            </a:r>
          </a:p>
          <a:p>
            <a:pPr eaLnBrk="1" hangingPunct="1"/>
            <a:r>
              <a:rPr lang="en-GB" altLang="en-US" dirty="0"/>
              <a:t>If all wavelengths are absorbed = black, </a:t>
            </a:r>
          </a:p>
          <a:p>
            <a:pPr eaLnBrk="1" hangingPunct="1"/>
            <a:r>
              <a:rPr lang="en-GB" altLang="en-US" dirty="0"/>
              <a:t>If all wavelengths are reflected = white</a:t>
            </a:r>
          </a:p>
          <a:p>
            <a:pPr eaLnBrk="1" hangingPunct="1"/>
            <a:r>
              <a:rPr lang="en-GB" altLang="en-US" dirty="0"/>
              <a:t>Appears colourless if all radiation in visible region is transmitted equally</a:t>
            </a:r>
          </a:p>
        </p:txBody>
      </p:sp>
      <p:sp>
        <p:nvSpPr>
          <p:cNvPr id="4" name="TextBox 3">
            <a:extLst>
              <a:ext uri="{FF2B5EF4-FFF2-40B4-BE49-F238E27FC236}">
                <a16:creationId xmlns:a16="http://schemas.microsoft.com/office/drawing/2014/main" id="{BA0BAB3D-5E00-CD58-32DB-46215EFDAD39}"/>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The reason for coloured ions</a:t>
            </a:r>
          </a:p>
        </p:txBody>
      </p:sp>
      <p:pic>
        <p:nvPicPr>
          <p:cNvPr id="7" name="Picture 3" descr="spectrum">
            <a:extLst>
              <a:ext uri="{FF2B5EF4-FFF2-40B4-BE49-F238E27FC236}">
                <a16:creationId xmlns:a16="http://schemas.microsoft.com/office/drawing/2014/main" id="{8EC26637-0D61-FEDD-3EEE-C8AD8E84B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473" y="3762375"/>
            <a:ext cx="391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6A4FBFC9-D3EF-AC5F-7770-965C82DD273D}"/>
              </a:ext>
            </a:extLst>
          </p:cNvPr>
          <p:cNvSpPr txBox="1">
            <a:spLocks noChangeArrowheads="1"/>
          </p:cNvSpPr>
          <p:nvPr/>
        </p:nvSpPr>
        <p:spPr>
          <a:xfrm>
            <a:off x="459509" y="4029654"/>
            <a:ext cx="10515600" cy="2117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GB" altLang="en-US" dirty="0"/>
              <a:t>The colour depends on;</a:t>
            </a:r>
          </a:p>
          <a:p>
            <a:r>
              <a:rPr lang="en-GB" altLang="en-US" dirty="0"/>
              <a:t>The </a:t>
            </a:r>
            <a:r>
              <a:rPr lang="en-GB" altLang="en-US" b="1" dirty="0"/>
              <a:t>oxidation state </a:t>
            </a:r>
            <a:r>
              <a:rPr lang="en-GB" altLang="en-US" dirty="0"/>
              <a:t>of the transition metal ion</a:t>
            </a:r>
          </a:p>
          <a:p>
            <a:r>
              <a:rPr lang="en-GB" altLang="en-US" dirty="0"/>
              <a:t>The </a:t>
            </a:r>
            <a:r>
              <a:rPr lang="en-GB" altLang="en-US" b="1" dirty="0"/>
              <a:t>coordination number </a:t>
            </a:r>
            <a:r>
              <a:rPr lang="en-GB" altLang="en-US" dirty="0"/>
              <a:t>of the transition metal ion</a:t>
            </a:r>
          </a:p>
          <a:p>
            <a:r>
              <a:rPr lang="en-GB" altLang="en-US" dirty="0"/>
              <a:t>The </a:t>
            </a:r>
            <a:r>
              <a:rPr lang="en-GB" altLang="en-US" b="1" dirty="0"/>
              <a:t>ligand</a:t>
            </a:r>
            <a:r>
              <a:rPr lang="en-GB" altLang="en-US" dirty="0"/>
              <a:t> coordinated to the transition metal ion</a:t>
            </a:r>
          </a:p>
          <a:p>
            <a:endParaRPr lang="en-GB" altLang="en-US" dirty="0"/>
          </a:p>
        </p:txBody>
      </p:sp>
    </p:spTree>
    <p:extLst>
      <p:ext uri="{BB962C8B-B14F-4D97-AF65-F5344CB8AC3E}">
        <p14:creationId xmlns:p14="http://schemas.microsoft.com/office/powerpoint/2010/main" val="384199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764"/>
            <a:ext cx="11353800" cy="1325563"/>
          </a:xfrm>
        </p:spPr>
        <p:txBody>
          <a:bodyPr/>
          <a:lstStyle/>
          <a:p>
            <a:r>
              <a:rPr lang="en-US" b="1" dirty="0">
                <a:solidFill>
                  <a:schemeClr val="accent6"/>
                </a:solidFill>
              </a:rPr>
              <a:t>3.2.5.1 General properties</a:t>
            </a:r>
          </a:p>
        </p:txBody>
      </p:sp>
      <p:pic>
        <p:nvPicPr>
          <p:cNvPr id="3" name="Picture 2" descr="A white text with black text&#10;&#10;AI-generated content may be incorrect.">
            <a:extLst>
              <a:ext uri="{FF2B5EF4-FFF2-40B4-BE49-F238E27FC236}">
                <a16:creationId xmlns:a16="http://schemas.microsoft.com/office/drawing/2014/main" id="{78730614-5963-A402-A625-F9AC2B443E24}"/>
              </a:ext>
            </a:extLst>
          </p:cNvPr>
          <p:cNvPicPr>
            <a:picLocks noChangeAspect="1"/>
          </p:cNvPicPr>
          <p:nvPr/>
        </p:nvPicPr>
        <p:blipFill>
          <a:blip r:embed="rId2"/>
          <a:stretch>
            <a:fillRect/>
          </a:stretch>
        </p:blipFill>
        <p:spPr>
          <a:xfrm>
            <a:off x="2274278" y="1328005"/>
            <a:ext cx="6201507" cy="4471621"/>
          </a:xfrm>
          <a:prstGeom prst="rect">
            <a:avLst/>
          </a:prstGeom>
        </p:spPr>
      </p:pic>
    </p:spTree>
    <p:extLst>
      <p:ext uri="{BB962C8B-B14F-4D97-AF65-F5344CB8AC3E}">
        <p14:creationId xmlns:p14="http://schemas.microsoft.com/office/powerpoint/2010/main" val="236014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absorb">
            <a:extLst>
              <a:ext uri="{FF2B5EF4-FFF2-40B4-BE49-F238E27FC236}">
                <a16:creationId xmlns:a16="http://schemas.microsoft.com/office/drawing/2014/main" id="{96B651CB-BFEC-426C-BB06-8B31F8584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260" y="1189526"/>
            <a:ext cx="6739303" cy="319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olourwheel">
            <a:extLst>
              <a:ext uri="{FF2B5EF4-FFF2-40B4-BE49-F238E27FC236}">
                <a16:creationId xmlns:a16="http://schemas.microsoft.com/office/drawing/2014/main" id="{A9375D1E-6158-A295-D16B-5EF46FA98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85" y="1190870"/>
            <a:ext cx="2973022" cy="243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5DD2390-CFF9-72CD-FFB1-AB906990D297}"/>
              </a:ext>
            </a:extLst>
          </p:cNvPr>
          <p:cNvSpPr txBox="1"/>
          <p:nvPr/>
        </p:nvSpPr>
        <p:spPr>
          <a:xfrm>
            <a:off x="194141" y="114743"/>
            <a:ext cx="11068716"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Why is Copper (II) sulphate solution blue?</a:t>
            </a:r>
          </a:p>
        </p:txBody>
      </p:sp>
      <p:sp>
        <p:nvSpPr>
          <p:cNvPr id="3" name="TextBox 2">
            <a:extLst>
              <a:ext uri="{FF2B5EF4-FFF2-40B4-BE49-F238E27FC236}">
                <a16:creationId xmlns:a16="http://schemas.microsoft.com/office/drawing/2014/main" id="{C9F4C58C-BDDE-BCC9-92AA-4CCACC7444A6}"/>
              </a:ext>
            </a:extLst>
          </p:cNvPr>
          <p:cNvSpPr txBox="1"/>
          <p:nvPr/>
        </p:nvSpPr>
        <p:spPr>
          <a:xfrm>
            <a:off x="1137138" y="4798646"/>
            <a:ext cx="1045698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Cu</a:t>
            </a:r>
            <a:r>
              <a:rPr lang="en-GB" sz="2800" baseline="30000" dirty="0">
                <a:ea typeface="Calibri"/>
                <a:cs typeface="Calibri"/>
              </a:rPr>
              <a:t>2+</a:t>
            </a:r>
            <a:r>
              <a:rPr lang="en-GB" sz="2800" dirty="0">
                <a:ea typeface="Calibri"/>
                <a:cs typeface="Calibri"/>
              </a:rPr>
              <a:t> ions appear as blue since they absorb wavelengths towards the red end of the visible spectrum. The complimentary colour of blue is the resultant colour of the combined remaining wavelengths.</a:t>
            </a:r>
            <a:endParaRPr lang="en-GB" sz="2800" dirty="0"/>
          </a:p>
        </p:txBody>
      </p:sp>
    </p:spTree>
    <p:extLst>
      <p:ext uri="{BB962C8B-B14F-4D97-AF65-F5344CB8AC3E}">
        <p14:creationId xmlns:p14="http://schemas.microsoft.com/office/powerpoint/2010/main" val="70492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nontmions">
            <a:extLst>
              <a:ext uri="{FF2B5EF4-FFF2-40B4-BE49-F238E27FC236}">
                <a16:creationId xmlns:a16="http://schemas.microsoft.com/office/drawing/2014/main" id="{79B9C6BA-C6DA-4A2C-BD82-E36B40E2D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752" y="1058984"/>
            <a:ext cx="7717449" cy="26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64626BE-4872-7C84-EF7C-A1BF08E08BC3}"/>
              </a:ext>
            </a:extLst>
          </p:cNvPr>
          <p:cNvSpPr txBox="1"/>
          <p:nvPr/>
        </p:nvSpPr>
        <p:spPr>
          <a:xfrm>
            <a:off x="8526" y="114743"/>
            <a:ext cx="12192177" cy="1446550"/>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Transition metal aqueous ions versus non-transition metals</a:t>
            </a:r>
          </a:p>
        </p:txBody>
      </p:sp>
      <p:pic>
        <p:nvPicPr>
          <p:cNvPr id="7" name="Picture 3" descr="tmions">
            <a:extLst>
              <a:ext uri="{FF2B5EF4-FFF2-40B4-BE49-F238E27FC236}">
                <a16:creationId xmlns:a16="http://schemas.microsoft.com/office/drawing/2014/main" id="{0407F264-7403-DD32-1A27-378A14DB7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464" y="3895116"/>
            <a:ext cx="8088924" cy="28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01FF03-4FB4-5D20-5239-CA72E9BC8935}"/>
              </a:ext>
            </a:extLst>
          </p:cNvPr>
          <p:cNvSpPr txBox="1"/>
          <p:nvPr/>
        </p:nvSpPr>
        <p:spPr>
          <a:xfrm>
            <a:off x="576385" y="1992922"/>
            <a:ext cx="3538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Colourless solutions</a:t>
            </a:r>
            <a:endParaRPr lang="en-GB" sz="2800" dirty="0"/>
          </a:p>
        </p:txBody>
      </p:sp>
      <p:sp>
        <p:nvSpPr>
          <p:cNvPr id="9" name="TextBox 8">
            <a:extLst>
              <a:ext uri="{FF2B5EF4-FFF2-40B4-BE49-F238E27FC236}">
                <a16:creationId xmlns:a16="http://schemas.microsoft.com/office/drawing/2014/main" id="{89AAE616-570D-DC80-A3AF-BA62C237C28B}"/>
              </a:ext>
            </a:extLst>
          </p:cNvPr>
          <p:cNvSpPr txBox="1"/>
          <p:nvPr/>
        </p:nvSpPr>
        <p:spPr>
          <a:xfrm>
            <a:off x="840154" y="4786922"/>
            <a:ext cx="3010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Coloured solutions</a:t>
            </a:r>
            <a:endParaRPr lang="en-GB" sz="2800" dirty="0"/>
          </a:p>
        </p:txBody>
      </p:sp>
    </p:spTree>
    <p:extLst>
      <p:ext uri="{BB962C8B-B14F-4D97-AF65-F5344CB8AC3E}">
        <p14:creationId xmlns:p14="http://schemas.microsoft.com/office/powerpoint/2010/main" val="284006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7348EFC-17F8-450B-85F5-29FEEFB5FBF4}"/>
              </a:ext>
            </a:extLst>
          </p:cNvPr>
          <p:cNvSpPr>
            <a:spLocks noGrp="1" noChangeArrowheads="1"/>
          </p:cNvSpPr>
          <p:nvPr>
            <p:ph type="body" idx="1"/>
          </p:nvPr>
        </p:nvSpPr>
        <p:spPr>
          <a:xfrm>
            <a:off x="244964" y="1462211"/>
            <a:ext cx="6822831" cy="4542448"/>
          </a:xfrm>
        </p:spPr>
        <p:txBody>
          <a:bodyPr vert="horz" lIns="91440" tIns="45720" rIns="91440" bIns="45720" rtlCol="0" anchor="t">
            <a:noAutofit/>
          </a:bodyPr>
          <a:lstStyle/>
          <a:p>
            <a:pPr eaLnBrk="1" hangingPunct="1"/>
            <a:r>
              <a:rPr lang="en-GB" altLang="en-US" sz="2400" dirty="0"/>
              <a:t>Due to partly filled d-orbitals</a:t>
            </a:r>
          </a:p>
          <a:p>
            <a:r>
              <a:rPr lang="en-GB" altLang="en-US" sz="2400" dirty="0"/>
              <a:t>When ligands bond to a transition metal ion, there is repulsion between electrons – raises energy of d-orbitals</a:t>
            </a:r>
            <a:endParaRPr lang="en-GB" altLang="en-US" sz="2400" dirty="0">
              <a:ea typeface="Calibri"/>
              <a:cs typeface="Calibri"/>
            </a:endParaRPr>
          </a:p>
          <a:p>
            <a:r>
              <a:rPr lang="en-GB" altLang="en-US" sz="2400" dirty="0"/>
              <a:t>Not all are raised by the same amount – they split into 2 groups </a:t>
            </a:r>
          </a:p>
          <a:p>
            <a:r>
              <a:rPr lang="en-GB" altLang="en-US" sz="2400" dirty="0"/>
              <a:t>Size of the energy gap varies</a:t>
            </a:r>
            <a:endParaRPr lang="en-GB" altLang="en-US" sz="2400" dirty="0">
              <a:ea typeface="Calibri"/>
              <a:cs typeface="Calibri"/>
            </a:endParaRPr>
          </a:p>
          <a:p>
            <a:r>
              <a:rPr lang="en-GB" altLang="en-US" sz="2400" dirty="0"/>
              <a:t>White light passed through a solution, some energy is absorbed to promote an electron from lower (ground state) to upper set (excited state)</a:t>
            </a:r>
            <a:endParaRPr lang="en-GB" altLang="en-US" sz="2400" dirty="0">
              <a:ea typeface="Calibri"/>
              <a:cs typeface="Calibri"/>
            </a:endParaRPr>
          </a:p>
          <a:p>
            <a:r>
              <a:rPr lang="en-GB" altLang="en-US" sz="2400" dirty="0"/>
              <a:t>Leaves complementary colour </a:t>
            </a:r>
            <a:endParaRPr lang="en-GB" altLang="en-US" sz="2400" dirty="0">
              <a:ea typeface="Calibri"/>
              <a:cs typeface="Calibri"/>
            </a:endParaRPr>
          </a:p>
          <a:p>
            <a:pPr eaLnBrk="1" hangingPunct="1">
              <a:buFont typeface="Wingdings" panose="05000000000000000000" pitchFamily="2" charset="2"/>
              <a:buNone/>
            </a:pPr>
            <a:endParaRPr lang="en-GB" altLang="en-US" sz="2400"/>
          </a:p>
        </p:txBody>
      </p:sp>
      <p:sp>
        <p:nvSpPr>
          <p:cNvPr id="3" name="TextBox 2">
            <a:extLst>
              <a:ext uri="{FF2B5EF4-FFF2-40B4-BE49-F238E27FC236}">
                <a16:creationId xmlns:a16="http://schemas.microsoft.com/office/drawing/2014/main" id="{5F15D070-8933-F6AB-7AD3-44E29F9AEE08}"/>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Why are transition metals coloured ?</a:t>
            </a:r>
          </a:p>
        </p:txBody>
      </p:sp>
      <p:pic>
        <p:nvPicPr>
          <p:cNvPr id="7" name="Picture 3" descr="dsplitcu">
            <a:extLst>
              <a:ext uri="{FF2B5EF4-FFF2-40B4-BE49-F238E27FC236}">
                <a16:creationId xmlns:a16="http://schemas.microsoft.com/office/drawing/2014/main" id="{6D5B7EC7-F668-6E9D-C67B-FDD7B7656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341" y="878621"/>
            <a:ext cx="5267692" cy="324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absorbyellow">
            <a:extLst>
              <a:ext uri="{FF2B5EF4-FFF2-40B4-BE49-F238E27FC236}">
                <a16:creationId xmlns:a16="http://schemas.microsoft.com/office/drawing/2014/main" id="{65363F4C-D9E1-5CE8-2FCA-3D53309A0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144" y="4123837"/>
            <a:ext cx="3598863" cy="262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EFD390-72F4-B4D9-A753-204331E853E5}"/>
                  </a:ext>
                </a:extLst>
              </p:cNvPr>
              <p:cNvSpPr txBox="1"/>
              <p:nvPr/>
            </p:nvSpPr>
            <p:spPr>
              <a:xfrm>
                <a:off x="2022763" y="5865094"/>
                <a:ext cx="5874327" cy="923330"/>
              </a:xfrm>
              <a:prstGeom prst="rect">
                <a:avLst/>
              </a:prstGeom>
              <a:noFill/>
            </p:spPr>
            <p:txBody>
              <a:bodyPr wrap="square" lIns="0" tIns="0" rIns="0" bIns="0" rtlCol="0">
                <a:spAutoFit/>
              </a:bodyPr>
              <a:lstStyle/>
              <a:p>
                <a14:m>
                  <m:oMath xmlns:m="http://schemas.openxmlformats.org/officeDocument/2006/math">
                    <m:r>
                      <a:rPr lang="en-GB" sz="3600" i="1" smtClean="0">
                        <a:solidFill>
                          <a:srgbClr val="FF0000"/>
                        </a:solidFill>
                        <a:latin typeface="Cambria Math" panose="02040503050406030204" pitchFamily="18" charset="0"/>
                        <a:ea typeface="Cambria Math" panose="02040503050406030204" pitchFamily="18" charset="0"/>
                      </a:rPr>
                      <m:t>∆</m:t>
                    </m:r>
                    <m:r>
                      <a:rPr lang="en-GB" sz="3600" b="0" i="1" smtClean="0">
                        <a:solidFill>
                          <a:srgbClr val="FF0000"/>
                        </a:solidFill>
                        <a:latin typeface="Cambria Math" panose="02040503050406030204" pitchFamily="18" charset="0"/>
                        <a:ea typeface="Cambria Math" panose="02040503050406030204" pitchFamily="18" charset="0"/>
                      </a:rPr>
                      <m:t>𝐸</m:t>
                    </m:r>
                    <m:r>
                      <a:rPr lang="en-GB" sz="3600" b="0" i="1" smtClean="0">
                        <a:solidFill>
                          <a:srgbClr val="FF0000"/>
                        </a:solidFill>
                        <a:latin typeface="Cambria Math" panose="02040503050406030204" pitchFamily="18" charset="0"/>
                        <a:ea typeface="Cambria Math" panose="02040503050406030204" pitchFamily="18" charset="0"/>
                      </a:rPr>
                      <m:t>=  </m:t>
                    </m:r>
                    <m:r>
                      <a:rPr lang="en-GB" sz="3600" b="0" i="1" smtClean="0">
                        <a:solidFill>
                          <a:srgbClr val="FF0000"/>
                        </a:solidFill>
                        <a:latin typeface="Cambria Math" panose="02040503050406030204" pitchFamily="18" charset="0"/>
                        <a:ea typeface="Cambria Math" panose="02040503050406030204" pitchFamily="18" charset="0"/>
                      </a:rPr>
                      <m:t>h𝑣</m:t>
                    </m:r>
                  </m:oMath>
                </a14:m>
                <a:r>
                  <a:rPr lang="en-GB" sz="3600" dirty="0">
                    <a:solidFill>
                      <a:srgbClr val="FF0000"/>
                    </a:solidFill>
                  </a:rPr>
                  <a:t> </a:t>
                </a:r>
                <a:r>
                  <a:rPr lang="en-GB" sz="2400" dirty="0"/>
                  <a:t>(where </a:t>
                </a:r>
                <a:r>
                  <a:rPr lang="en-GB" sz="2400" i="1" dirty="0"/>
                  <a:t>h</a:t>
                </a:r>
                <a:r>
                  <a:rPr lang="en-GB" sz="2400" dirty="0"/>
                  <a:t> = Plank’s constant</a:t>
                </a:r>
              </a:p>
              <a:p>
                <a:r>
                  <a:rPr lang="en-GB" sz="2400" dirty="0"/>
                  <a:t>		    and </a:t>
                </a:r>
                <a:r>
                  <a:rPr lang="en-GB" sz="2400" i="1" dirty="0"/>
                  <a:t>v</a:t>
                </a:r>
                <a:r>
                  <a:rPr lang="en-GB" sz="2400" dirty="0"/>
                  <a:t> = frequency) </a:t>
                </a:r>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DBEFD390-72F4-B4D9-A753-204331E853E5}"/>
                  </a:ext>
                </a:extLst>
              </p:cNvPr>
              <p:cNvSpPr txBox="1">
                <a:spLocks noRot="1" noChangeAspect="1" noMove="1" noResize="1" noEditPoints="1" noAdjustHandles="1" noChangeArrowheads="1" noChangeShapeType="1" noTextEdit="1"/>
              </p:cNvSpPr>
              <p:nvPr/>
            </p:nvSpPr>
            <p:spPr>
              <a:xfrm>
                <a:off x="2022763" y="5865094"/>
                <a:ext cx="5874327" cy="923330"/>
              </a:xfrm>
              <a:prstGeom prst="rect">
                <a:avLst/>
              </a:prstGeom>
              <a:blipFill>
                <a:blip r:embed="rId4"/>
                <a:stretch>
                  <a:fillRect b="-19079"/>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733E6F35-17E7-33E2-153F-F086A83765EF}"/>
              </a:ext>
            </a:extLst>
          </p:cNvPr>
          <p:cNvSpPr/>
          <p:nvPr/>
        </p:nvSpPr>
        <p:spPr>
          <a:xfrm>
            <a:off x="1828800" y="5837383"/>
            <a:ext cx="5661891" cy="98798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20DE6C-F36D-8D44-A49F-5F35B399E88D}"/>
                  </a:ext>
                </a:extLst>
              </p:cNvPr>
              <p:cNvSpPr txBox="1"/>
              <p:nvPr/>
            </p:nvSpPr>
            <p:spPr>
              <a:xfrm>
                <a:off x="8431296" y="4810227"/>
                <a:ext cx="7227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i="1" smtClean="0">
                          <a:solidFill>
                            <a:srgbClr val="FF0000"/>
                          </a:solidFill>
                          <a:latin typeface="Cambria Math" panose="02040503050406030204" pitchFamily="18" charset="0"/>
                          <a:ea typeface="Cambria Math" panose="02040503050406030204" pitchFamily="18" charset="0"/>
                        </a:rPr>
                        <m:t>∆</m:t>
                      </m:r>
                      <m:r>
                        <a:rPr lang="en-GB" sz="1800" b="0" i="1" smtClean="0">
                          <a:solidFill>
                            <a:srgbClr val="FF0000"/>
                          </a:solidFill>
                          <a:latin typeface="Cambria Math" panose="02040503050406030204" pitchFamily="18" charset="0"/>
                          <a:ea typeface="Cambria Math" panose="02040503050406030204" pitchFamily="18" charset="0"/>
                        </a:rPr>
                        <m:t>𝐸</m:t>
                      </m:r>
                    </m:oMath>
                  </m:oMathPara>
                </a14:m>
                <a:endParaRPr lang="en-GB" dirty="0"/>
              </a:p>
            </p:txBody>
          </p:sp>
        </mc:Choice>
        <mc:Fallback xmlns="">
          <p:sp>
            <p:nvSpPr>
              <p:cNvPr id="6" name="TextBox 5">
                <a:extLst>
                  <a:ext uri="{FF2B5EF4-FFF2-40B4-BE49-F238E27FC236}">
                    <a16:creationId xmlns:a16="http://schemas.microsoft.com/office/drawing/2014/main" id="{9120DE6C-F36D-8D44-A49F-5F35B399E88D}"/>
                  </a:ext>
                </a:extLst>
              </p:cNvPr>
              <p:cNvSpPr txBox="1">
                <a:spLocks noRot="1" noChangeAspect="1" noMove="1" noResize="1" noEditPoints="1" noAdjustHandles="1" noChangeArrowheads="1" noChangeShapeType="1" noTextEdit="1"/>
              </p:cNvSpPr>
              <p:nvPr/>
            </p:nvSpPr>
            <p:spPr>
              <a:xfrm>
                <a:off x="8431296" y="4810227"/>
                <a:ext cx="722745" cy="36933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8832498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4" descr="spectrometer">
            <a:extLst>
              <a:ext uri="{FF2B5EF4-FFF2-40B4-BE49-F238E27FC236}">
                <a16:creationId xmlns:a16="http://schemas.microsoft.com/office/drawing/2014/main" id="{47173E39-3CD1-4251-BE0B-06A0B3BBF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473" y="1008208"/>
            <a:ext cx="6480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8BF1791-FB2E-6435-FADD-D778FE51438F}"/>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Colorimetry - Spectrophotometer</a:t>
            </a:r>
          </a:p>
        </p:txBody>
      </p:sp>
      <p:sp>
        <p:nvSpPr>
          <p:cNvPr id="5" name="Rectangle 3">
            <a:extLst>
              <a:ext uri="{FF2B5EF4-FFF2-40B4-BE49-F238E27FC236}">
                <a16:creationId xmlns:a16="http://schemas.microsoft.com/office/drawing/2014/main" id="{8D71D0F9-6AC0-87E5-E0F9-671F48636385}"/>
              </a:ext>
            </a:extLst>
          </p:cNvPr>
          <p:cNvSpPr txBox="1">
            <a:spLocks noChangeArrowheads="1"/>
          </p:cNvSpPr>
          <p:nvPr/>
        </p:nvSpPr>
        <p:spPr>
          <a:xfrm>
            <a:off x="105352" y="1008208"/>
            <a:ext cx="5501121" cy="45307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dirty="0"/>
              <a:t>A colorimeter is a simple type of visible spectrophotometer</a:t>
            </a:r>
          </a:p>
          <a:p>
            <a:r>
              <a:rPr lang="en-GB" altLang="en-US" sz="2400" dirty="0"/>
              <a:t>Light source – often 1 </a:t>
            </a:r>
            <a:r>
              <a:rPr lang="en-GB" altLang="en-US" sz="2400" dirty="0" err="1"/>
              <a:t>uv</a:t>
            </a:r>
            <a:r>
              <a:rPr lang="en-GB" altLang="en-US" sz="2400" dirty="0"/>
              <a:t>, 1 vis</a:t>
            </a:r>
          </a:p>
          <a:p>
            <a:r>
              <a:rPr lang="en-GB" altLang="en-US" sz="2400" dirty="0"/>
              <a:t>Radiation is split and sent through a sample cell (cuvette) containing the solution under test and through a reference cell containing water</a:t>
            </a:r>
          </a:p>
          <a:p>
            <a:r>
              <a:rPr lang="en-GB" altLang="en-US" sz="2400" dirty="0"/>
              <a:t>2 beams are compared by a light detector which determines the % of radiation absorbed or transmitted by the solution</a:t>
            </a:r>
          </a:p>
          <a:p>
            <a:r>
              <a:rPr lang="en-GB" altLang="en-US" sz="2400" dirty="0"/>
              <a:t>Get a plot of absorbance against wavelength</a:t>
            </a:r>
          </a:p>
        </p:txBody>
      </p:sp>
    </p:spTree>
    <p:extLst>
      <p:ext uri="{BB962C8B-B14F-4D97-AF65-F5344CB8AC3E}">
        <p14:creationId xmlns:p14="http://schemas.microsoft.com/office/powerpoint/2010/main" val="70422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B38D1847-A358-44CA-91E3-6D43C79DA16B}"/>
              </a:ext>
            </a:extLst>
          </p:cNvPr>
          <p:cNvSpPr>
            <a:spLocks noGrp="1" noChangeArrowheads="1"/>
          </p:cNvSpPr>
          <p:nvPr>
            <p:ph type="body" idx="1"/>
          </p:nvPr>
        </p:nvSpPr>
        <p:spPr>
          <a:xfrm>
            <a:off x="144583" y="1450765"/>
            <a:ext cx="12057185" cy="3460315"/>
          </a:xfrm>
        </p:spPr>
        <p:txBody>
          <a:bodyPr vert="horz" lIns="91440" tIns="45720" rIns="91440" bIns="45720" rtlCol="0" anchor="t">
            <a:normAutofit/>
          </a:bodyPr>
          <a:lstStyle/>
          <a:p>
            <a:pPr>
              <a:lnSpc>
                <a:spcPct val="90000"/>
              </a:lnSpc>
            </a:pPr>
            <a:r>
              <a:rPr lang="en-GB" altLang="en-US" dirty="0"/>
              <a:t>Make up a set of standard solutions of the metal ions (e.g. 0.0, 0.5, 1.0, 1.5, 2.0, 2.5 mgdm</a:t>
            </a:r>
            <a:r>
              <a:rPr lang="en-GB" altLang="en-US" baseline="30000" dirty="0"/>
              <a:t>-3</a:t>
            </a:r>
            <a:r>
              <a:rPr lang="en-GB" altLang="en-US" dirty="0"/>
              <a:t>)</a:t>
            </a:r>
          </a:p>
          <a:p>
            <a:pPr>
              <a:lnSpc>
                <a:spcPct val="90000"/>
              </a:lnSpc>
            </a:pPr>
            <a:r>
              <a:rPr lang="en-GB" altLang="en-US" dirty="0"/>
              <a:t>Place an aliquot into the colorimeter</a:t>
            </a:r>
          </a:p>
          <a:p>
            <a:pPr>
              <a:lnSpc>
                <a:spcPct val="90000"/>
              </a:lnSpc>
            </a:pPr>
            <a:r>
              <a:rPr lang="en-GB" altLang="en-US" dirty="0"/>
              <a:t>Record absorption spectrum for each standard solution</a:t>
            </a:r>
          </a:p>
          <a:p>
            <a:pPr>
              <a:lnSpc>
                <a:spcPct val="90000"/>
              </a:lnSpc>
            </a:pPr>
            <a:r>
              <a:rPr lang="en-GB" altLang="en-US" dirty="0"/>
              <a:t>Measure absorbance for each at optimal wavelength (e.g. 450 nm)</a:t>
            </a:r>
          </a:p>
          <a:p>
            <a:pPr>
              <a:lnSpc>
                <a:spcPct val="90000"/>
              </a:lnSpc>
            </a:pPr>
            <a:r>
              <a:rPr lang="en-GB" altLang="en-US" dirty="0"/>
              <a:t>Record absorbance of unknown at the same wavelength</a:t>
            </a:r>
          </a:p>
          <a:p>
            <a:pPr>
              <a:lnSpc>
                <a:spcPct val="90000"/>
              </a:lnSpc>
            </a:pPr>
            <a:r>
              <a:rPr lang="en-GB" altLang="en-US" dirty="0"/>
              <a:t>Draw a calibration graph and read-off concentration of unknown</a:t>
            </a:r>
          </a:p>
        </p:txBody>
      </p:sp>
      <p:sp>
        <p:nvSpPr>
          <p:cNvPr id="6" name="TextBox 5">
            <a:extLst>
              <a:ext uri="{FF2B5EF4-FFF2-40B4-BE49-F238E27FC236}">
                <a16:creationId xmlns:a16="http://schemas.microsoft.com/office/drawing/2014/main" id="{15CB0C62-FD15-F54A-AAE8-D35C08B689FC}"/>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Determination of metal ion concentration </a:t>
            </a:r>
          </a:p>
        </p:txBody>
      </p:sp>
    </p:spTree>
    <p:extLst>
      <p:ext uri="{BB962C8B-B14F-4D97-AF65-F5344CB8AC3E}">
        <p14:creationId xmlns:p14="http://schemas.microsoft.com/office/powerpoint/2010/main" val="62648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B0C62-FD15-F54A-AAE8-D35C08B689FC}"/>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Determination of metal ion concentration </a:t>
            </a:r>
          </a:p>
        </p:txBody>
      </p:sp>
      <p:cxnSp>
        <p:nvCxnSpPr>
          <p:cNvPr id="4" name="Straight Arrow Connector 3">
            <a:extLst>
              <a:ext uri="{FF2B5EF4-FFF2-40B4-BE49-F238E27FC236}">
                <a16:creationId xmlns:a16="http://schemas.microsoft.com/office/drawing/2014/main" id="{BBC85860-C98E-82B2-7F2B-8191190C938E}"/>
              </a:ext>
            </a:extLst>
          </p:cNvPr>
          <p:cNvCxnSpPr/>
          <p:nvPr/>
        </p:nvCxnSpPr>
        <p:spPr>
          <a:xfrm>
            <a:off x="7280031" y="1989015"/>
            <a:ext cx="23446" cy="331763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01C30B-069D-90BC-8D0D-48CC8C81DB8C}"/>
              </a:ext>
            </a:extLst>
          </p:cNvPr>
          <p:cNvCxnSpPr>
            <a:cxnSpLocks/>
          </p:cNvCxnSpPr>
          <p:nvPr/>
        </p:nvCxnSpPr>
        <p:spPr>
          <a:xfrm flipH="1" flipV="1">
            <a:off x="7313245" y="5277337"/>
            <a:ext cx="4323861" cy="390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1D5B49A-4BAE-8A30-5387-C3695107073C}"/>
              </a:ext>
            </a:extLst>
          </p:cNvPr>
          <p:cNvCxnSpPr>
            <a:cxnSpLocks/>
          </p:cNvCxnSpPr>
          <p:nvPr/>
        </p:nvCxnSpPr>
        <p:spPr>
          <a:xfrm flipH="1">
            <a:off x="7283938" y="2272321"/>
            <a:ext cx="3981937" cy="3024554"/>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6D255D-7F4D-E426-D428-E45706C66A5D}"/>
              </a:ext>
            </a:extLst>
          </p:cNvPr>
          <p:cNvSpPr txBox="1"/>
          <p:nvPr/>
        </p:nvSpPr>
        <p:spPr>
          <a:xfrm rot="16200000">
            <a:off x="5397501" y="3462968"/>
            <a:ext cx="2518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Absorbance at 450 nm</a:t>
            </a:r>
            <a:endParaRPr lang="en-GB" dirty="0"/>
          </a:p>
        </p:txBody>
      </p:sp>
      <p:sp>
        <p:nvSpPr>
          <p:cNvPr id="9" name="TextBox 8">
            <a:extLst>
              <a:ext uri="{FF2B5EF4-FFF2-40B4-BE49-F238E27FC236}">
                <a16:creationId xmlns:a16="http://schemas.microsoft.com/office/drawing/2014/main" id="{DAC59931-05AA-E7EB-6FEE-43EADD2092B8}"/>
              </a:ext>
            </a:extLst>
          </p:cNvPr>
          <p:cNvSpPr txBox="1"/>
          <p:nvPr/>
        </p:nvSpPr>
        <p:spPr>
          <a:xfrm>
            <a:off x="8256953" y="5816600"/>
            <a:ext cx="29542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Concentration, mg dm-3</a:t>
            </a:r>
            <a:endParaRPr lang="en-GB" baseline="30000" dirty="0">
              <a:ea typeface="Calibri"/>
              <a:cs typeface="Calibri"/>
            </a:endParaRPr>
          </a:p>
        </p:txBody>
      </p:sp>
      <p:graphicFrame>
        <p:nvGraphicFramePr>
          <p:cNvPr id="10" name="Table 9">
            <a:extLst>
              <a:ext uri="{FF2B5EF4-FFF2-40B4-BE49-F238E27FC236}">
                <a16:creationId xmlns:a16="http://schemas.microsoft.com/office/drawing/2014/main" id="{0B6F7146-FB10-9030-6543-F7FDCC22A479}"/>
              </a:ext>
            </a:extLst>
          </p:cNvPr>
          <p:cNvGraphicFramePr>
            <a:graphicFrameLocks noGrp="1"/>
          </p:cNvGraphicFramePr>
          <p:nvPr>
            <p:extLst>
              <p:ext uri="{D42A27DB-BD31-4B8C-83A1-F6EECF244321}">
                <p14:modId xmlns:p14="http://schemas.microsoft.com/office/powerpoint/2010/main" val="2372826312"/>
              </p:ext>
            </p:extLst>
          </p:nvPr>
        </p:nvGraphicFramePr>
        <p:xfrm>
          <a:off x="146538" y="1484922"/>
          <a:ext cx="6051445" cy="260233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360304128"/>
                    </a:ext>
                  </a:extLst>
                </a:gridCol>
                <a:gridCol w="2604862">
                  <a:extLst>
                    <a:ext uri="{9D8B030D-6E8A-4147-A177-3AD203B41FA5}">
                      <a16:colId xmlns:a16="http://schemas.microsoft.com/office/drawing/2014/main" val="440622534"/>
                    </a:ext>
                  </a:extLst>
                </a:gridCol>
                <a:gridCol w="1465383">
                  <a:extLst>
                    <a:ext uri="{9D8B030D-6E8A-4147-A177-3AD203B41FA5}">
                      <a16:colId xmlns:a16="http://schemas.microsoft.com/office/drawing/2014/main" val="1275051093"/>
                    </a:ext>
                  </a:extLst>
                </a:gridCol>
              </a:tblGrid>
              <a:tr h="371762">
                <a:tc>
                  <a:txBody>
                    <a:bodyPr/>
                    <a:lstStyle/>
                    <a:p>
                      <a:r>
                        <a:rPr lang="en-GB" dirty="0"/>
                        <a:t>Standard Number</a:t>
                      </a:r>
                    </a:p>
                  </a:txBody>
                  <a:tcPr/>
                </a:tc>
                <a:tc>
                  <a:txBody>
                    <a:bodyPr/>
                    <a:lstStyle/>
                    <a:p>
                      <a:r>
                        <a:rPr lang="en-GB" dirty="0"/>
                        <a:t>Concentration, mg dm</a:t>
                      </a:r>
                      <a:r>
                        <a:rPr lang="en-GB" baseline="30000" dirty="0"/>
                        <a:t>-3</a:t>
                      </a:r>
                    </a:p>
                  </a:txBody>
                  <a:tcPr/>
                </a:tc>
                <a:tc>
                  <a:txBody>
                    <a:bodyPr/>
                    <a:lstStyle/>
                    <a:p>
                      <a:r>
                        <a:rPr lang="en-GB" dirty="0"/>
                        <a:t>Absorbance</a:t>
                      </a:r>
                    </a:p>
                  </a:txBody>
                  <a:tcPr/>
                </a:tc>
                <a:extLst>
                  <a:ext uri="{0D108BD9-81ED-4DB2-BD59-A6C34878D82A}">
                    <a16:rowId xmlns:a16="http://schemas.microsoft.com/office/drawing/2014/main" val="2605577838"/>
                  </a:ext>
                </a:extLst>
              </a:tr>
              <a:tr h="371762">
                <a:tc>
                  <a:txBody>
                    <a:bodyPr/>
                    <a:lstStyle/>
                    <a:p>
                      <a:r>
                        <a:rPr lang="en-GB" dirty="0"/>
                        <a:t>1</a:t>
                      </a:r>
                    </a:p>
                  </a:txBody>
                  <a:tcPr/>
                </a:tc>
                <a:tc>
                  <a:txBody>
                    <a:bodyPr/>
                    <a:lstStyle/>
                    <a:p>
                      <a:r>
                        <a:rPr lang="en-GB" dirty="0"/>
                        <a:t>0.00</a:t>
                      </a:r>
                    </a:p>
                  </a:txBody>
                  <a:tcPr/>
                </a:tc>
                <a:tc>
                  <a:txBody>
                    <a:bodyPr/>
                    <a:lstStyle/>
                    <a:p>
                      <a:r>
                        <a:rPr lang="en-GB" dirty="0"/>
                        <a:t>0.000</a:t>
                      </a:r>
                    </a:p>
                  </a:txBody>
                  <a:tcPr/>
                </a:tc>
                <a:extLst>
                  <a:ext uri="{0D108BD9-81ED-4DB2-BD59-A6C34878D82A}">
                    <a16:rowId xmlns:a16="http://schemas.microsoft.com/office/drawing/2014/main" val="27371104"/>
                  </a:ext>
                </a:extLst>
              </a:tr>
              <a:tr h="371762">
                <a:tc>
                  <a:txBody>
                    <a:bodyPr/>
                    <a:lstStyle/>
                    <a:p>
                      <a:r>
                        <a:rPr lang="en-GB" dirty="0"/>
                        <a:t>2</a:t>
                      </a:r>
                    </a:p>
                  </a:txBody>
                  <a:tcPr/>
                </a:tc>
                <a:tc>
                  <a:txBody>
                    <a:bodyPr/>
                    <a:lstStyle/>
                    <a:p>
                      <a:r>
                        <a:rPr lang="en-GB" dirty="0"/>
                        <a:t>0.50</a:t>
                      </a:r>
                    </a:p>
                  </a:txBody>
                  <a:tcPr/>
                </a:tc>
                <a:tc>
                  <a:txBody>
                    <a:bodyPr/>
                    <a:lstStyle/>
                    <a:p>
                      <a:r>
                        <a:rPr lang="en-GB" dirty="0"/>
                        <a:t>0.101</a:t>
                      </a:r>
                    </a:p>
                  </a:txBody>
                  <a:tcPr/>
                </a:tc>
                <a:extLst>
                  <a:ext uri="{0D108BD9-81ED-4DB2-BD59-A6C34878D82A}">
                    <a16:rowId xmlns:a16="http://schemas.microsoft.com/office/drawing/2014/main" val="3996732966"/>
                  </a:ext>
                </a:extLst>
              </a:tr>
              <a:tr h="371762">
                <a:tc>
                  <a:txBody>
                    <a:bodyPr/>
                    <a:lstStyle/>
                    <a:p>
                      <a:r>
                        <a:rPr lang="en-GB" dirty="0"/>
                        <a:t>3</a:t>
                      </a:r>
                    </a:p>
                  </a:txBody>
                  <a:tcPr/>
                </a:tc>
                <a:tc>
                  <a:txBody>
                    <a:bodyPr/>
                    <a:lstStyle/>
                    <a:p>
                      <a:r>
                        <a:rPr lang="en-GB" dirty="0"/>
                        <a:t>1.00</a:t>
                      </a:r>
                    </a:p>
                  </a:txBody>
                  <a:tcPr/>
                </a:tc>
                <a:tc>
                  <a:txBody>
                    <a:bodyPr/>
                    <a:lstStyle/>
                    <a:p>
                      <a:r>
                        <a:rPr lang="en-GB" dirty="0"/>
                        <a:t>0.210</a:t>
                      </a:r>
                    </a:p>
                  </a:txBody>
                  <a:tcPr/>
                </a:tc>
                <a:extLst>
                  <a:ext uri="{0D108BD9-81ED-4DB2-BD59-A6C34878D82A}">
                    <a16:rowId xmlns:a16="http://schemas.microsoft.com/office/drawing/2014/main" val="3673312524"/>
                  </a:ext>
                </a:extLst>
              </a:tr>
              <a:tr h="371762">
                <a:tc>
                  <a:txBody>
                    <a:bodyPr/>
                    <a:lstStyle/>
                    <a:p>
                      <a:r>
                        <a:rPr lang="en-GB" dirty="0"/>
                        <a:t>4</a:t>
                      </a:r>
                    </a:p>
                  </a:txBody>
                  <a:tcPr/>
                </a:tc>
                <a:tc>
                  <a:txBody>
                    <a:bodyPr/>
                    <a:lstStyle/>
                    <a:p>
                      <a:r>
                        <a:rPr lang="en-GB" dirty="0"/>
                        <a:t>1.50</a:t>
                      </a:r>
                    </a:p>
                  </a:txBody>
                  <a:tcPr/>
                </a:tc>
                <a:tc>
                  <a:txBody>
                    <a:bodyPr/>
                    <a:lstStyle/>
                    <a:p>
                      <a:r>
                        <a:rPr lang="en-GB" dirty="0"/>
                        <a:t>0.299</a:t>
                      </a:r>
                    </a:p>
                  </a:txBody>
                  <a:tcPr/>
                </a:tc>
                <a:extLst>
                  <a:ext uri="{0D108BD9-81ED-4DB2-BD59-A6C34878D82A}">
                    <a16:rowId xmlns:a16="http://schemas.microsoft.com/office/drawing/2014/main" val="1093882527"/>
                  </a:ext>
                </a:extLst>
              </a:tr>
              <a:tr h="371762">
                <a:tc>
                  <a:txBody>
                    <a:bodyPr/>
                    <a:lstStyle/>
                    <a:p>
                      <a:r>
                        <a:rPr lang="en-GB" dirty="0"/>
                        <a:t>5</a:t>
                      </a:r>
                    </a:p>
                  </a:txBody>
                  <a:tcPr/>
                </a:tc>
                <a:tc>
                  <a:txBody>
                    <a:bodyPr/>
                    <a:lstStyle/>
                    <a:p>
                      <a:r>
                        <a:rPr lang="en-GB" dirty="0"/>
                        <a:t>2.00</a:t>
                      </a:r>
                    </a:p>
                  </a:txBody>
                  <a:tcPr/>
                </a:tc>
                <a:tc>
                  <a:txBody>
                    <a:bodyPr/>
                    <a:lstStyle/>
                    <a:p>
                      <a:r>
                        <a:rPr lang="en-GB" dirty="0"/>
                        <a:t>0.405</a:t>
                      </a:r>
                    </a:p>
                  </a:txBody>
                  <a:tcPr/>
                </a:tc>
                <a:extLst>
                  <a:ext uri="{0D108BD9-81ED-4DB2-BD59-A6C34878D82A}">
                    <a16:rowId xmlns:a16="http://schemas.microsoft.com/office/drawing/2014/main" val="3278940324"/>
                  </a:ext>
                </a:extLst>
              </a:tr>
              <a:tr h="371762">
                <a:tc>
                  <a:txBody>
                    <a:bodyPr/>
                    <a:lstStyle/>
                    <a:p>
                      <a:pPr lvl="0">
                        <a:buNone/>
                      </a:pPr>
                      <a:r>
                        <a:rPr lang="en-GB" dirty="0"/>
                        <a:t>6</a:t>
                      </a:r>
                    </a:p>
                  </a:txBody>
                  <a:tcPr/>
                </a:tc>
                <a:tc>
                  <a:txBody>
                    <a:bodyPr/>
                    <a:lstStyle/>
                    <a:p>
                      <a:pPr lvl="0">
                        <a:buNone/>
                      </a:pPr>
                      <a:r>
                        <a:rPr lang="en-GB" dirty="0"/>
                        <a:t>2.50</a:t>
                      </a:r>
                    </a:p>
                  </a:txBody>
                  <a:tcPr/>
                </a:tc>
                <a:tc>
                  <a:txBody>
                    <a:bodyPr/>
                    <a:lstStyle/>
                    <a:p>
                      <a:pPr lvl="0">
                        <a:buNone/>
                      </a:pPr>
                      <a:r>
                        <a:rPr lang="en-GB" dirty="0"/>
                        <a:t>0.497</a:t>
                      </a:r>
                    </a:p>
                  </a:txBody>
                  <a:tcPr/>
                </a:tc>
                <a:extLst>
                  <a:ext uri="{0D108BD9-81ED-4DB2-BD59-A6C34878D82A}">
                    <a16:rowId xmlns:a16="http://schemas.microsoft.com/office/drawing/2014/main" val="3351655873"/>
                  </a:ext>
                </a:extLst>
              </a:tr>
            </a:tbl>
          </a:graphicData>
        </a:graphic>
      </p:graphicFrame>
      <p:sp>
        <p:nvSpPr>
          <p:cNvPr id="11" name="TextBox 10">
            <a:extLst>
              <a:ext uri="{FF2B5EF4-FFF2-40B4-BE49-F238E27FC236}">
                <a16:creationId xmlns:a16="http://schemas.microsoft.com/office/drawing/2014/main" id="{A3C11028-3814-58DE-E920-EF68FC41E75B}"/>
              </a:ext>
            </a:extLst>
          </p:cNvPr>
          <p:cNvSpPr txBox="1"/>
          <p:nvPr/>
        </p:nvSpPr>
        <p:spPr>
          <a:xfrm>
            <a:off x="2237154" y="1021861"/>
            <a:ext cx="1860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ea typeface="Calibri"/>
                <a:cs typeface="Calibri"/>
              </a:rPr>
              <a:t>Calibration curve</a:t>
            </a:r>
            <a:endParaRPr lang="en-GB" b="1" u="sng" dirty="0"/>
          </a:p>
        </p:txBody>
      </p:sp>
      <p:sp>
        <p:nvSpPr>
          <p:cNvPr id="12" name="TextBox 11">
            <a:extLst>
              <a:ext uri="{FF2B5EF4-FFF2-40B4-BE49-F238E27FC236}">
                <a16:creationId xmlns:a16="http://schemas.microsoft.com/office/drawing/2014/main" id="{5FF7BAA6-092D-EAC6-5F58-D194B9AD1314}"/>
              </a:ext>
            </a:extLst>
          </p:cNvPr>
          <p:cNvSpPr txBox="1"/>
          <p:nvPr/>
        </p:nvSpPr>
        <p:spPr>
          <a:xfrm>
            <a:off x="211014" y="4478214"/>
            <a:ext cx="50409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Absorbance of unknown = 0.351</a:t>
            </a:r>
          </a:p>
          <a:p>
            <a:endParaRPr lang="en-GB" dirty="0">
              <a:ea typeface="Calibri"/>
              <a:cs typeface="Calibri"/>
            </a:endParaRPr>
          </a:p>
          <a:p>
            <a:r>
              <a:rPr lang="en-GB" dirty="0">
                <a:ea typeface="Calibri"/>
                <a:cs typeface="Calibri"/>
              </a:rPr>
              <a:t>Concentration of unknown = 1.75 mg dm</a:t>
            </a:r>
            <a:r>
              <a:rPr lang="en-GB" baseline="30000" dirty="0">
                <a:ea typeface="Calibri"/>
                <a:cs typeface="Calibri"/>
              </a:rPr>
              <a:t>-3</a:t>
            </a:r>
          </a:p>
        </p:txBody>
      </p:sp>
      <p:sp>
        <p:nvSpPr>
          <p:cNvPr id="13" name="TextBox 12">
            <a:extLst>
              <a:ext uri="{FF2B5EF4-FFF2-40B4-BE49-F238E27FC236}">
                <a16:creationId xmlns:a16="http://schemas.microsoft.com/office/drawing/2014/main" id="{B08B8317-55A8-FF4A-4744-213486FD9451}"/>
              </a:ext>
            </a:extLst>
          </p:cNvPr>
          <p:cNvSpPr txBox="1"/>
          <p:nvPr/>
        </p:nvSpPr>
        <p:spPr>
          <a:xfrm>
            <a:off x="6832599" y="1846383"/>
            <a:ext cx="11605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0.6</a:t>
            </a:r>
            <a:endParaRPr lang="en-US" dirty="0">
              <a:ea typeface="Calibri"/>
              <a:cs typeface="Calibri"/>
            </a:endParaRPr>
          </a:p>
          <a:p>
            <a:endParaRPr lang="en-GB" dirty="0">
              <a:ea typeface="Calibri"/>
              <a:cs typeface="Calibri"/>
            </a:endParaRPr>
          </a:p>
          <a:p>
            <a:pPr algn="l"/>
            <a:r>
              <a:rPr lang="en-GB" dirty="0">
                <a:ea typeface="Calibri"/>
                <a:cs typeface="Calibri"/>
              </a:rPr>
              <a:t>0.5</a:t>
            </a:r>
            <a:endParaRPr lang="en-US" dirty="0">
              <a:ea typeface="Calibri"/>
              <a:cs typeface="Calibri"/>
            </a:endParaRPr>
          </a:p>
          <a:p>
            <a:endParaRPr lang="en-GB" dirty="0">
              <a:ea typeface="Calibri"/>
              <a:cs typeface="Calibri"/>
            </a:endParaRPr>
          </a:p>
          <a:p>
            <a:r>
              <a:rPr lang="en-GB" dirty="0">
                <a:ea typeface="Calibri"/>
                <a:cs typeface="Calibri"/>
              </a:rPr>
              <a:t>0.4</a:t>
            </a:r>
          </a:p>
          <a:p>
            <a:endParaRPr lang="en-GB" dirty="0">
              <a:ea typeface="Calibri"/>
              <a:cs typeface="Calibri"/>
            </a:endParaRPr>
          </a:p>
          <a:p>
            <a:r>
              <a:rPr lang="en-GB" dirty="0">
                <a:ea typeface="Calibri"/>
                <a:cs typeface="Calibri"/>
              </a:rPr>
              <a:t>0.3</a:t>
            </a:r>
          </a:p>
          <a:p>
            <a:endParaRPr lang="en-GB" dirty="0">
              <a:ea typeface="Calibri"/>
              <a:cs typeface="Calibri"/>
            </a:endParaRPr>
          </a:p>
          <a:p>
            <a:r>
              <a:rPr lang="en-GB" dirty="0">
                <a:ea typeface="Calibri"/>
                <a:cs typeface="Calibri"/>
              </a:rPr>
              <a:t>0.2</a:t>
            </a:r>
          </a:p>
          <a:p>
            <a:endParaRPr lang="en-GB" dirty="0">
              <a:ea typeface="Calibri"/>
              <a:cs typeface="Calibri"/>
            </a:endParaRPr>
          </a:p>
          <a:p>
            <a:r>
              <a:rPr lang="en-GB" dirty="0">
                <a:ea typeface="Calibri"/>
                <a:cs typeface="Calibri"/>
              </a:rPr>
              <a:t>0.1</a:t>
            </a:r>
          </a:p>
          <a:p>
            <a:endParaRPr lang="en-GB" dirty="0">
              <a:ea typeface="Calibri"/>
              <a:cs typeface="Calibri"/>
            </a:endParaRPr>
          </a:p>
          <a:p>
            <a:r>
              <a:rPr lang="en-GB" dirty="0">
                <a:ea typeface="Calibri"/>
                <a:cs typeface="Calibri"/>
              </a:rPr>
              <a:t>0.0</a:t>
            </a:r>
          </a:p>
          <a:p>
            <a:endParaRPr lang="en-GB" dirty="0">
              <a:ea typeface="Calibri"/>
              <a:cs typeface="Calibri"/>
            </a:endParaRPr>
          </a:p>
        </p:txBody>
      </p:sp>
      <p:cxnSp>
        <p:nvCxnSpPr>
          <p:cNvPr id="14" name="Straight Arrow Connector 13">
            <a:extLst>
              <a:ext uri="{FF2B5EF4-FFF2-40B4-BE49-F238E27FC236}">
                <a16:creationId xmlns:a16="http://schemas.microsoft.com/office/drawing/2014/main" id="{506392E6-E833-C086-BCE6-A21BC016FABE}"/>
              </a:ext>
            </a:extLst>
          </p:cNvPr>
          <p:cNvCxnSpPr/>
          <p:nvPr/>
        </p:nvCxnSpPr>
        <p:spPr>
          <a:xfrm>
            <a:off x="7291753" y="3387968"/>
            <a:ext cx="2520461" cy="11723"/>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0E8418-D1AE-8639-A1D0-A6D00463A6A9}"/>
              </a:ext>
            </a:extLst>
          </p:cNvPr>
          <p:cNvCxnSpPr>
            <a:cxnSpLocks/>
          </p:cNvCxnSpPr>
          <p:nvPr/>
        </p:nvCxnSpPr>
        <p:spPr>
          <a:xfrm flipH="1" flipV="1">
            <a:off x="9792676" y="3399691"/>
            <a:ext cx="48846" cy="1932352"/>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39A3375-99F9-B911-CE7C-B70B485AB2FE}"/>
              </a:ext>
            </a:extLst>
          </p:cNvPr>
          <p:cNvSpPr txBox="1"/>
          <p:nvPr/>
        </p:nvSpPr>
        <p:spPr>
          <a:xfrm>
            <a:off x="8030307" y="3071446"/>
            <a:ext cx="12778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ea typeface="Calibri"/>
                <a:cs typeface="Calibri"/>
              </a:rPr>
              <a:t>Unknown</a:t>
            </a:r>
            <a:endParaRPr lang="en-GB" dirty="0"/>
          </a:p>
        </p:txBody>
      </p:sp>
      <p:sp>
        <p:nvSpPr>
          <p:cNvPr id="17" name="TextBox 16">
            <a:extLst>
              <a:ext uri="{FF2B5EF4-FFF2-40B4-BE49-F238E27FC236}">
                <a16:creationId xmlns:a16="http://schemas.microsoft.com/office/drawing/2014/main" id="{7FDB2CB9-BA08-51AC-AA29-998E3070AE12}"/>
              </a:ext>
            </a:extLst>
          </p:cNvPr>
          <p:cNvSpPr txBox="1"/>
          <p:nvPr/>
        </p:nvSpPr>
        <p:spPr>
          <a:xfrm>
            <a:off x="6986953" y="5334000"/>
            <a:ext cx="4642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0.00       0.50       1.00      1.50       2.00        2.50  </a:t>
            </a:r>
            <a:endParaRPr lang="en-GB" dirty="0"/>
          </a:p>
        </p:txBody>
      </p:sp>
    </p:spTree>
    <p:extLst>
      <p:ext uri="{BB962C8B-B14F-4D97-AF65-F5344CB8AC3E}">
        <p14:creationId xmlns:p14="http://schemas.microsoft.com/office/powerpoint/2010/main" val="184887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2" name="Picture 1" descr="A screenshot of a computer&#10;&#10;Description automatically generated">
            <a:extLst>
              <a:ext uri="{FF2B5EF4-FFF2-40B4-BE49-F238E27FC236}">
                <a16:creationId xmlns:a16="http://schemas.microsoft.com/office/drawing/2014/main" id="{D886A24C-9C0C-AE33-F1E8-F6094D59EBB1}"/>
              </a:ext>
            </a:extLst>
          </p:cNvPr>
          <p:cNvPicPr>
            <a:picLocks noChangeAspect="1"/>
          </p:cNvPicPr>
          <p:nvPr/>
        </p:nvPicPr>
        <p:blipFill>
          <a:blip r:embed="rId2"/>
          <a:srcRect l="17214" r="-113" b="50302"/>
          <a:stretch/>
        </p:blipFill>
        <p:spPr>
          <a:xfrm>
            <a:off x="3175" y="1106487"/>
            <a:ext cx="6186767" cy="1249003"/>
          </a:xfrm>
          <a:prstGeom prst="rect">
            <a:avLst/>
          </a:prstGeom>
        </p:spPr>
      </p:pic>
      <p:pic>
        <p:nvPicPr>
          <p:cNvPr id="3" name="Picture 2" descr="A black text on a white background&#10;&#10;Description automatically generated">
            <a:extLst>
              <a:ext uri="{FF2B5EF4-FFF2-40B4-BE49-F238E27FC236}">
                <a16:creationId xmlns:a16="http://schemas.microsoft.com/office/drawing/2014/main" id="{B4018A4E-98AA-B5D3-3A99-1D558FE4807E}"/>
              </a:ext>
            </a:extLst>
          </p:cNvPr>
          <p:cNvPicPr>
            <a:picLocks noChangeAspect="1"/>
          </p:cNvPicPr>
          <p:nvPr/>
        </p:nvPicPr>
        <p:blipFill>
          <a:blip r:embed="rId3"/>
          <a:stretch>
            <a:fillRect/>
          </a:stretch>
        </p:blipFill>
        <p:spPr>
          <a:xfrm>
            <a:off x="6350" y="3432454"/>
            <a:ext cx="6200530" cy="1535479"/>
          </a:xfrm>
          <a:prstGeom prst="rect">
            <a:avLst/>
          </a:prstGeom>
        </p:spPr>
      </p:pic>
      <p:pic>
        <p:nvPicPr>
          <p:cNvPr id="5" name="Picture 4" descr="A close up of a word&#10;&#10;AI-generated content may be incorrect.">
            <a:extLst>
              <a:ext uri="{FF2B5EF4-FFF2-40B4-BE49-F238E27FC236}">
                <a16:creationId xmlns:a16="http://schemas.microsoft.com/office/drawing/2014/main" id="{BB2F27F4-BA3E-5A51-D42F-3AF2F6CEAFFC}"/>
              </a:ext>
            </a:extLst>
          </p:cNvPr>
          <p:cNvPicPr>
            <a:picLocks noChangeAspect="1"/>
          </p:cNvPicPr>
          <p:nvPr/>
        </p:nvPicPr>
        <p:blipFill>
          <a:blip r:embed="rId4"/>
          <a:stretch>
            <a:fillRect/>
          </a:stretch>
        </p:blipFill>
        <p:spPr>
          <a:xfrm>
            <a:off x="6407803" y="1215558"/>
            <a:ext cx="5707716" cy="594472"/>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C631379C-4E60-AAFF-AB83-B51532BBE024}"/>
              </a:ext>
            </a:extLst>
          </p:cNvPr>
          <p:cNvPicPr>
            <a:picLocks noChangeAspect="1"/>
          </p:cNvPicPr>
          <p:nvPr/>
        </p:nvPicPr>
        <p:blipFill>
          <a:blip r:embed="rId5"/>
          <a:stretch>
            <a:fillRect/>
          </a:stretch>
        </p:blipFill>
        <p:spPr>
          <a:xfrm>
            <a:off x="6491567" y="3526211"/>
            <a:ext cx="5248835" cy="1060636"/>
          </a:xfrm>
          <a:prstGeom prst="rect">
            <a:avLst/>
          </a:prstGeom>
        </p:spPr>
      </p:pic>
    </p:spTree>
    <p:extLst>
      <p:ext uri="{BB962C8B-B14F-4D97-AF65-F5344CB8AC3E}">
        <p14:creationId xmlns:p14="http://schemas.microsoft.com/office/powerpoint/2010/main" val="37932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9C08-B4AA-59B2-220A-E4D1CB1B8F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B0C777-F332-1D71-508D-45A14332C01B}"/>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8" name="Picture 7" descr="A black text on a white background&#10;&#10;Description automatically generated">
            <a:extLst>
              <a:ext uri="{FF2B5EF4-FFF2-40B4-BE49-F238E27FC236}">
                <a16:creationId xmlns:a16="http://schemas.microsoft.com/office/drawing/2014/main" id="{A88B4903-1312-D290-30EC-E2B34F13BE92}"/>
              </a:ext>
            </a:extLst>
          </p:cNvPr>
          <p:cNvPicPr>
            <a:picLocks noChangeAspect="1"/>
          </p:cNvPicPr>
          <p:nvPr/>
        </p:nvPicPr>
        <p:blipFill>
          <a:blip r:embed="rId2"/>
          <a:stretch>
            <a:fillRect/>
          </a:stretch>
        </p:blipFill>
        <p:spPr>
          <a:xfrm>
            <a:off x="125341" y="3531432"/>
            <a:ext cx="6091848" cy="136280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208C1E5-7C99-E9B3-1494-C96B3E77C421}"/>
              </a:ext>
            </a:extLst>
          </p:cNvPr>
          <p:cNvPicPr>
            <a:picLocks noChangeAspect="1"/>
          </p:cNvPicPr>
          <p:nvPr/>
        </p:nvPicPr>
        <p:blipFill>
          <a:blip r:embed="rId3"/>
          <a:stretch>
            <a:fillRect/>
          </a:stretch>
        </p:blipFill>
        <p:spPr>
          <a:xfrm>
            <a:off x="127495" y="983396"/>
            <a:ext cx="5832963" cy="1716209"/>
          </a:xfrm>
          <a:prstGeom prst="rect">
            <a:avLst/>
          </a:prstGeom>
        </p:spPr>
      </p:pic>
      <p:pic>
        <p:nvPicPr>
          <p:cNvPr id="5" name="Picture 4" descr="A math equations on a white background&#10;&#10;AI-generated content may be incorrect.">
            <a:extLst>
              <a:ext uri="{FF2B5EF4-FFF2-40B4-BE49-F238E27FC236}">
                <a16:creationId xmlns:a16="http://schemas.microsoft.com/office/drawing/2014/main" id="{F73A3363-7D24-8181-E189-637E4DC5993D}"/>
              </a:ext>
            </a:extLst>
          </p:cNvPr>
          <p:cNvPicPr>
            <a:picLocks noChangeAspect="1"/>
          </p:cNvPicPr>
          <p:nvPr/>
        </p:nvPicPr>
        <p:blipFill>
          <a:blip r:embed="rId4"/>
          <a:stretch>
            <a:fillRect/>
          </a:stretch>
        </p:blipFill>
        <p:spPr>
          <a:xfrm>
            <a:off x="7831511" y="3423957"/>
            <a:ext cx="2378448" cy="1377202"/>
          </a:xfrm>
          <a:prstGeom prst="rect">
            <a:avLst/>
          </a:prstGeom>
        </p:spPr>
      </p:pic>
      <p:pic>
        <p:nvPicPr>
          <p:cNvPr id="6" name="Picture 5" descr="A close-up of a number of words&#10;&#10;AI-generated content may be incorrect.">
            <a:extLst>
              <a:ext uri="{FF2B5EF4-FFF2-40B4-BE49-F238E27FC236}">
                <a16:creationId xmlns:a16="http://schemas.microsoft.com/office/drawing/2014/main" id="{6A305529-CD7B-86F8-FB5E-BE6AE88E25A4}"/>
              </a:ext>
            </a:extLst>
          </p:cNvPr>
          <p:cNvPicPr>
            <a:picLocks noChangeAspect="1"/>
          </p:cNvPicPr>
          <p:nvPr/>
        </p:nvPicPr>
        <p:blipFill>
          <a:blip r:embed="rId5"/>
          <a:stretch>
            <a:fillRect/>
          </a:stretch>
        </p:blipFill>
        <p:spPr>
          <a:xfrm>
            <a:off x="7458075" y="1132354"/>
            <a:ext cx="3864908" cy="1567702"/>
          </a:xfrm>
          <a:prstGeom prst="rect">
            <a:avLst/>
          </a:prstGeom>
        </p:spPr>
      </p:pic>
    </p:spTree>
    <p:extLst>
      <p:ext uri="{BB962C8B-B14F-4D97-AF65-F5344CB8AC3E}">
        <p14:creationId xmlns:p14="http://schemas.microsoft.com/office/powerpoint/2010/main" val="34925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40677" y="293077"/>
            <a:ext cx="10515600" cy="602284"/>
          </a:xfrm>
        </p:spPr>
        <p:txBody>
          <a:bodyPr>
            <a:normAutofit fontScale="90000"/>
          </a:bodyPr>
          <a:lstStyle/>
          <a:p>
            <a:r>
              <a:rPr lang="en-US" b="1" dirty="0">
                <a:solidFill>
                  <a:srgbClr val="70AD47"/>
                </a:solidFill>
              </a:rPr>
              <a:t>3.2.5.5 Variable oxidation states</a:t>
            </a:r>
          </a:p>
        </p:txBody>
      </p:sp>
      <p:pic>
        <p:nvPicPr>
          <p:cNvPr id="7" name="Picture 6" descr="A white paper with black text&#10;&#10;AI-generated content may be incorrect.">
            <a:extLst>
              <a:ext uri="{FF2B5EF4-FFF2-40B4-BE49-F238E27FC236}">
                <a16:creationId xmlns:a16="http://schemas.microsoft.com/office/drawing/2014/main" id="{C81BA65B-1FBC-CF52-E141-84A920A57D7F}"/>
              </a:ext>
            </a:extLst>
          </p:cNvPr>
          <p:cNvPicPr>
            <a:picLocks noChangeAspect="1"/>
          </p:cNvPicPr>
          <p:nvPr/>
        </p:nvPicPr>
        <p:blipFill>
          <a:blip r:embed="rId2"/>
          <a:stretch>
            <a:fillRect/>
          </a:stretch>
        </p:blipFill>
        <p:spPr>
          <a:xfrm>
            <a:off x="1167912" y="1001957"/>
            <a:ext cx="7816361" cy="5850548"/>
          </a:xfrm>
          <a:prstGeom prst="rect">
            <a:avLst/>
          </a:prstGeom>
        </p:spPr>
      </p:pic>
    </p:spTree>
    <p:extLst>
      <p:ext uri="{BB962C8B-B14F-4D97-AF65-F5344CB8AC3E}">
        <p14:creationId xmlns:p14="http://schemas.microsoft.com/office/powerpoint/2010/main" val="2774875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3ADDE027-20BF-4485-AC03-2E74397E3900}"/>
              </a:ext>
            </a:extLst>
          </p:cNvPr>
          <p:cNvSpPr>
            <a:spLocks noGrp="1" noChangeArrowheads="1"/>
          </p:cNvSpPr>
          <p:nvPr>
            <p:ph type="body" idx="1"/>
          </p:nvPr>
        </p:nvSpPr>
        <p:spPr>
          <a:xfrm>
            <a:off x="355092" y="1711740"/>
            <a:ext cx="10515600" cy="2426800"/>
          </a:xfrm>
        </p:spPr>
        <p:txBody>
          <a:bodyPr/>
          <a:lstStyle/>
          <a:p>
            <a:r>
              <a:rPr lang="en-GB" altLang="en-US"/>
              <a:t>Why do transition metals have variable oxidation states?</a:t>
            </a:r>
          </a:p>
          <a:p>
            <a:pPr lvl="1"/>
            <a:r>
              <a:rPr lang="en-GB" altLang="en-US"/>
              <a:t>Formation of Fe</a:t>
            </a:r>
            <a:r>
              <a:rPr lang="en-GB" altLang="en-US" baseline="30000"/>
              <a:t>2+</a:t>
            </a:r>
            <a:r>
              <a:rPr lang="en-GB" altLang="en-US"/>
              <a:t> Fe</a:t>
            </a:r>
            <a:r>
              <a:rPr lang="en-GB" altLang="en-US" baseline="30000"/>
              <a:t>3+</a:t>
            </a:r>
          </a:p>
          <a:p>
            <a:pPr lvl="1"/>
            <a:r>
              <a:rPr lang="en-GB" altLang="en-US"/>
              <a:t>When a compound is formed it is the most stable – the one in which most energy is released</a:t>
            </a:r>
          </a:p>
          <a:p>
            <a:pPr lvl="1"/>
            <a:r>
              <a:rPr lang="en-GB" altLang="en-US"/>
              <a:t>4s and 3d orbitals close in energy – not a huge jump in energy to remove third electron compared with first and second</a:t>
            </a:r>
          </a:p>
        </p:txBody>
      </p:sp>
      <p:sp>
        <p:nvSpPr>
          <p:cNvPr id="3" name="Title 1">
            <a:extLst>
              <a:ext uri="{FF2B5EF4-FFF2-40B4-BE49-F238E27FC236}">
                <a16:creationId xmlns:a16="http://schemas.microsoft.com/office/drawing/2014/main" id="{74B0445D-2799-FAB9-FFB7-D7F0F51E1F0D}"/>
              </a:ext>
            </a:extLst>
          </p:cNvPr>
          <p:cNvSpPr txBox="1">
            <a:spLocks/>
          </p:cNvSpPr>
          <p:nvPr/>
        </p:nvSpPr>
        <p:spPr>
          <a:xfrm>
            <a:off x="140677" y="293077"/>
            <a:ext cx="10515600" cy="6022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Transition metals and variable oxidation states</a:t>
            </a:r>
          </a:p>
        </p:txBody>
      </p:sp>
    </p:spTree>
    <p:extLst>
      <p:ext uri="{BB962C8B-B14F-4D97-AF65-F5344CB8AC3E}">
        <p14:creationId xmlns:p14="http://schemas.microsoft.com/office/powerpoint/2010/main" val="408480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2F31DF-D194-35E2-0FFF-0E7BBD93AC5C}"/>
              </a:ext>
            </a:extLst>
          </p:cNvPr>
          <p:cNvSpPr txBox="1"/>
          <p:nvPr/>
        </p:nvSpPr>
        <p:spPr>
          <a:xfrm>
            <a:off x="1431636" y="1051168"/>
            <a:ext cx="8663709" cy="5016758"/>
          </a:xfrm>
          <a:prstGeom prst="rect">
            <a:avLst/>
          </a:prstGeom>
          <a:noFill/>
        </p:spPr>
        <p:txBody>
          <a:bodyPr wrap="square" lIns="91440" tIns="45720" rIns="91440" bIns="45720" rtlCol="0" anchor="t">
            <a:spAutoFit/>
          </a:bodyPr>
          <a:lstStyle/>
          <a:p>
            <a:r>
              <a:rPr lang="en-GB" sz="4000" b="1" dirty="0"/>
              <a:t>Typical properties are</a:t>
            </a:r>
            <a:r>
              <a:rPr lang="en-GB" sz="4000" dirty="0"/>
              <a:t>;</a:t>
            </a:r>
          </a:p>
          <a:p>
            <a:r>
              <a:rPr lang="en-GB" sz="4000" dirty="0"/>
              <a:t>Hard,</a:t>
            </a:r>
          </a:p>
          <a:p>
            <a:r>
              <a:rPr lang="en-GB" sz="4000" dirty="0"/>
              <a:t>Strong,</a:t>
            </a:r>
            <a:endParaRPr lang="en-GB" sz="4000" dirty="0">
              <a:ea typeface="Calibri"/>
              <a:cs typeface="Calibri"/>
            </a:endParaRPr>
          </a:p>
          <a:p>
            <a:r>
              <a:rPr lang="en-GB" sz="4000" dirty="0"/>
              <a:t>Shiny,</a:t>
            </a:r>
            <a:endParaRPr lang="en-GB" sz="4000" dirty="0">
              <a:ea typeface="Calibri"/>
              <a:cs typeface="Calibri"/>
            </a:endParaRPr>
          </a:p>
          <a:p>
            <a:r>
              <a:rPr lang="en-GB" sz="4000" dirty="0"/>
              <a:t>High </a:t>
            </a:r>
            <a:r>
              <a:rPr lang="en-GB" sz="4000" err="1"/>
              <a:t>Mpt</a:t>
            </a:r>
            <a:r>
              <a:rPr lang="en-GB" sz="4000" dirty="0"/>
              <a:t>,</a:t>
            </a:r>
            <a:endParaRPr lang="en-GB" sz="4000" dirty="0">
              <a:ea typeface="Calibri"/>
              <a:cs typeface="Calibri"/>
            </a:endParaRPr>
          </a:p>
          <a:p>
            <a:r>
              <a:rPr lang="en-GB" sz="4000" dirty="0"/>
              <a:t>High </a:t>
            </a:r>
            <a:r>
              <a:rPr lang="en-GB" sz="4000" err="1"/>
              <a:t>Bpt</a:t>
            </a:r>
            <a:r>
              <a:rPr lang="en-GB" sz="4000" dirty="0"/>
              <a:t>,</a:t>
            </a:r>
            <a:endParaRPr lang="en-GB" sz="4000" dirty="0">
              <a:ea typeface="Calibri"/>
              <a:cs typeface="Calibri"/>
            </a:endParaRPr>
          </a:p>
          <a:p>
            <a:r>
              <a:rPr lang="en-GB" sz="4000" dirty="0"/>
              <a:t>Good conductors of heat and electricity</a:t>
            </a:r>
          </a:p>
          <a:p>
            <a:endParaRPr lang="en-GB" sz="4000" dirty="0"/>
          </a:p>
        </p:txBody>
      </p:sp>
      <p:sp>
        <p:nvSpPr>
          <p:cNvPr id="6" name="Title 1">
            <a:extLst>
              <a:ext uri="{FF2B5EF4-FFF2-40B4-BE49-F238E27FC236}">
                <a16:creationId xmlns:a16="http://schemas.microsoft.com/office/drawing/2014/main" id="{73016ADF-8E6C-8CFE-4A29-DA4814AC15EE}"/>
              </a:ext>
            </a:extLst>
          </p:cNvPr>
          <p:cNvSpPr>
            <a:spLocks noGrp="1"/>
          </p:cNvSpPr>
          <p:nvPr>
            <p:ph type="title"/>
          </p:nvPr>
        </p:nvSpPr>
        <p:spPr>
          <a:xfrm>
            <a:off x="0" y="-1764"/>
            <a:ext cx="11353800" cy="1325563"/>
          </a:xfrm>
        </p:spPr>
        <p:txBody>
          <a:bodyPr/>
          <a:lstStyle/>
          <a:p>
            <a:r>
              <a:rPr lang="en-US" b="1" dirty="0">
                <a:solidFill>
                  <a:schemeClr val="accent6"/>
                </a:solidFill>
              </a:rPr>
              <a:t>General physical properties of transition metals</a:t>
            </a:r>
          </a:p>
        </p:txBody>
      </p:sp>
    </p:spTree>
    <p:extLst>
      <p:ext uri="{BB962C8B-B14F-4D97-AF65-F5344CB8AC3E}">
        <p14:creationId xmlns:p14="http://schemas.microsoft.com/office/powerpoint/2010/main" val="4201475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8906CB33-2662-4A12-B323-CEFFA8F10217}"/>
              </a:ext>
            </a:extLst>
          </p:cNvPr>
          <p:cNvSpPr>
            <a:spLocks noGrp="1" noChangeArrowheads="1"/>
          </p:cNvSpPr>
          <p:nvPr>
            <p:ph type="body" idx="1"/>
          </p:nvPr>
        </p:nvSpPr>
        <p:spPr>
          <a:xfrm>
            <a:off x="568448" y="1105757"/>
            <a:ext cx="11316676" cy="5068032"/>
          </a:xfrm>
        </p:spPr>
        <p:txBody>
          <a:bodyPr vert="horz" lIns="91440" tIns="45720" rIns="91440" bIns="45720" rtlCol="0" anchor="t">
            <a:normAutofit/>
          </a:bodyPr>
          <a:lstStyle/>
          <a:p>
            <a:r>
              <a:rPr lang="en-GB" altLang="en-US" dirty="0"/>
              <a:t>Except Sc (+3 only) all have oxidation state +2 (4s electrons used in bonding)</a:t>
            </a:r>
          </a:p>
          <a:p>
            <a:r>
              <a:rPr lang="en-GB" altLang="en-US" dirty="0"/>
              <a:t>For oxidation states &gt;2 the 3d as well as the 4s electrons are used</a:t>
            </a:r>
            <a:endParaRPr lang="en-GB" altLang="en-US" dirty="0">
              <a:ea typeface="Calibri"/>
              <a:cs typeface="Calibri"/>
            </a:endParaRPr>
          </a:p>
          <a:p>
            <a:r>
              <a:rPr lang="en-GB" altLang="en-US" dirty="0"/>
              <a:t>For Sc to Mn the maximum oxidation state corresponds to the removal of all 4s and 3d electrons</a:t>
            </a:r>
            <a:endParaRPr lang="en-GB" altLang="en-US" dirty="0">
              <a:ea typeface="Calibri"/>
              <a:cs typeface="Calibri"/>
            </a:endParaRPr>
          </a:p>
          <a:p>
            <a:r>
              <a:rPr lang="en-GB" altLang="en-US" dirty="0"/>
              <a:t>After Mn the increasing nuclear charge means Fe does not show +8, the +2 charge becomes more stable which corresponds to just the removal of the 4s electrons</a:t>
            </a:r>
            <a:endParaRPr lang="en-GB" altLang="en-US" dirty="0">
              <a:ea typeface="Calibri"/>
              <a:cs typeface="Calibri"/>
            </a:endParaRPr>
          </a:p>
        </p:txBody>
      </p:sp>
      <p:sp>
        <p:nvSpPr>
          <p:cNvPr id="5" name="Title 1">
            <a:extLst>
              <a:ext uri="{FF2B5EF4-FFF2-40B4-BE49-F238E27FC236}">
                <a16:creationId xmlns:a16="http://schemas.microsoft.com/office/drawing/2014/main" id="{3AA2948E-38B6-CCA2-BF67-4BAAB3FD3766}"/>
              </a:ext>
            </a:extLst>
          </p:cNvPr>
          <p:cNvSpPr txBox="1">
            <a:spLocks/>
          </p:cNvSpPr>
          <p:nvPr/>
        </p:nvSpPr>
        <p:spPr>
          <a:xfrm>
            <a:off x="140677" y="293077"/>
            <a:ext cx="10515600" cy="6022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Transition metals and variable oxidation states</a:t>
            </a:r>
          </a:p>
        </p:txBody>
      </p:sp>
    </p:spTree>
    <p:extLst>
      <p:ext uri="{BB962C8B-B14F-4D97-AF65-F5344CB8AC3E}">
        <p14:creationId xmlns:p14="http://schemas.microsoft.com/office/powerpoint/2010/main" val="2711960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E46EAC83-561D-4D6D-8817-7459242B0B0C}"/>
              </a:ext>
            </a:extLst>
          </p:cNvPr>
          <p:cNvSpPr>
            <a:spLocks noGrp="1" noChangeArrowheads="1"/>
          </p:cNvSpPr>
          <p:nvPr>
            <p:ph type="body" idx="1"/>
          </p:nvPr>
        </p:nvSpPr>
        <p:spPr/>
        <p:txBody>
          <a:bodyPr vert="horz" lIns="91440" tIns="45720" rIns="91440" bIns="45720" rtlCol="0" anchor="t">
            <a:normAutofit/>
          </a:bodyPr>
          <a:lstStyle/>
          <a:p>
            <a:r>
              <a:rPr lang="en-GB" altLang="en-US" dirty="0"/>
              <a:t>Low oxidation states exist as M</a:t>
            </a:r>
            <a:r>
              <a:rPr lang="en-GB" altLang="en-US" baseline="30000" dirty="0"/>
              <a:t>2+</a:t>
            </a:r>
            <a:r>
              <a:rPr lang="en-GB" altLang="en-US" dirty="0"/>
              <a:t> and M</a:t>
            </a:r>
            <a:r>
              <a:rPr lang="en-GB" altLang="en-US" baseline="30000" dirty="0"/>
              <a:t>3+</a:t>
            </a:r>
            <a:r>
              <a:rPr lang="en-GB" altLang="en-US" dirty="0"/>
              <a:t> </a:t>
            </a:r>
            <a:endParaRPr lang="en-US" dirty="0"/>
          </a:p>
          <a:p>
            <a:r>
              <a:rPr lang="en-GB" altLang="en-US" dirty="0"/>
              <a:t>Higher ones exist as oxy ions where the very electronegative oxygen has attracted the electrons for use in bonding </a:t>
            </a:r>
            <a:r>
              <a:rPr lang="en-GB" altLang="en-US" err="1"/>
              <a:t>eg</a:t>
            </a:r>
            <a:r>
              <a:rPr lang="en-GB" altLang="en-US" dirty="0"/>
              <a:t> MnO</a:t>
            </a:r>
            <a:r>
              <a:rPr lang="en-GB" altLang="en-US" baseline="-25000" dirty="0"/>
              <a:t>4</a:t>
            </a:r>
            <a:r>
              <a:rPr lang="en-GB" altLang="en-US" baseline="30000" dirty="0"/>
              <a:t>-</a:t>
            </a:r>
            <a:endParaRPr lang="en-GB" baseline="30000" dirty="0">
              <a:ea typeface="Calibri"/>
              <a:cs typeface="Calibri"/>
            </a:endParaRPr>
          </a:p>
          <a:p>
            <a:r>
              <a:rPr lang="en-GB" altLang="en-US" dirty="0"/>
              <a:t>The higher oxidation states are oxidising agents – gain electrons</a:t>
            </a:r>
            <a:endParaRPr lang="en-GB" altLang="en-US" dirty="0">
              <a:ea typeface="Calibri"/>
              <a:cs typeface="Calibri"/>
            </a:endParaRPr>
          </a:p>
          <a:p>
            <a:r>
              <a:rPr lang="en-GB" altLang="en-US" dirty="0"/>
              <a:t>Simple ions are reducing agents – lose electrons</a:t>
            </a:r>
            <a:endParaRPr lang="en-GB" altLang="en-US" dirty="0">
              <a:ea typeface="Calibri"/>
              <a:cs typeface="Calibri"/>
            </a:endParaRPr>
          </a:p>
        </p:txBody>
      </p:sp>
      <p:sp>
        <p:nvSpPr>
          <p:cNvPr id="3" name="Title 1">
            <a:extLst>
              <a:ext uri="{FF2B5EF4-FFF2-40B4-BE49-F238E27FC236}">
                <a16:creationId xmlns:a16="http://schemas.microsoft.com/office/drawing/2014/main" id="{53D48E37-F2DE-BE66-5BB8-5AE5BED320FF}"/>
              </a:ext>
            </a:extLst>
          </p:cNvPr>
          <p:cNvSpPr txBox="1">
            <a:spLocks/>
          </p:cNvSpPr>
          <p:nvPr/>
        </p:nvSpPr>
        <p:spPr>
          <a:xfrm>
            <a:off x="140677" y="293077"/>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Transition metals ions as reducing and </a:t>
            </a:r>
            <a:r>
              <a:rPr lang="en-US" b="1" dirty="0" err="1">
                <a:solidFill>
                  <a:srgbClr val="70AD47"/>
                </a:solidFill>
                <a:latin typeface="Calibri Light"/>
                <a:ea typeface="Calibri Light"/>
                <a:cs typeface="Calibri Light"/>
              </a:rPr>
              <a:t>oxidising</a:t>
            </a:r>
            <a:r>
              <a:rPr lang="en-US" b="1" dirty="0">
                <a:solidFill>
                  <a:srgbClr val="70AD47"/>
                </a:solidFill>
                <a:latin typeface="Calibri Light"/>
                <a:ea typeface="Calibri Light"/>
                <a:cs typeface="Calibri Light"/>
              </a:rPr>
              <a:t> agents</a:t>
            </a:r>
          </a:p>
        </p:txBody>
      </p:sp>
    </p:spTree>
    <p:extLst>
      <p:ext uri="{BB962C8B-B14F-4D97-AF65-F5344CB8AC3E}">
        <p14:creationId xmlns:p14="http://schemas.microsoft.com/office/powerpoint/2010/main" val="1275114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5">
            <a:extLst>
              <a:ext uri="{FF2B5EF4-FFF2-40B4-BE49-F238E27FC236}">
                <a16:creationId xmlns:a16="http://schemas.microsoft.com/office/drawing/2014/main" id="{50515AA2-816E-42ED-A6BE-9880A3508A2C}"/>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r>
              <a:rPr lang="en-GB" altLang="en-US" dirty="0"/>
              <a:t>Has ions with oxidation states of +1 to +7</a:t>
            </a:r>
            <a:endParaRPr lang="en-GB" altLang="en-US" dirty="0">
              <a:ea typeface="Calibri"/>
              <a:cs typeface="Calibri"/>
            </a:endParaRPr>
          </a:p>
          <a:p>
            <a:r>
              <a:rPr lang="en-GB" altLang="en-US" dirty="0"/>
              <a:t>The most common ions are +2, +4 and +7</a:t>
            </a:r>
            <a:endParaRPr lang="en-GB" altLang="en-US" dirty="0">
              <a:ea typeface="Calibri"/>
              <a:cs typeface="Calibri"/>
            </a:endParaRPr>
          </a:p>
          <a:p>
            <a:r>
              <a:rPr lang="en-GB" altLang="en-US" dirty="0"/>
              <a:t>These have the following electron configuration;</a:t>
            </a:r>
            <a:endParaRPr lang="en-GB" altLang="en-US" dirty="0">
              <a:ea typeface="Calibri"/>
              <a:cs typeface="Calibri"/>
            </a:endParaRPr>
          </a:p>
          <a:p>
            <a:pPr marL="0" indent="0">
              <a:buNone/>
            </a:pPr>
            <a:r>
              <a:rPr lang="en-GB" altLang="en-US" dirty="0">
                <a:ea typeface="Calibri"/>
                <a:cs typeface="Calibri"/>
              </a:rPr>
              <a:t>+2, [</a:t>
            </a:r>
            <a:r>
              <a:rPr lang="en-GB" altLang="en-US" err="1">
                <a:ea typeface="Calibri"/>
                <a:cs typeface="Calibri"/>
              </a:rPr>
              <a:t>Ar</a:t>
            </a:r>
            <a:r>
              <a:rPr lang="en-GB" altLang="en-US" dirty="0">
                <a:ea typeface="Calibri"/>
                <a:cs typeface="Calibri"/>
              </a:rPr>
              <a:t>] 3d</a:t>
            </a:r>
            <a:r>
              <a:rPr lang="en-GB" altLang="en-US" baseline="30000" dirty="0">
                <a:ea typeface="Calibri"/>
                <a:cs typeface="Calibri"/>
              </a:rPr>
              <a:t>5 </a:t>
            </a:r>
          </a:p>
          <a:p>
            <a:pPr marL="0" indent="0">
              <a:buNone/>
            </a:pPr>
            <a:r>
              <a:rPr lang="en-GB" altLang="en-US" dirty="0">
                <a:ea typeface="Calibri"/>
                <a:cs typeface="Calibri"/>
              </a:rPr>
              <a:t>+4, [</a:t>
            </a:r>
            <a:r>
              <a:rPr lang="en-GB" altLang="en-US" dirty="0" err="1">
                <a:ea typeface="Calibri"/>
                <a:cs typeface="Calibri"/>
              </a:rPr>
              <a:t>Ar</a:t>
            </a:r>
            <a:r>
              <a:rPr lang="en-GB" altLang="en-US" dirty="0">
                <a:ea typeface="Calibri"/>
                <a:cs typeface="Calibri"/>
              </a:rPr>
              <a:t>] 3d</a:t>
            </a:r>
            <a:r>
              <a:rPr lang="en-GB" altLang="en-US" baseline="30000" dirty="0">
                <a:ea typeface="Calibri"/>
                <a:cs typeface="Calibri"/>
              </a:rPr>
              <a:t>3</a:t>
            </a:r>
            <a:r>
              <a:rPr lang="en-GB" altLang="en-US" dirty="0">
                <a:ea typeface="Calibri"/>
                <a:cs typeface="Calibri"/>
              </a:rPr>
              <a:t>  </a:t>
            </a:r>
            <a:endParaRPr lang="en-GB"/>
          </a:p>
          <a:p>
            <a:pPr marL="0" indent="0">
              <a:buNone/>
            </a:pPr>
            <a:r>
              <a:rPr lang="en-GB" altLang="en-US" dirty="0">
                <a:ea typeface="Calibri"/>
                <a:cs typeface="Calibri"/>
              </a:rPr>
              <a:t>+7, </a:t>
            </a:r>
            <a:r>
              <a:rPr lang="en-GB" dirty="0">
                <a:ea typeface="Calibri"/>
                <a:cs typeface="Calibri"/>
              </a:rPr>
              <a:t>[</a:t>
            </a:r>
            <a:r>
              <a:rPr lang="en-GB" dirty="0" err="1">
                <a:ea typeface="Calibri"/>
                <a:cs typeface="Calibri"/>
              </a:rPr>
              <a:t>Ar</a:t>
            </a:r>
            <a:r>
              <a:rPr lang="en-GB" dirty="0">
                <a:ea typeface="Calibri"/>
                <a:cs typeface="Calibri"/>
              </a:rPr>
              <a:t>] 3d</a:t>
            </a:r>
            <a:r>
              <a:rPr lang="en-GB" baseline="30000" dirty="0">
                <a:ea typeface="Calibri"/>
                <a:cs typeface="Calibri"/>
              </a:rPr>
              <a:t>0</a:t>
            </a:r>
            <a:endParaRPr lang="en-GB" sz="1800" baseline="30000" dirty="0">
              <a:ea typeface="Calibri"/>
              <a:cs typeface="Calibri"/>
            </a:endParaRPr>
          </a:p>
          <a:p>
            <a:endParaRPr lang="en-GB" altLang="en-US" dirty="0">
              <a:ea typeface="Calibri"/>
              <a:cs typeface="Calibri"/>
            </a:endParaRPr>
          </a:p>
        </p:txBody>
      </p:sp>
      <p:sp>
        <p:nvSpPr>
          <p:cNvPr id="3" name="Title 1">
            <a:extLst>
              <a:ext uri="{FF2B5EF4-FFF2-40B4-BE49-F238E27FC236}">
                <a16:creationId xmlns:a16="http://schemas.microsoft.com/office/drawing/2014/main" id="{FAB567F6-CAB8-E200-3C64-8C5C7BB62D45}"/>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Oxidation states of manganese</a:t>
            </a:r>
          </a:p>
        </p:txBody>
      </p:sp>
    </p:spTree>
    <p:extLst>
      <p:ext uri="{BB962C8B-B14F-4D97-AF65-F5344CB8AC3E}">
        <p14:creationId xmlns:p14="http://schemas.microsoft.com/office/powerpoint/2010/main" val="158251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1749-635A-F2A9-3A8F-CAA455F1C404}"/>
            </a:ext>
          </a:extLst>
        </p:cNvPr>
        <p:cNvGrpSpPr/>
        <p:nvPr/>
      </p:nvGrpSpPr>
      <p:grpSpPr>
        <a:xfrm>
          <a:off x="0" y="0"/>
          <a:ext cx="0" cy="0"/>
          <a:chOff x="0" y="0"/>
          <a:chExt cx="0" cy="0"/>
        </a:xfrm>
      </p:grpSpPr>
      <p:sp>
        <p:nvSpPr>
          <p:cNvPr id="103427" name="Rectangle 5">
            <a:extLst>
              <a:ext uri="{FF2B5EF4-FFF2-40B4-BE49-F238E27FC236}">
                <a16:creationId xmlns:a16="http://schemas.microsoft.com/office/drawing/2014/main" id="{041FF429-2170-F991-49BE-411216CC90A4}"/>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pPr marL="0" indent="0">
              <a:buNone/>
            </a:pPr>
            <a:endParaRPr lang="en-GB" altLang="en-US" dirty="0">
              <a:ea typeface="Calibri"/>
              <a:cs typeface="Calibri"/>
            </a:endParaRPr>
          </a:p>
          <a:p>
            <a:endParaRPr lang="en-GB" altLang="en-US" dirty="0">
              <a:ea typeface="Calibri"/>
              <a:cs typeface="Calibri"/>
            </a:endParaRPr>
          </a:p>
        </p:txBody>
      </p:sp>
      <p:sp>
        <p:nvSpPr>
          <p:cNvPr id="3" name="Title 1">
            <a:extLst>
              <a:ext uri="{FF2B5EF4-FFF2-40B4-BE49-F238E27FC236}">
                <a16:creationId xmlns:a16="http://schemas.microsoft.com/office/drawing/2014/main" id="{D3063852-666D-71D7-417B-453C88A9ECE1}"/>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Effect of pH on oxidation state</a:t>
            </a:r>
          </a:p>
        </p:txBody>
      </p:sp>
      <p:sp>
        <p:nvSpPr>
          <p:cNvPr id="2" name="TextBox 1">
            <a:extLst>
              <a:ext uri="{FF2B5EF4-FFF2-40B4-BE49-F238E27FC236}">
                <a16:creationId xmlns:a16="http://schemas.microsoft.com/office/drawing/2014/main" id="{E8E1403F-4EC5-E7F0-1709-FE7358F75781}"/>
              </a:ext>
            </a:extLst>
          </p:cNvPr>
          <p:cNvSpPr txBox="1"/>
          <p:nvPr/>
        </p:nvSpPr>
        <p:spPr>
          <a:xfrm>
            <a:off x="7816" y="1312984"/>
            <a:ext cx="1219199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At </a:t>
            </a:r>
            <a:r>
              <a:rPr lang="en-GB" sz="2800" dirty="0">
                <a:solidFill>
                  <a:srgbClr val="FF0000"/>
                </a:solidFill>
                <a:ea typeface="Calibri"/>
                <a:cs typeface="Calibri"/>
              </a:rPr>
              <a:t>low pH, reduction of HIGHER STATES</a:t>
            </a:r>
            <a:r>
              <a:rPr lang="en-GB" sz="2800" dirty="0">
                <a:ea typeface="Calibri"/>
                <a:cs typeface="Calibri"/>
              </a:rPr>
              <a:t> of transition metals is favoured.</a:t>
            </a:r>
            <a:endParaRPr lang="en-US" dirty="0">
              <a:ea typeface="Calibri"/>
              <a:cs typeface="Calibri"/>
            </a:endParaRPr>
          </a:p>
          <a:p>
            <a:endParaRPr lang="en-GB" sz="2800" dirty="0">
              <a:ea typeface="Calibri"/>
              <a:cs typeface="Calibri"/>
            </a:endParaRPr>
          </a:p>
          <a:p>
            <a:r>
              <a:rPr lang="en-GB" sz="2800" dirty="0">
                <a:ea typeface="Calibri"/>
                <a:cs typeface="Calibri"/>
              </a:rPr>
              <a:t>In </a:t>
            </a:r>
            <a:r>
              <a:rPr lang="en-GB" sz="2800" dirty="0">
                <a:solidFill>
                  <a:srgbClr val="7030A0"/>
                </a:solidFill>
                <a:ea typeface="Calibri"/>
                <a:cs typeface="Calibri"/>
              </a:rPr>
              <a:t>alkaline</a:t>
            </a:r>
            <a:r>
              <a:rPr lang="en-GB" sz="2800" dirty="0">
                <a:ea typeface="Calibri"/>
                <a:cs typeface="Calibri"/>
              </a:rPr>
              <a:t> solution, </a:t>
            </a:r>
            <a:r>
              <a:rPr lang="en-GB" sz="2800" dirty="0">
                <a:solidFill>
                  <a:srgbClr val="7030A0"/>
                </a:solidFill>
                <a:ea typeface="Calibri"/>
                <a:cs typeface="Calibri"/>
              </a:rPr>
              <a:t>oxidation of LOWER STATES</a:t>
            </a:r>
            <a:r>
              <a:rPr lang="en-GB" sz="2800" dirty="0">
                <a:ea typeface="Calibri"/>
                <a:cs typeface="Calibri"/>
              </a:rPr>
              <a:t> of transition metals tends to happen, due to the increased tendency to form negative ions at higher </a:t>
            </a:r>
            <a:r>
              <a:rPr lang="en-GB" sz="2800" err="1">
                <a:ea typeface="Calibri"/>
                <a:cs typeface="Calibri"/>
              </a:rPr>
              <a:t>pH.</a:t>
            </a:r>
            <a:r>
              <a:rPr lang="en-GB" sz="2800" dirty="0">
                <a:ea typeface="Calibri"/>
                <a:cs typeface="Calibri"/>
              </a:rPr>
              <a:t> </a:t>
            </a:r>
            <a:endParaRPr lang="en-US" dirty="0">
              <a:ea typeface="Calibri"/>
              <a:cs typeface="Calibri"/>
            </a:endParaRPr>
          </a:p>
          <a:p>
            <a:endParaRPr lang="en-GB" sz="2800" dirty="0">
              <a:ea typeface="Calibri"/>
              <a:cs typeface="Calibri"/>
            </a:endParaRPr>
          </a:p>
          <a:p>
            <a:r>
              <a:rPr lang="en-GB" sz="2800" dirty="0">
                <a:ea typeface="Calibri"/>
                <a:cs typeface="Calibri"/>
              </a:rPr>
              <a:t>In alkaline solution there is a tendency to form negative ions which can lose electrons easier (OIL rig) i.e. Oxidation is easier. Oxidation = alkali + oxidising agent</a:t>
            </a:r>
            <a:endParaRPr lang="en-US" dirty="0">
              <a:ea typeface="Calibri"/>
              <a:cs typeface="Calibri"/>
            </a:endParaRPr>
          </a:p>
          <a:p>
            <a:r>
              <a:rPr lang="en-GB" sz="2800" dirty="0">
                <a:ea typeface="Calibri"/>
                <a:cs typeface="Calibri"/>
              </a:rPr>
              <a:t>i.e.</a:t>
            </a:r>
          </a:p>
          <a:p>
            <a:endParaRPr lang="en-GB" sz="2800" dirty="0">
              <a:ea typeface="Calibri"/>
              <a:cs typeface="Calibri"/>
            </a:endParaRPr>
          </a:p>
        </p:txBody>
      </p:sp>
      <p:graphicFrame>
        <p:nvGraphicFramePr>
          <p:cNvPr id="4" name="Table 3">
            <a:extLst>
              <a:ext uri="{FF2B5EF4-FFF2-40B4-BE49-F238E27FC236}">
                <a16:creationId xmlns:a16="http://schemas.microsoft.com/office/drawing/2014/main" id="{482DA6BB-6DFE-13C9-4498-80F6C48F17A4}"/>
              </a:ext>
            </a:extLst>
          </p:cNvPr>
          <p:cNvGraphicFramePr>
            <a:graphicFrameLocks noGrp="1"/>
          </p:cNvGraphicFramePr>
          <p:nvPr>
            <p:extLst>
              <p:ext uri="{D42A27DB-BD31-4B8C-83A1-F6EECF244321}">
                <p14:modId xmlns:p14="http://schemas.microsoft.com/office/powerpoint/2010/main" val="123447749"/>
              </p:ext>
            </p:extLst>
          </p:nvPr>
        </p:nvGraphicFramePr>
        <p:xfrm>
          <a:off x="1629507" y="4513384"/>
          <a:ext cx="8942364" cy="2093652"/>
        </p:xfrm>
        <a:graphic>
          <a:graphicData uri="http://schemas.openxmlformats.org/drawingml/2006/table">
            <a:tbl>
              <a:tblPr firstRow="1" bandRow="1">
                <a:tableStyleId>{5C22544A-7EE6-4342-B048-85BDC9FD1C3A}</a:tableStyleId>
              </a:tblPr>
              <a:tblGrid>
                <a:gridCol w="2980788">
                  <a:extLst>
                    <a:ext uri="{9D8B030D-6E8A-4147-A177-3AD203B41FA5}">
                      <a16:colId xmlns:a16="http://schemas.microsoft.com/office/drawing/2014/main" val="4202583857"/>
                    </a:ext>
                  </a:extLst>
                </a:gridCol>
                <a:gridCol w="2980788">
                  <a:extLst>
                    <a:ext uri="{9D8B030D-6E8A-4147-A177-3AD203B41FA5}">
                      <a16:colId xmlns:a16="http://schemas.microsoft.com/office/drawing/2014/main" val="3531704785"/>
                    </a:ext>
                  </a:extLst>
                </a:gridCol>
                <a:gridCol w="2980788">
                  <a:extLst>
                    <a:ext uri="{9D8B030D-6E8A-4147-A177-3AD203B41FA5}">
                      <a16:colId xmlns:a16="http://schemas.microsoft.com/office/drawing/2014/main" val="1033379610"/>
                    </a:ext>
                  </a:extLst>
                </a:gridCol>
              </a:tblGrid>
              <a:tr h="523413">
                <a:tc>
                  <a:txBody>
                    <a:bodyPr/>
                    <a:lstStyle/>
                    <a:p>
                      <a:r>
                        <a:rPr lang="en-GB" sz="2400" dirty="0"/>
                        <a:t>pH of solution</a:t>
                      </a:r>
                    </a:p>
                  </a:txBody>
                  <a:tcPr/>
                </a:tc>
                <a:tc>
                  <a:txBody>
                    <a:bodyPr/>
                    <a:lstStyle/>
                    <a:p>
                      <a:r>
                        <a:rPr lang="en-GB" sz="2400" dirty="0"/>
                        <a:t>Typical species</a:t>
                      </a:r>
                    </a:p>
                  </a:txBody>
                  <a:tcPr/>
                </a:tc>
                <a:tc>
                  <a:txBody>
                    <a:bodyPr/>
                    <a:lstStyle/>
                    <a:p>
                      <a:r>
                        <a:rPr lang="en-GB" sz="2400" dirty="0"/>
                        <a:t>Charge</a:t>
                      </a:r>
                    </a:p>
                  </a:txBody>
                  <a:tcPr/>
                </a:tc>
                <a:extLst>
                  <a:ext uri="{0D108BD9-81ED-4DB2-BD59-A6C34878D82A}">
                    <a16:rowId xmlns:a16="http://schemas.microsoft.com/office/drawing/2014/main" val="2642734953"/>
                  </a:ext>
                </a:extLst>
              </a:tr>
              <a:tr h="523413">
                <a:tc>
                  <a:txBody>
                    <a:bodyPr/>
                    <a:lstStyle/>
                    <a:p>
                      <a:r>
                        <a:rPr lang="en-GB" sz="2400" dirty="0"/>
                        <a:t>Low (acidic)</a:t>
                      </a:r>
                    </a:p>
                  </a:txBody>
                  <a:tcPr/>
                </a:tc>
                <a:tc>
                  <a:txBody>
                    <a:bodyPr/>
                    <a:lstStyle/>
                    <a:p>
                      <a:r>
                        <a:rPr lang="en-GB" sz="2400" dirty="0"/>
                        <a:t>[M(H</a:t>
                      </a:r>
                      <a:r>
                        <a:rPr lang="en-GB" sz="2400" baseline="-25000" dirty="0"/>
                        <a:t>2</a:t>
                      </a:r>
                      <a:r>
                        <a:rPr lang="en-GB" sz="2400" dirty="0"/>
                        <a:t>O)</a:t>
                      </a:r>
                      <a:r>
                        <a:rPr lang="en-GB" sz="2400" baseline="-25000" dirty="0"/>
                        <a:t>6</a:t>
                      </a:r>
                      <a:r>
                        <a:rPr lang="en-GB" sz="2400" baseline="0" dirty="0"/>
                        <a:t>]</a:t>
                      </a:r>
                      <a:r>
                        <a:rPr lang="en-GB" sz="2400" baseline="30000" dirty="0"/>
                        <a:t>2+</a:t>
                      </a:r>
                    </a:p>
                  </a:txBody>
                  <a:tcPr/>
                </a:tc>
                <a:tc>
                  <a:txBody>
                    <a:bodyPr/>
                    <a:lstStyle/>
                    <a:p>
                      <a:r>
                        <a:rPr lang="en-GB" sz="2400" dirty="0"/>
                        <a:t>Positive</a:t>
                      </a:r>
                    </a:p>
                  </a:txBody>
                  <a:tcPr/>
                </a:tc>
                <a:extLst>
                  <a:ext uri="{0D108BD9-81ED-4DB2-BD59-A6C34878D82A}">
                    <a16:rowId xmlns:a16="http://schemas.microsoft.com/office/drawing/2014/main" val="761200705"/>
                  </a:ext>
                </a:extLst>
              </a:tr>
              <a:tr h="523413">
                <a:tc>
                  <a:txBody>
                    <a:bodyPr/>
                    <a:lstStyle/>
                    <a:p>
                      <a:r>
                        <a:rPr lang="en-GB" sz="2400" dirty="0"/>
                        <a:t>Medium (neutral)</a:t>
                      </a:r>
                    </a:p>
                  </a:txBody>
                  <a:tcPr/>
                </a:tc>
                <a:tc>
                  <a:txBody>
                    <a:bodyPr/>
                    <a:lstStyle/>
                    <a:p>
                      <a:r>
                        <a:rPr lang="en-GB" sz="2400" dirty="0"/>
                        <a:t>[M(H</a:t>
                      </a:r>
                      <a:r>
                        <a:rPr lang="en-GB" sz="2400" baseline="-25000" dirty="0"/>
                        <a:t>2</a:t>
                      </a:r>
                      <a:r>
                        <a:rPr lang="en-GB" sz="2400" dirty="0"/>
                        <a:t>O)</a:t>
                      </a:r>
                      <a:r>
                        <a:rPr lang="en-GB" sz="2400" baseline="-25000" dirty="0"/>
                        <a:t>4</a:t>
                      </a:r>
                      <a:r>
                        <a:rPr lang="en-GB" sz="2400" dirty="0"/>
                        <a:t>(OH)</a:t>
                      </a:r>
                      <a:r>
                        <a:rPr lang="en-GB" sz="2400" baseline="-25000" dirty="0"/>
                        <a:t>2</a:t>
                      </a:r>
                      <a:r>
                        <a:rPr lang="en-GB" sz="2400" dirty="0"/>
                        <a:t>]</a:t>
                      </a:r>
                    </a:p>
                  </a:txBody>
                  <a:tcPr/>
                </a:tc>
                <a:tc>
                  <a:txBody>
                    <a:bodyPr/>
                    <a:lstStyle/>
                    <a:p>
                      <a:r>
                        <a:rPr lang="en-GB" sz="2400" dirty="0"/>
                        <a:t>Neutral</a:t>
                      </a:r>
                    </a:p>
                  </a:txBody>
                  <a:tcPr/>
                </a:tc>
                <a:extLst>
                  <a:ext uri="{0D108BD9-81ED-4DB2-BD59-A6C34878D82A}">
                    <a16:rowId xmlns:a16="http://schemas.microsoft.com/office/drawing/2014/main" val="1888386376"/>
                  </a:ext>
                </a:extLst>
              </a:tr>
              <a:tr h="523413">
                <a:tc>
                  <a:txBody>
                    <a:bodyPr/>
                    <a:lstStyle/>
                    <a:p>
                      <a:r>
                        <a:rPr lang="en-GB" sz="2400" dirty="0"/>
                        <a:t>High (alkali)</a:t>
                      </a:r>
                    </a:p>
                  </a:txBody>
                  <a:tcPr/>
                </a:tc>
                <a:tc>
                  <a:txBody>
                    <a:bodyPr/>
                    <a:lstStyle/>
                    <a:p>
                      <a:r>
                        <a:rPr lang="en-GB" sz="2400" dirty="0"/>
                        <a:t>[M(H</a:t>
                      </a:r>
                      <a:r>
                        <a:rPr lang="en-GB" sz="2400" baseline="-25000" dirty="0"/>
                        <a:t>2</a:t>
                      </a:r>
                      <a:r>
                        <a:rPr lang="en-GB" sz="2400" dirty="0"/>
                        <a:t>O)</a:t>
                      </a:r>
                      <a:r>
                        <a:rPr lang="en-GB" sz="2400" baseline="-25000" dirty="0"/>
                        <a:t>2</a:t>
                      </a:r>
                      <a:r>
                        <a:rPr lang="en-GB" sz="2400" dirty="0"/>
                        <a:t>(OH)</a:t>
                      </a:r>
                      <a:r>
                        <a:rPr lang="en-GB" sz="2400" baseline="-25000" dirty="0"/>
                        <a:t>4</a:t>
                      </a:r>
                      <a:r>
                        <a:rPr lang="en-GB" sz="2400" dirty="0"/>
                        <a:t>]</a:t>
                      </a:r>
                      <a:r>
                        <a:rPr lang="en-GB" sz="2400" baseline="30000" dirty="0"/>
                        <a:t>2-</a:t>
                      </a:r>
                    </a:p>
                  </a:txBody>
                  <a:tcPr/>
                </a:tc>
                <a:tc>
                  <a:txBody>
                    <a:bodyPr/>
                    <a:lstStyle/>
                    <a:p>
                      <a:r>
                        <a:rPr lang="en-GB" sz="2400" dirty="0"/>
                        <a:t>Negative</a:t>
                      </a:r>
                    </a:p>
                  </a:txBody>
                  <a:tcPr/>
                </a:tc>
                <a:extLst>
                  <a:ext uri="{0D108BD9-81ED-4DB2-BD59-A6C34878D82A}">
                    <a16:rowId xmlns:a16="http://schemas.microsoft.com/office/drawing/2014/main" val="489511299"/>
                  </a:ext>
                </a:extLst>
              </a:tr>
            </a:tbl>
          </a:graphicData>
        </a:graphic>
      </p:graphicFrame>
    </p:spTree>
    <p:extLst>
      <p:ext uri="{BB962C8B-B14F-4D97-AF65-F5344CB8AC3E}">
        <p14:creationId xmlns:p14="http://schemas.microsoft.com/office/powerpoint/2010/main" val="331204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EE3DB-1A14-FD68-4E34-F494A36C7B06}"/>
            </a:ext>
          </a:extLst>
        </p:cNvPr>
        <p:cNvGrpSpPr/>
        <p:nvPr/>
      </p:nvGrpSpPr>
      <p:grpSpPr>
        <a:xfrm>
          <a:off x="0" y="0"/>
          <a:ext cx="0" cy="0"/>
          <a:chOff x="0" y="0"/>
          <a:chExt cx="0" cy="0"/>
        </a:xfrm>
      </p:grpSpPr>
      <p:pic>
        <p:nvPicPr>
          <p:cNvPr id="88067" name="Picture 4" descr="v4to2">
            <a:extLst>
              <a:ext uri="{FF2B5EF4-FFF2-40B4-BE49-F238E27FC236}">
                <a16:creationId xmlns:a16="http://schemas.microsoft.com/office/drawing/2014/main" id="{4A09B953-B9F7-D04F-CDDC-F61ECEC8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386" r="-189" b="459"/>
          <a:stretch/>
        </p:blipFill>
        <p:spPr bwMode="auto">
          <a:xfrm>
            <a:off x="6616335" y="2599592"/>
            <a:ext cx="4198936" cy="25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descr="v5to4">
            <a:extLst>
              <a:ext uri="{FF2B5EF4-FFF2-40B4-BE49-F238E27FC236}">
                <a16:creationId xmlns:a16="http://schemas.microsoft.com/office/drawing/2014/main" id="{A0473BBF-D580-9976-8AA8-97F1F220F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887" r="159" b="-332"/>
          <a:stretch/>
        </p:blipFill>
        <p:spPr bwMode="auto">
          <a:xfrm>
            <a:off x="4737589" y="2599959"/>
            <a:ext cx="1649529"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404EE5B-967D-6397-CCF9-3AF70969C2F7}"/>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Oxidation states of vanadium</a:t>
            </a:r>
          </a:p>
        </p:txBody>
      </p:sp>
      <p:sp>
        <p:nvSpPr>
          <p:cNvPr id="2" name="TextBox 1">
            <a:extLst>
              <a:ext uri="{FF2B5EF4-FFF2-40B4-BE49-F238E27FC236}">
                <a16:creationId xmlns:a16="http://schemas.microsoft.com/office/drawing/2014/main" id="{5208B0DF-A84C-D696-2180-579E5BDE0B93}"/>
              </a:ext>
            </a:extLst>
          </p:cNvPr>
          <p:cNvSpPr txBox="1"/>
          <p:nvPr/>
        </p:nvSpPr>
        <p:spPr>
          <a:xfrm>
            <a:off x="363415" y="1113692"/>
            <a:ext cx="113244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Zinc ions (Zn</a:t>
            </a:r>
            <a:r>
              <a:rPr lang="en-GB" sz="2800" baseline="30000" dirty="0">
                <a:ea typeface="Calibri"/>
                <a:cs typeface="Calibri"/>
              </a:rPr>
              <a:t>2+</a:t>
            </a:r>
            <a:r>
              <a:rPr lang="en-GB" sz="2800" dirty="0">
                <a:ea typeface="Calibri"/>
                <a:cs typeface="Calibri"/>
              </a:rPr>
              <a:t>) in acidic solution will reduce Vanadium (V) through to V(II) producing the following coloured solutions</a:t>
            </a:r>
            <a:endParaRPr lang="en-GB" sz="2800" dirty="0"/>
          </a:p>
        </p:txBody>
      </p:sp>
      <p:pic>
        <p:nvPicPr>
          <p:cNvPr id="3" name="Picture 5" descr="v5to4">
            <a:extLst>
              <a:ext uri="{FF2B5EF4-FFF2-40B4-BE49-F238E27FC236}">
                <a16:creationId xmlns:a16="http://schemas.microsoft.com/office/drawing/2014/main" id="{23017F98-FD38-BCE9-24F1-BDF81EEFB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4" r="68421" b="-332"/>
          <a:stretch/>
        </p:blipFill>
        <p:spPr bwMode="auto">
          <a:xfrm>
            <a:off x="2932316" y="2599959"/>
            <a:ext cx="1979349"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168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905E54-2EA1-7E6B-4269-417F987DD770}"/>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0C8942E5-DA3F-CEE2-9208-47F794C2D240}"/>
              </a:ext>
            </a:extLst>
          </p:cNvPr>
          <p:cNvSpPr>
            <a:spLocks noGrp="1"/>
          </p:cNvSpPr>
          <p:nvPr>
            <p:ph idx="1"/>
          </p:nvPr>
        </p:nvSpPr>
        <p:spPr>
          <a:xfrm>
            <a:off x="234176" y="989283"/>
            <a:ext cx="11956441" cy="4842229"/>
          </a:xfrm>
        </p:spPr>
        <p:txBody>
          <a:bodyPr vert="horz" lIns="91440" tIns="45720" rIns="91440" bIns="45720" rtlCol="0" anchor="t">
            <a:normAutofit lnSpcReduction="10000"/>
          </a:bodyPr>
          <a:lstStyle/>
          <a:p>
            <a:pPr marL="0" indent="0">
              <a:buNone/>
            </a:pPr>
            <a:r>
              <a:rPr lang="en-GB" dirty="0">
                <a:ea typeface="Calibri" panose="020F0502020204030204"/>
                <a:cs typeface="Calibri" panose="020F0502020204030204"/>
              </a:rPr>
              <a:t>Due to their variable oxidation states, many of the reactions of transition metals are Redox reactions. </a:t>
            </a:r>
          </a:p>
          <a:p>
            <a:pPr marL="0" indent="0">
              <a:buNone/>
            </a:pPr>
            <a:r>
              <a:rPr lang="en-GB" dirty="0">
                <a:ea typeface="Calibri" panose="020F0502020204030204"/>
                <a:cs typeface="Calibri" panose="020F0502020204030204"/>
              </a:rPr>
              <a:t>Under acidic conditions (excess dilute sulphuric acid), high oxidation states such as Mn(VII) and Cr(VI) can be reduced.</a:t>
            </a:r>
          </a:p>
          <a:p>
            <a:pPr marL="0" indent="0">
              <a:buNone/>
            </a:pPr>
            <a:endParaRPr lang="en-GB" dirty="0">
              <a:solidFill>
                <a:srgbClr val="000000"/>
              </a:solidFill>
              <a:ea typeface="Calibri" panose="020F0502020204030204"/>
              <a:cs typeface="Calibri" panose="020F0502020204030204"/>
            </a:endParaRPr>
          </a:p>
          <a:p>
            <a:pPr marL="0" indent="0">
              <a:buNone/>
            </a:pPr>
            <a:r>
              <a:rPr lang="en-GB" dirty="0">
                <a:solidFill>
                  <a:srgbClr val="000000"/>
                </a:solidFill>
                <a:ea typeface="Calibri" panose="020F0502020204030204"/>
                <a:cs typeface="Calibri" panose="020F0502020204030204"/>
              </a:rPr>
              <a:t>To perform Redox titration calculations you must be able to construct half equations and combine them to form the full equation, and hence obtain the chemical stoichiometry.</a:t>
            </a:r>
          </a:p>
          <a:p>
            <a:pPr marL="0" indent="0">
              <a:buNone/>
            </a:pPr>
            <a:endParaRPr lang="en-GB" dirty="0">
              <a:solidFill>
                <a:srgbClr val="000000"/>
              </a:solidFill>
              <a:ea typeface="Calibri" panose="020F0502020204030204"/>
              <a:cs typeface="Calibri" panose="020F0502020204030204"/>
            </a:endParaRPr>
          </a:p>
          <a:p>
            <a:pPr marL="0" indent="0">
              <a:buNone/>
            </a:pPr>
            <a:r>
              <a:rPr lang="en-GB" dirty="0">
                <a:solidFill>
                  <a:srgbClr val="000000"/>
                </a:solidFill>
                <a:ea typeface="Calibri" panose="020F0502020204030204"/>
                <a:cs typeface="Calibri" panose="020F0502020204030204"/>
              </a:rPr>
              <a:t>Refer to slides for Section 3.1.7 from AS, if you need to remind yourself of how to deal with Redox equations.</a:t>
            </a:r>
          </a:p>
          <a:p>
            <a:pPr marL="0" indent="0">
              <a:buNone/>
            </a:pPr>
            <a:endParaRPr lang="en-GB" baseline="-25000" dirty="0">
              <a:solidFill>
                <a:srgbClr val="FF0000"/>
              </a:solidFill>
              <a:ea typeface="Calibri" panose="020F0502020204030204"/>
              <a:cs typeface="Calibri" panose="020F0502020204030204"/>
            </a:endParaRPr>
          </a:p>
        </p:txBody>
      </p:sp>
    </p:spTree>
    <p:extLst>
      <p:ext uri="{BB962C8B-B14F-4D97-AF65-F5344CB8AC3E}">
        <p14:creationId xmlns:p14="http://schemas.microsoft.com/office/powerpoint/2010/main" val="370364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339B-7967-96FF-E3DE-7CC661F04D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ECD16FC-7AC3-715E-76B8-6AEBD7CEB744}"/>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A3CEE76A-30DF-BB81-5E31-08C64FF5422D}"/>
              </a:ext>
            </a:extLst>
          </p:cNvPr>
          <p:cNvSpPr>
            <a:spLocks noGrp="1"/>
          </p:cNvSpPr>
          <p:nvPr>
            <p:ph idx="1"/>
          </p:nvPr>
        </p:nvSpPr>
        <p:spPr>
          <a:xfrm>
            <a:off x="234176" y="989283"/>
            <a:ext cx="11956441" cy="4957507"/>
          </a:xfrm>
        </p:spPr>
        <p:txBody>
          <a:bodyPr vert="horz" lIns="91440" tIns="45720" rIns="91440" bIns="45720" rtlCol="0" anchor="t">
            <a:normAutofit/>
          </a:bodyPr>
          <a:lstStyle/>
          <a:p>
            <a:pPr marL="514350" indent="-514350">
              <a:buAutoNum type="arabicPeriod"/>
            </a:pPr>
            <a:r>
              <a:rPr lang="en-GB" dirty="0">
                <a:ea typeface="Calibri" panose="020F0502020204030204"/>
                <a:cs typeface="Calibri" panose="020F0502020204030204"/>
              </a:rPr>
              <a:t>Potassium manganate (VII) as oxidising agent</a:t>
            </a:r>
            <a:endParaRPr lang="en-US" dirty="0"/>
          </a:p>
          <a:p>
            <a:pPr marL="0" indent="0">
              <a:buNone/>
            </a:pPr>
            <a:endParaRPr lang="en-GB" dirty="0">
              <a:ea typeface="Calibri" panose="020F0502020204030204"/>
              <a:cs typeface="Calibri" panose="020F0502020204030204"/>
            </a:endParaRPr>
          </a:p>
          <a:p>
            <a:pPr marL="0" indent="0">
              <a:buNone/>
            </a:pPr>
            <a:r>
              <a:rPr lang="en-GB" dirty="0" err="1">
                <a:ea typeface="Calibri" panose="020F0502020204030204"/>
                <a:cs typeface="Calibri" panose="020F0502020204030204"/>
              </a:rPr>
              <a:t>i</a:t>
            </a:r>
            <a:r>
              <a:rPr lang="en-GB" dirty="0">
                <a:ea typeface="Calibri" panose="020F0502020204030204"/>
                <a:cs typeface="Calibri" panose="020F0502020204030204"/>
              </a:rPr>
              <a:t>) May be used to oxidise Fe</a:t>
            </a:r>
            <a:r>
              <a:rPr lang="en-GB" baseline="30000" dirty="0">
                <a:ea typeface="Calibri" panose="020F0502020204030204"/>
                <a:cs typeface="Calibri" panose="020F0502020204030204"/>
              </a:rPr>
              <a:t>2+</a:t>
            </a:r>
            <a:r>
              <a:rPr lang="en-GB" dirty="0">
                <a:ea typeface="Calibri" panose="020F0502020204030204"/>
                <a:cs typeface="Calibri" panose="020F0502020204030204"/>
              </a:rPr>
              <a:t> to Fe</a:t>
            </a:r>
            <a:r>
              <a:rPr lang="en-GB" baseline="30000" dirty="0">
                <a:ea typeface="Calibri" panose="020F0502020204030204"/>
                <a:cs typeface="Calibri" panose="020F0502020204030204"/>
              </a:rPr>
              <a:t>3+,</a:t>
            </a:r>
            <a:r>
              <a:rPr lang="en-GB" dirty="0">
                <a:ea typeface="Calibri" panose="020F0502020204030204"/>
                <a:cs typeface="Calibri" panose="020F0502020204030204"/>
              </a:rPr>
              <a:t>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typically for the determination of iron (II) content in iron tablets. Half equations are,</a:t>
            </a:r>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MnO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+ 8H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+ 5e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Mn</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+ 4H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Fe</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Fe</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5Fe</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MnO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+ 8H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5Fe</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Mn</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+ 4H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038033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EC7A-7FCD-5542-26AA-B1E7B35EBD7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9336836-B878-6BB3-5848-4ADA935A37C5}"/>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3800525A-114F-001E-937E-C21051FA2662}"/>
              </a:ext>
            </a:extLst>
          </p:cNvPr>
          <p:cNvSpPr>
            <a:spLocks noGrp="1"/>
          </p:cNvSpPr>
          <p:nvPr>
            <p:ph idx="1"/>
          </p:nvPr>
        </p:nvSpPr>
        <p:spPr>
          <a:xfrm>
            <a:off x="234176" y="989283"/>
            <a:ext cx="11956441" cy="4957507"/>
          </a:xfrm>
        </p:spPr>
        <p:txBody>
          <a:bodyPr vert="horz" lIns="91440" tIns="45720" rIns="91440" bIns="45720" rtlCol="0" anchor="t">
            <a:normAutofit/>
          </a:bodyPr>
          <a:lstStyle/>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ii) May be used to oxidise 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2-</a:t>
            </a:r>
            <a:r>
              <a:rPr lang="en-GB" dirty="0">
                <a:ea typeface="Calibri" panose="020F0502020204030204"/>
                <a:cs typeface="Calibri" panose="020F0502020204030204"/>
              </a:rPr>
              <a:t> (from H</a:t>
            </a:r>
            <a:r>
              <a:rPr lang="en-GB" baseline="-25000" dirty="0">
                <a:ea typeface="Calibri" panose="020F0502020204030204"/>
                <a:cs typeface="Calibri" panose="020F0502020204030204"/>
              </a:rPr>
              <a:t>2</a:t>
            </a:r>
            <a:r>
              <a:rPr lang="en-GB" dirty="0">
                <a:ea typeface="Calibri" panose="020F0502020204030204"/>
                <a:cs typeface="Calibri" panose="020F0502020204030204"/>
              </a:rPr>
              <a:t>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dirty="0">
                <a:ea typeface="Calibri" panose="020F0502020204030204"/>
                <a:cs typeface="Calibri" panose="020F0502020204030204"/>
              </a:rPr>
              <a:t> – </a:t>
            </a:r>
            <a:r>
              <a:rPr lang="en-GB" err="1">
                <a:ea typeface="Calibri" panose="020F0502020204030204"/>
                <a:cs typeface="Calibri" panose="020F0502020204030204"/>
              </a:rPr>
              <a:t>ethanedioic</a:t>
            </a:r>
            <a:r>
              <a:rPr lang="en-GB" dirty="0">
                <a:ea typeface="Calibri" panose="020F0502020204030204"/>
                <a:cs typeface="Calibri" panose="020F0502020204030204"/>
              </a:rPr>
              <a:t> acid)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a:t>
            </a:r>
          </a:p>
          <a:p>
            <a:pPr marL="0" indent="0">
              <a:buNone/>
            </a:pPr>
            <a:r>
              <a:rPr lang="en-GB" dirty="0">
                <a:ea typeface="Calibri" panose="020F0502020204030204"/>
                <a:cs typeface="Calibri" panose="020F0502020204030204"/>
              </a:rPr>
              <a:t>Half equations are,</a:t>
            </a:r>
            <a:endParaRPr lang="en-GB"/>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MnO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+ 8H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+ 5e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Mn</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+ 4H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2CO</a:t>
            </a:r>
            <a:r>
              <a:rPr lang="en-GB" baseline="-25000" dirty="0">
                <a:ea typeface="Calibri" panose="020F0502020204030204"/>
                <a:cs typeface="Calibri" panose="020F0502020204030204"/>
              </a:rPr>
              <a:t>2(g)  </a:t>
            </a:r>
            <a:r>
              <a:rPr lang="en-GB" dirty="0">
                <a:ea typeface="Calibri" panose="020F0502020204030204"/>
                <a:cs typeface="Calibri" panose="020F0502020204030204"/>
              </a:rPr>
              <a:t>+ 2e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5C</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+ 2MnO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+ 16H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10CO</a:t>
            </a:r>
            <a:r>
              <a:rPr lang="en-GB" baseline="-25000" dirty="0">
                <a:solidFill>
                  <a:srgbClr val="FF0000"/>
                </a:solidFill>
                <a:ea typeface="Calibri" panose="020F0502020204030204"/>
                <a:cs typeface="Calibri" panose="020F0502020204030204"/>
              </a:rPr>
              <a:t>2(g) </a:t>
            </a:r>
            <a:r>
              <a:rPr lang="en-GB" dirty="0">
                <a:solidFill>
                  <a:srgbClr val="FF0000"/>
                </a:solidFill>
                <a:ea typeface="Calibri" panose="020F0502020204030204"/>
                <a:cs typeface="Calibri" panose="020F0502020204030204"/>
              </a:rPr>
              <a:t>+ 2Mn</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+ 8H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3922550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1AA8-C147-2278-3CB2-1202F6C95E55}"/>
            </a:ext>
          </a:extLst>
        </p:cNvPr>
        <p:cNvGrpSpPr/>
        <p:nvPr/>
      </p:nvGrpSpPr>
      <p:grpSpPr>
        <a:xfrm>
          <a:off x="0" y="0"/>
          <a:ext cx="0" cy="0"/>
          <a:chOff x="0" y="0"/>
          <a:chExt cx="0" cy="0"/>
        </a:xfrm>
      </p:grpSpPr>
      <p:sp>
        <p:nvSpPr>
          <p:cNvPr id="103427" name="Rectangle 5">
            <a:extLst>
              <a:ext uri="{FF2B5EF4-FFF2-40B4-BE49-F238E27FC236}">
                <a16:creationId xmlns:a16="http://schemas.microsoft.com/office/drawing/2014/main" id="{24387834-597A-03E6-328B-7D17CD4F3D95}"/>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pPr marL="0" indent="0">
              <a:buNone/>
            </a:pPr>
            <a:r>
              <a:rPr lang="en-GB" altLang="en-US" dirty="0">
                <a:ea typeface="Calibri"/>
                <a:cs typeface="Calibri"/>
              </a:rPr>
              <a:t>When KMnO</a:t>
            </a:r>
            <a:r>
              <a:rPr lang="en-GB" altLang="en-US" baseline="-25000" dirty="0">
                <a:ea typeface="Calibri"/>
                <a:cs typeface="Calibri"/>
              </a:rPr>
              <a:t>4</a:t>
            </a:r>
            <a:r>
              <a:rPr lang="en-GB" altLang="en-US" dirty="0">
                <a:ea typeface="Calibri"/>
                <a:cs typeface="Calibri"/>
              </a:rPr>
              <a:t>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used in a Redox titration, it is added to the test substance using a burette. Since it is a dark purple colour, the burette readings are taken from the top of the liquid level as the meniscus cannot be discerned easily.</a:t>
            </a:r>
            <a:endParaRPr lang="en-US" dirty="0"/>
          </a:p>
          <a:p>
            <a:pPr marL="0" indent="0">
              <a:buNone/>
            </a:pPr>
            <a:r>
              <a:rPr lang="en-GB" altLang="en-US" dirty="0">
                <a:ea typeface="Calibri"/>
                <a:cs typeface="Calibri"/>
              </a:rPr>
              <a:t>No indicator is required as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an intense purple and Mn(II) is pale pink. The endpoint is therefore purple (when one extra drop of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in excess).</a:t>
            </a:r>
          </a:p>
          <a:p>
            <a:pPr marL="0" indent="0">
              <a:buNone/>
            </a:pPr>
            <a:r>
              <a:rPr lang="en-GB" altLang="en-US" dirty="0">
                <a:ea typeface="Calibri"/>
                <a:cs typeface="Calibri"/>
              </a:rPr>
              <a:t>Sulphuric acid is added to provide the H</a:t>
            </a:r>
            <a:r>
              <a:rPr lang="en-GB" altLang="en-US" baseline="30000" dirty="0">
                <a:ea typeface="Calibri"/>
                <a:cs typeface="Calibri"/>
              </a:rPr>
              <a:t>+</a:t>
            </a:r>
            <a:r>
              <a:rPr lang="en-GB" altLang="en-US" dirty="0">
                <a:ea typeface="Calibri"/>
                <a:cs typeface="Calibri"/>
              </a:rPr>
              <a:t> ions. It is used rather than other acids as it does not react with the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ions. Cl</a:t>
            </a:r>
            <a:r>
              <a:rPr lang="en-GB" altLang="en-US" baseline="30000" dirty="0">
                <a:ea typeface="Calibri"/>
                <a:cs typeface="Calibri"/>
              </a:rPr>
              <a:t>-</a:t>
            </a:r>
            <a:r>
              <a:rPr lang="en-GB" altLang="en-US" dirty="0">
                <a:ea typeface="Calibri"/>
                <a:cs typeface="Calibri"/>
              </a:rPr>
              <a:t> ions (from HCl) are readily oxidised to Cl</a:t>
            </a:r>
            <a:r>
              <a:rPr lang="en-GB" altLang="en-US" baseline="-25000" dirty="0">
                <a:ea typeface="Calibri"/>
                <a:cs typeface="Calibri"/>
              </a:rPr>
              <a:t>2</a:t>
            </a:r>
            <a:r>
              <a:rPr lang="en-GB" altLang="en-US" dirty="0">
                <a:ea typeface="Calibri"/>
                <a:cs typeface="Calibri"/>
              </a:rPr>
              <a:t> by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whereas SO</a:t>
            </a:r>
            <a:r>
              <a:rPr lang="en-GB" altLang="en-US" baseline="-25000" dirty="0">
                <a:ea typeface="Calibri"/>
                <a:cs typeface="Calibri"/>
              </a:rPr>
              <a:t>4</a:t>
            </a:r>
            <a:r>
              <a:rPr lang="en-GB" altLang="en-US" baseline="30000" dirty="0">
                <a:ea typeface="Calibri"/>
                <a:cs typeface="Calibri"/>
              </a:rPr>
              <a:t>2-</a:t>
            </a:r>
            <a:r>
              <a:rPr lang="en-GB" altLang="en-US" dirty="0">
                <a:ea typeface="Calibri"/>
                <a:cs typeface="Calibri"/>
              </a:rPr>
              <a:t> is not.</a:t>
            </a:r>
          </a:p>
        </p:txBody>
      </p:sp>
      <p:sp>
        <p:nvSpPr>
          <p:cNvPr id="3" name="Title 1">
            <a:extLst>
              <a:ext uri="{FF2B5EF4-FFF2-40B4-BE49-F238E27FC236}">
                <a16:creationId xmlns:a16="http://schemas.microsoft.com/office/drawing/2014/main" id="{25CFFFEC-7207-A345-9F05-9ECC24AFFC6C}"/>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Titrations with manganese</a:t>
            </a:r>
          </a:p>
        </p:txBody>
      </p:sp>
    </p:spTree>
    <p:extLst>
      <p:ext uri="{BB962C8B-B14F-4D97-AF65-F5344CB8AC3E}">
        <p14:creationId xmlns:p14="http://schemas.microsoft.com/office/powerpoint/2010/main" val="2448858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D975-4EB4-FF21-9CD1-1CE1159CCC9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F40A0A-F9CD-6626-5845-B002119F7B7E}"/>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9BADCE52-6975-F633-42A8-5C1E3718DCBD}"/>
              </a:ext>
            </a:extLst>
          </p:cNvPr>
          <p:cNvSpPr>
            <a:spLocks noGrp="1"/>
          </p:cNvSpPr>
          <p:nvPr>
            <p:ph idx="1"/>
          </p:nvPr>
        </p:nvSpPr>
        <p:spPr>
          <a:xfrm>
            <a:off x="1383" y="989283"/>
            <a:ext cx="12188757" cy="5025892"/>
          </a:xfrm>
        </p:spPr>
        <p:txBody>
          <a:bodyPr vert="horz" lIns="91440" tIns="45720" rIns="91440" bIns="45720" rtlCol="0" anchor="t">
            <a:normAutofit/>
          </a:bodyPr>
          <a:lstStyle/>
          <a:p>
            <a:pPr marL="0" indent="0">
              <a:buNone/>
            </a:pPr>
            <a:r>
              <a:rPr lang="en-GB" dirty="0">
                <a:ea typeface="Calibri" panose="020F0502020204030204"/>
                <a:cs typeface="Calibri" panose="020F0502020204030204"/>
              </a:rPr>
              <a:t>2.  Potassium dichromate (VI) as oxidising agent</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May also be used to oxidise ions such as Fe</a:t>
            </a:r>
            <a:r>
              <a:rPr lang="en-GB" baseline="30000" dirty="0">
                <a:ea typeface="Calibri" panose="020F0502020204030204"/>
                <a:cs typeface="Calibri" panose="020F0502020204030204"/>
              </a:rPr>
              <a:t>2+</a:t>
            </a:r>
            <a:r>
              <a:rPr lang="en-GB" dirty="0">
                <a:ea typeface="Calibri" panose="020F0502020204030204"/>
                <a:cs typeface="Calibri" panose="020F0502020204030204"/>
              </a:rPr>
              <a:t> to Fe</a:t>
            </a:r>
            <a:r>
              <a:rPr lang="en-GB" baseline="30000" dirty="0">
                <a:ea typeface="Calibri" panose="020F0502020204030204"/>
                <a:cs typeface="Calibri" panose="020F0502020204030204"/>
              </a:rPr>
              <a:t>3+,</a:t>
            </a:r>
            <a:r>
              <a:rPr lang="en-GB" dirty="0">
                <a:ea typeface="Calibri" panose="020F0502020204030204"/>
                <a:cs typeface="Calibri" panose="020F0502020204030204"/>
              </a:rPr>
              <a:t>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Half equations are,</a:t>
            </a:r>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Cr</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7</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+ 14H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+ 6e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2Cr</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+ 7H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Fe</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Fe</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6Fe</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Cr</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7</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+ 14H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6Fe</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+ 2Cr</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+ 7H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43860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2F31DF-D194-35E2-0FFF-0E7BBD93AC5C}"/>
              </a:ext>
            </a:extLst>
          </p:cNvPr>
          <p:cNvSpPr txBox="1"/>
          <p:nvPr/>
        </p:nvSpPr>
        <p:spPr>
          <a:xfrm>
            <a:off x="1542472" y="1417973"/>
            <a:ext cx="8663709" cy="3170099"/>
          </a:xfrm>
          <a:prstGeom prst="rect">
            <a:avLst/>
          </a:prstGeom>
          <a:noFill/>
        </p:spPr>
        <p:txBody>
          <a:bodyPr wrap="square" rtlCol="0">
            <a:spAutoFit/>
          </a:bodyPr>
          <a:lstStyle/>
          <a:p>
            <a:r>
              <a:rPr lang="en-GB" sz="4000" dirty="0"/>
              <a:t>Variable oxidation states,</a:t>
            </a:r>
          </a:p>
          <a:p>
            <a:r>
              <a:rPr lang="en-GB" sz="4000" dirty="0"/>
              <a:t>Coloured compounds,</a:t>
            </a:r>
          </a:p>
          <a:p>
            <a:r>
              <a:rPr lang="en-GB" sz="4000" dirty="0"/>
              <a:t>Act as catalysts,</a:t>
            </a:r>
          </a:p>
          <a:p>
            <a:r>
              <a:rPr lang="en-GB" sz="4000" dirty="0"/>
              <a:t>Form complex ions</a:t>
            </a:r>
          </a:p>
          <a:p>
            <a:endParaRPr lang="en-GB" sz="4000" dirty="0"/>
          </a:p>
        </p:txBody>
      </p:sp>
      <p:sp>
        <p:nvSpPr>
          <p:cNvPr id="6" name="Title 1">
            <a:extLst>
              <a:ext uri="{FF2B5EF4-FFF2-40B4-BE49-F238E27FC236}">
                <a16:creationId xmlns:a16="http://schemas.microsoft.com/office/drawing/2014/main" id="{16BAB5D8-2499-0AAC-E7D3-7B120BB0F705}"/>
              </a:ext>
            </a:extLst>
          </p:cNvPr>
          <p:cNvSpPr>
            <a:spLocks noGrp="1"/>
          </p:cNvSpPr>
          <p:nvPr>
            <p:ph type="title"/>
          </p:nvPr>
        </p:nvSpPr>
        <p:spPr>
          <a:xfrm>
            <a:off x="0" y="-1764"/>
            <a:ext cx="11353800" cy="1325563"/>
          </a:xfrm>
        </p:spPr>
        <p:txBody>
          <a:bodyPr/>
          <a:lstStyle/>
          <a:p>
            <a:r>
              <a:rPr lang="en-US" b="1" dirty="0">
                <a:solidFill>
                  <a:schemeClr val="accent6"/>
                </a:solidFill>
              </a:rPr>
              <a:t>Chemical properties of transition metals</a:t>
            </a:r>
          </a:p>
        </p:txBody>
      </p:sp>
    </p:spTree>
    <p:extLst>
      <p:ext uri="{BB962C8B-B14F-4D97-AF65-F5344CB8AC3E}">
        <p14:creationId xmlns:p14="http://schemas.microsoft.com/office/powerpoint/2010/main" val="13983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7" name="Picture 6" descr="A screenshot of a paper&#10;&#10;AI-generated content may be incorrect.">
            <a:extLst>
              <a:ext uri="{FF2B5EF4-FFF2-40B4-BE49-F238E27FC236}">
                <a16:creationId xmlns:a16="http://schemas.microsoft.com/office/drawing/2014/main" id="{A0E9625A-164D-0B4E-59FB-8E67F3ECBE9F}"/>
              </a:ext>
            </a:extLst>
          </p:cNvPr>
          <p:cNvPicPr>
            <a:picLocks noChangeAspect="1"/>
          </p:cNvPicPr>
          <p:nvPr/>
        </p:nvPicPr>
        <p:blipFill>
          <a:blip r:embed="rId2"/>
          <a:stretch>
            <a:fillRect/>
          </a:stretch>
        </p:blipFill>
        <p:spPr>
          <a:xfrm>
            <a:off x="978388" y="988280"/>
            <a:ext cx="6630376" cy="5418748"/>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126090CA-B860-CB6E-F140-F6B70F18D053}"/>
              </a:ext>
            </a:extLst>
          </p:cNvPr>
          <p:cNvPicPr>
            <a:picLocks noChangeAspect="1"/>
          </p:cNvPicPr>
          <p:nvPr/>
        </p:nvPicPr>
        <p:blipFill>
          <a:blip r:embed="rId3"/>
          <a:stretch>
            <a:fillRect/>
          </a:stretch>
        </p:blipFill>
        <p:spPr>
          <a:xfrm>
            <a:off x="2271102" y="4901712"/>
            <a:ext cx="3409950" cy="571500"/>
          </a:xfrm>
          <a:prstGeom prst="rect">
            <a:avLst/>
          </a:prstGeom>
        </p:spPr>
      </p:pic>
      <p:pic>
        <p:nvPicPr>
          <p:cNvPr id="9" name="Picture 8" descr="A math equations on a white background&#10;&#10;AI-generated content may be incorrect.">
            <a:extLst>
              <a:ext uri="{FF2B5EF4-FFF2-40B4-BE49-F238E27FC236}">
                <a16:creationId xmlns:a16="http://schemas.microsoft.com/office/drawing/2014/main" id="{6BB82F28-6651-0AD0-A14E-E5C2288C0899}"/>
              </a:ext>
            </a:extLst>
          </p:cNvPr>
          <p:cNvPicPr>
            <a:picLocks noChangeAspect="1"/>
          </p:cNvPicPr>
          <p:nvPr/>
        </p:nvPicPr>
        <p:blipFill>
          <a:blip r:embed="rId4"/>
          <a:stretch>
            <a:fillRect/>
          </a:stretch>
        </p:blipFill>
        <p:spPr>
          <a:xfrm>
            <a:off x="7906361" y="1103069"/>
            <a:ext cx="3667125" cy="2600325"/>
          </a:xfrm>
          <a:prstGeom prst="rect">
            <a:avLst/>
          </a:prstGeom>
        </p:spPr>
      </p:pic>
    </p:spTree>
    <p:extLst>
      <p:ext uri="{BB962C8B-B14F-4D97-AF65-F5344CB8AC3E}">
        <p14:creationId xmlns:p14="http://schemas.microsoft.com/office/powerpoint/2010/main" val="17357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CDF5-025B-31C6-251B-39E1B9336C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F000CC-A196-7642-8736-1906DE7CFA43}"/>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8" name="Picture 7">
            <a:extLst>
              <a:ext uri="{FF2B5EF4-FFF2-40B4-BE49-F238E27FC236}">
                <a16:creationId xmlns:a16="http://schemas.microsoft.com/office/drawing/2014/main" id="{717AFC76-0004-6DE7-D759-5A2583C57B4D}"/>
              </a:ext>
            </a:extLst>
          </p:cNvPr>
          <p:cNvPicPr>
            <a:picLocks noChangeAspect="1"/>
          </p:cNvPicPr>
          <p:nvPr/>
        </p:nvPicPr>
        <p:blipFill>
          <a:blip r:embed="rId2"/>
          <a:stretch>
            <a:fillRect/>
          </a:stretch>
        </p:blipFill>
        <p:spPr>
          <a:xfrm>
            <a:off x="360487" y="975632"/>
            <a:ext cx="5163271" cy="2457793"/>
          </a:xfrm>
          <a:prstGeom prst="rect">
            <a:avLst/>
          </a:prstGeom>
        </p:spPr>
      </p:pic>
      <p:pic>
        <p:nvPicPr>
          <p:cNvPr id="10" name="Picture 9">
            <a:extLst>
              <a:ext uri="{FF2B5EF4-FFF2-40B4-BE49-F238E27FC236}">
                <a16:creationId xmlns:a16="http://schemas.microsoft.com/office/drawing/2014/main" id="{F391F3B8-4B07-4055-1FE5-E7659370FECD}"/>
              </a:ext>
            </a:extLst>
          </p:cNvPr>
          <p:cNvPicPr>
            <a:picLocks noChangeAspect="1"/>
          </p:cNvPicPr>
          <p:nvPr/>
        </p:nvPicPr>
        <p:blipFill>
          <a:blip r:embed="rId3"/>
          <a:stretch>
            <a:fillRect/>
          </a:stretch>
        </p:blipFill>
        <p:spPr>
          <a:xfrm>
            <a:off x="466797" y="3771712"/>
            <a:ext cx="4972744" cy="2152252"/>
          </a:xfrm>
          <a:prstGeom prst="rect">
            <a:avLst/>
          </a:prstGeom>
        </p:spPr>
      </p:pic>
      <p:sp>
        <p:nvSpPr>
          <p:cNvPr id="5" name="Oval 4">
            <a:extLst>
              <a:ext uri="{FF2B5EF4-FFF2-40B4-BE49-F238E27FC236}">
                <a16:creationId xmlns:a16="http://schemas.microsoft.com/office/drawing/2014/main" id="{227D50B4-F4C6-CD61-6D0C-8DE6004959E2}"/>
              </a:ext>
            </a:extLst>
          </p:cNvPr>
          <p:cNvSpPr/>
          <p:nvPr/>
        </p:nvSpPr>
        <p:spPr>
          <a:xfrm>
            <a:off x="2947146" y="3059205"/>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D822F17-9AF9-7D2A-D85E-142A4F0FCC9D}"/>
              </a:ext>
            </a:extLst>
          </p:cNvPr>
          <p:cNvSpPr/>
          <p:nvPr/>
        </p:nvSpPr>
        <p:spPr>
          <a:xfrm>
            <a:off x="5094193" y="5497605"/>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34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5051"/>
            <a:ext cx="10515600" cy="695049"/>
          </a:xfrm>
        </p:spPr>
        <p:txBody>
          <a:bodyPr/>
          <a:lstStyle/>
          <a:p>
            <a:r>
              <a:rPr lang="en-US" b="1" dirty="0">
                <a:solidFill>
                  <a:srgbClr val="70AD47"/>
                </a:solidFill>
              </a:rPr>
              <a:t>3.2.5.6  Catalysts</a:t>
            </a:r>
          </a:p>
        </p:txBody>
      </p:sp>
      <p:pic>
        <p:nvPicPr>
          <p:cNvPr id="7" name="Picture 6" descr="A close-up of a paper&#10;&#10;AI-generated content may be incorrect.">
            <a:extLst>
              <a:ext uri="{FF2B5EF4-FFF2-40B4-BE49-F238E27FC236}">
                <a16:creationId xmlns:a16="http://schemas.microsoft.com/office/drawing/2014/main" id="{069BF938-0E06-85E4-A497-F1F9136B3652}"/>
              </a:ext>
            </a:extLst>
          </p:cNvPr>
          <p:cNvPicPr>
            <a:picLocks noChangeAspect="1"/>
          </p:cNvPicPr>
          <p:nvPr/>
        </p:nvPicPr>
        <p:blipFill>
          <a:blip r:embed="rId2"/>
          <a:stretch>
            <a:fillRect/>
          </a:stretch>
        </p:blipFill>
        <p:spPr>
          <a:xfrm>
            <a:off x="3901587" y="513984"/>
            <a:ext cx="7296150" cy="6181725"/>
          </a:xfrm>
          <a:prstGeom prst="rect">
            <a:avLst/>
          </a:prstGeom>
        </p:spPr>
      </p:pic>
    </p:spTree>
    <p:extLst>
      <p:ext uri="{BB962C8B-B14F-4D97-AF65-F5344CB8AC3E}">
        <p14:creationId xmlns:p14="http://schemas.microsoft.com/office/powerpoint/2010/main" val="2629995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5051"/>
            <a:ext cx="10515600" cy="695049"/>
          </a:xfrm>
        </p:spPr>
        <p:txBody>
          <a:bodyPr/>
          <a:lstStyle/>
          <a:p>
            <a:r>
              <a:rPr lang="en-US" b="1" dirty="0">
                <a:solidFill>
                  <a:srgbClr val="70AD47"/>
                </a:solidFill>
              </a:rPr>
              <a:t>Catalysts</a:t>
            </a:r>
          </a:p>
        </p:txBody>
      </p:sp>
      <p:sp>
        <p:nvSpPr>
          <p:cNvPr id="3" name="TextBox 2">
            <a:extLst>
              <a:ext uri="{FF2B5EF4-FFF2-40B4-BE49-F238E27FC236}">
                <a16:creationId xmlns:a16="http://schemas.microsoft.com/office/drawing/2014/main" id="{85BF2787-F88B-2E66-D638-2D8CCA3129E2}"/>
              </a:ext>
            </a:extLst>
          </p:cNvPr>
          <p:cNvSpPr txBox="1"/>
          <p:nvPr/>
        </p:nvSpPr>
        <p:spPr>
          <a:xfrm>
            <a:off x="7817" y="1184030"/>
            <a:ext cx="1210602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 catalyst is a substance which speeds up a reaction without itself being consumed. They do this by providing an alternative reaction pathway with a lower activation energy (hence, more particles have sufficient energy to react). They DO NOT affect the position of equilibrium of a reversible reaction, but the react will reach equilibrium faster.</a:t>
            </a:r>
          </a:p>
          <a:p>
            <a:endParaRPr lang="en-GB" sz="2800" dirty="0">
              <a:ea typeface="Calibri"/>
              <a:cs typeface="Calibri"/>
            </a:endParaRPr>
          </a:p>
          <a:p>
            <a:r>
              <a:rPr lang="en-GB" sz="2800" dirty="0">
                <a:ea typeface="Calibri"/>
                <a:cs typeface="Calibri"/>
              </a:rPr>
              <a:t>There are two groups of catalysts;</a:t>
            </a:r>
          </a:p>
          <a:p>
            <a:endParaRPr lang="en-GB" sz="2800" dirty="0">
              <a:ea typeface="Calibri"/>
              <a:cs typeface="Calibri"/>
            </a:endParaRPr>
          </a:p>
          <a:p>
            <a:pPr marL="514350" indent="-514350">
              <a:buAutoNum type="arabicPeriod"/>
            </a:pPr>
            <a:r>
              <a:rPr lang="en-GB" sz="2800" dirty="0">
                <a:ea typeface="Calibri"/>
                <a:cs typeface="Calibri"/>
              </a:rPr>
              <a:t>HETEROGENEOUS catalysts, which are in a different phase to the reactants, and</a:t>
            </a:r>
          </a:p>
          <a:p>
            <a:pPr marL="514350" indent="-514350">
              <a:buAutoNum type="arabicPeriod"/>
            </a:pPr>
            <a:r>
              <a:rPr lang="en-GB" sz="2800" dirty="0">
                <a:ea typeface="Calibri"/>
                <a:cs typeface="Calibri"/>
              </a:rPr>
              <a:t>HOMOGENEOUS catalysts which are in the same phase or state.</a:t>
            </a:r>
          </a:p>
        </p:txBody>
      </p:sp>
    </p:spTree>
    <p:extLst>
      <p:ext uri="{BB962C8B-B14F-4D97-AF65-F5344CB8AC3E}">
        <p14:creationId xmlns:p14="http://schemas.microsoft.com/office/powerpoint/2010/main" val="3845881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http://4.bp.blogspot.com/-bX_EP-sUo2U/TWDMN4zHvtI/AAAAAAAAAV4/2hKTrT4CZu8/s400/image2.jpg"/>
          <p:cNvPicPr>
            <a:picLocks noChangeAspect="1" noChangeArrowheads="1"/>
          </p:cNvPicPr>
          <p:nvPr/>
        </p:nvPicPr>
        <p:blipFill>
          <a:blip r:embed="rId2">
            <a:extLst>
              <a:ext uri="{28A0092B-C50C-407E-A947-70E740481C1C}">
                <a14:useLocalDpi xmlns:a14="http://schemas.microsoft.com/office/drawing/2010/main" val="0"/>
              </a:ext>
            </a:extLst>
          </a:blip>
          <a:srcRect l="2829" t="14630" r="6789" b="3537"/>
          <a:stretch/>
        </p:blipFill>
        <p:spPr bwMode="auto">
          <a:xfrm>
            <a:off x="3519245" y="997805"/>
            <a:ext cx="6247183" cy="497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5A8771B-4A4B-AFF8-FEF0-7D0B0BD80EC0}"/>
              </a:ext>
            </a:extLst>
          </p:cNvPr>
          <p:cNvSpPr txBox="1">
            <a:spLocks noChangeArrowheads="1"/>
          </p:cNvSpPr>
          <p:nvPr/>
        </p:nvSpPr>
        <p:spPr bwMode="auto">
          <a:xfrm>
            <a:off x="2859082"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5" name="Title 1">
            <a:extLst>
              <a:ext uri="{FF2B5EF4-FFF2-40B4-BE49-F238E27FC236}">
                <a16:creationId xmlns:a16="http://schemas.microsoft.com/office/drawing/2014/main" id="{3C2D4015-99F4-2514-3E16-2164C1DC54D7}"/>
              </a:ext>
            </a:extLst>
          </p:cNvPr>
          <p:cNvSpPr txBox="1">
            <a:spLocks/>
          </p:cNvSpPr>
          <p:nvPr/>
        </p:nvSpPr>
        <p:spPr>
          <a:xfrm>
            <a:off x="0" y="5975"/>
            <a:ext cx="10515600" cy="17110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a:cs typeface="Calibri"/>
              </a:rPr>
              <a:t>Catalysts – Lower the activation energy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10149" y="962514"/>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Char char="•"/>
            </a:pPr>
            <a:r>
              <a:rPr lang="en-GB" sz="2400">
                <a:latin typeface="Calibri"/>
                <a:ea typeface="Calibri"/>
                <a:cs typeface="Calibri"/>
              </a:rPr>
              <a:t>Usually a solid catalyst and gaseous reactants.</a:t>
            </a:r>
          </a:p>
        </p:txBody>
      </p:sp>
      <p:sp>
        <p:nvSpPr>
          <p:cNvPr id="17412" name="Text Box 9"/>
          <p:cNvSpPr txBox="1">
            <a:spLocks noChangeArrowheads="1"/>
          </p:cNvSpPr>
          <p:nvPr/>
        </p:nvSpPr>
        <p:spPr bwMode="auto">
          <a:xfrm>
            <a:off x="110149" y="1433269"/>
            <a:ext cx="119886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3538" indent="-3635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63220" indent="-363220" eaLnBrk="1" hangingPunct="1">
              <a:buFontTx/>
              <a:buChar char="•"/>
            </a:pPr>
            <a:r>
              <a:rPr lang="en-GB" sz="2400" dirty="0">
                <a:latin typeface="Calibri"/>
                <a:ea typeface="Calibri"/>
                <a:cs typeface="Calibri"/>
              </a:rPr>
              <a:t>Most industrial catalysts are like this (e.g. Haber process, Fe</a:t>
            </a:r>
            <a:r>
              <a:rPr lang="en-GB" sz="2400" baseline="-25000" dirty="0">
                <a:latin typeface="Calibri"/>
                <a:ea typeface="Calibri"/>
                <a:cs typeface="Calibri"/>
              </a:rPr>
              <a:t>(s)</a:t>
            </a:r>
            <a:r>
              <a:rPr lang="en-GB" sz="2400" dirty="0">
                <a:latin typeface="Calibri"/>
                <a:ea typeface="Calibri"/>
                <a:cs typeface="Calibri"/>
              </a:rPr>
              <a:t>; Contact process, V</a:t>
            </a:r>
            <a:r>
              <a:rPr lang="en-GB" sz="2400" baseline="-25000" dirty="0">
                <a:latin typeface="Calibri"/>
                <a:ea typeface="Calibri"/>
                <a:cs typeface="Calibri"/>
              </a:rPr>
              <a:t>2</a:t>
            </a:r>
            <a:r>
              <a:rPr lang="en-GB" sz="2400" dirty="0">
                <a:latin typeface="Calibri"/>
                <a:ea typeface="Calibri"/>
                <a:cs typeface="Calibri"/>
              </a:rPr>
              <a:t>O</a:t>
            </a:r>
            <a:r>
              <a:rPr lang="en-GB" sz="2400" baseline="-25000" dirty="0">
                <a:latin typeface="Calibri"/>
                <a:ea typeface="Calibri"/>
                <a:cs typeface="Calibri"/>
              </a:rPr>
              <a:t>5 (s)</a:t>
            </a:r>
            <a:r>
              <a:rPr lang="en-GB" sz="2400" dirty="0">
                <a:latin typeface="Calibri"/>
                <a:ea typeface="Calibri"/>
                <a:cs typeface="Calibri"/>
              </a:rPr>
              <a:t>).</a:t>
            </a:r>
            <a:endParaRPr lang="en-US" dirty="0"/>
          </a:p>
        </p:txBody>
      </p:sp>
      <p:sp>
        <p:nvSpPr>
          <p:cNvPr id="6"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pic>
        <p:nvPicPr>
          <p:cNvPr id="3" name="Picture 2" descr="File:Hydrogenation on catalyst.png">
            <a:extLst>
              <a:ext uri="{FF2B5EF4-FFF2-40B4-BE49-F238E27FC236}">
                <a16:creationId xmlns:a16="http://schemas.microsoft.com/office/drawing/2014/main" id="{39D3920A-C577-F741-4ED3-495DCAC81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9495"/>
          <a:stretch>
            <a:fillRect/>
          </a:stretch>
        </p:blipFill>
        <p:spPr bwMode="auto">
          <a:xfrm>
            <a:off x="2251122" y="2250196"/>
            <a:ext cx="1843087" cy="126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le:Hydrogenation on catalyst.png">
            <a:extLst>
              <a:ext uri="{FF2B5EF4-FFF2-40B4-BE49-F238E27FC236}">
                <a16:creationId xmlns:a16="http://schemas.microsoft.com/office/drawing/2014/main" id="{BE8229EC-D730-F5E7-B28C-76DE76D53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440" b="33279"/>
          <a:stretch>
            <a:fillRect/>
          </a:stretch>
        </p:blipFill>
        <p:spPr bwMode="auto">
          <a:xfrm>
            <a:off x="4962419" y="2162908"/>
            <a:ext cx="1918799" cy="1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le:Hydrogenation on catalyst.png">
            <a:extLst>
              <a:ext uri="{FF2B5EF4-FFF2-40B4-BE49-F238E27FC236}">
                <a16:creationId xmlns:a16="http://schemas.microsoft.com/office/drawing/2014/main" id="{13F65ABF-F29C-BB28-3A34-2B5EB1576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645"/>
          <a:stretch>
            <a:fillRect/>
          </a:stretch>
        </p:blipFill>
        <p:spPr bwMode="auto">
          <a:xfrm>
            <a:off x="7852756" y="2025750"/>
            <a:ext cx="1880944" cy="149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244FE6A2-E8BD-3A1D-488D-3DCDCFDEE54E}"/>
              </a:ext>
            </a:extLst>
          </p:cNvPr>
          <p:cNvSpPr txBox="1">
            <a:spLocks noChangeArrowheads="1"/>
          </p:cNvSpPr>
          <p:nvPr/>
        </p:nvSpPr>
        <p:spPr bwMode="auto">
          <a:xfrm>
            <a:off x="1763103" y="3705714"/>
            <a:ext cx="8893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dirty="0">
                <a:latin typeface="Calibri"/>
                <a:ea typeface="Calibri"/>
                <a:cs typeface="Calibri"/>
              </a:rPr>
              <a:t>1)	Reactants a</a:t>
            </a:r>
            <a:r>
              <a:rPr lang="en-GB" sz="2400" dirty="0">
                <a:solidFill>
                  <a:srgbClr val="FF0000"/>
                </a:solidFill>
                <a:latin typeface="Calibri"/>
                <a:ea typeface="Calibri"/>
                <a:cs typeface="Calibri"/>
              </a:rPr>
              <a:t>d</a:t>
            </a:r>
            <a:r>
              <a:rPr lang="en-GB" sz="2400" dirty="0">
                <a:latin typeface="Calibri"/>
                <a:ea typeface="Calibri"/>
                <a:cs typeface="Calibri"/>
              </a:rPr>
              <a:t>sorbed onto surface (onto </a:t>
            </a:r>
            <a:r>
              <a:rPr lang="en-GB" sz="2400" dirty="0">
                <a:solidFill>
                  <a:schemeClr val="accent2"/>
                </a:solidFill>
                <a:latin typeface="Calibri"/>
                <a:ea typeface="Calibri"/>
                <a:cs typeface="Calibri"/>
              </a:rPr>
              <a:t>active sites)</a:t>
            </a:r>
            <a:r>
              <a:rPr lang="en-GB" sz="2400" dirty="0">
                <a:latin typeface="Calibri"/>
                <a:ea typeface="Calibri"/>
                <a:cs typeface="Calibri"/>
              </a:rPr>
              <a:t>.</a:t>
            </a:r>
          </a:p>
        </p:txBody>
      </p:sp>
      <p:sp>
        <p:nvSpPr>
          <p:cNvPr id="12" name="Text Box 6">
            <a:extLst>
              <a:ext uri="{FF2B5EF4-FFF2-40B4-BE49-F238E27FC236}">
                <a16:creationId xmlns:a16="http://schemas.microsoft.com/office/drawing/2014/main" id="{B6FDA1A0-E767-3131-DF8C-3B613211FE4E}"/>
              </a:ext>
            </a:extLst>
          </p:cNvPr>
          <p:cNvSpPr txBox="1">
            <a:spLocks noChangeArrowheads="1"/>
          </p:cNvSpPr>
          <p:nvPr/>
        </p:nvSpPr>
        <p:spPr bwMode="auto">
          <a:xfrm>
            <a:off x="2339366" y="4208953"/>
            <a:ext cx="5457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marL="274638" indent="-2746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274320" indent="-274320" eaLnBrk="1" hangingPunct="1">
              <a:buFontTx/>
              <a:buChar char="•"/>
            </a:pPr>
            <a:r>
              <a:rPr lang="en-GB" sz="2400" dirty="0">
                <a:latin typeface="Calibri"/>
                <a:ea typeface="Calibri"/>
                <a:cs typeface="Calibri"/>
              </a:rPr>
              <a:t>weakens reactant bonds</a:t>
            </a:r>
            <a:endParaRPr lang="en-US" sz="2400" dirty="0">
              <a:latin typeface="Calibri"/>
              <a:ea typeface="Calibri"/>
              <a:cs typeface="Calibri"/>
            </a:endParaRPr>
          </a:p>
          <a:p>
            <a:pPr marL="274320" indent="-274320" eaLnBrk="1" hangingPunct="1">
              <a:buFontTx/>
              <a:buChar char="•"/>
            </a:pPr>
            <a:r>
              <a:rPr lang="en-GB" sz="2400" dirty="0">
                <a:latin typeface="Calibri"/>
                <a:ea typeface="Calibri"/>
                <a:cs typeface="Calibri"/>
              </a:rPr>
              <a:t>brings molecules closer</a:t>
            </a:r>
          </a:p>
          <a:p>
            <a:pPr marL="274320" indent="-274320" eaLnBrk="1" hangingPunct="1">
              <a:buFontTx/>
              <a:buChar char="•"/>
            </a:pPr>
            <a:r>
              <a:rPr lang="en-GB" sz="2400" dirty="0">
                <a:latin typeface="Calibri"/>
                <a:ea typeface="Calibri"/>
                <a:cs typeface="Calibri"/>
              </a:rPr>
              <a:t>more favourable orientation</a:t>
            </a:r>
          </a:p>
        </p:txBody>
      </p:sp>
      <p:sp>
        <p:nvSpPr>
          <p:cNvPr id="14" name="Text Box 7">
            <a:extLst>
              <a:ext uri="{FF2B5EF4-FFF2-40B4-BE49-F238E27FC236}">
                <a16:creationId xmlns:a16="http://schemas.microsoft.com/office/drawing/2014/main" id="{D483C131-8739-AFAE-019A-C76083F8932D}"/>
              </a:ext>
            </a:extLst>
          </p:cNvPr>
          <p:cNvSpPr txBox="1">
            <a:spLocks noChangeArrowheads="1"/>
          </p:cNvSpPr>
          <p:nvPr/>
        </p:nvSpPr>
        <p:spPr bwMode="auto">
          <a:xfrm>
            <a:off x="1836128" y="5416915"/>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latin typeface="Calibri"/>
                <a:ea typeface="Calibri"/>
                <a:cs typeface="Calibri"/>
              </a:rPr>
              <a:t>2)	Reaction takes place.</a:t>
            </a:r>
          </a:p>
        </p:txBody>
      </p:sp>
      <p:sp>
        <p:nvSpPr>
          <p:cNvPr id="16" name="Text Box 8">
            <a:extLst>
              <a:ext uri="{FF2B5EF4-FFF2-40B4-BE49-F238E27FC236}">
                <a16:creationId xmlns:a16="http://schemas.microsoft.com/office/drawing/2014/main" id="{5B416670-E427-1D1B-78CD-AB0468D60A72}"/>
              </a:ext>
            </a:extLst>
          </p:cNvPr>
          <p:cNvSpPr txBox="1">
            <a:spLocks noChangeArrowheads="1"/>
          </p:cNvSpPr>
          <p:nvPr/>
        </p:nvSpPr>
        <p:spPr bwMode="auto">
          <a:xfrm>
            <a:off x="1836128" y="5926748"/>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latin typeface="Calibri"/>
                <a:ea typeface="Calibri"/>
                <a:cs typeface="Calibri"/>
              </a:rPr>
              <a:t>3)	Products are desorbed (leave the surface).</a:t>
            </a:r>
          </a:p>
        </p:txBody>
      </p:sp>
      <p:sp>
        <p:nvSpPr>
          <p:cNvPr id="18" name="Title 1">
            <a:extLst>
              <a:ext uri="{FF2B5EF4-FFF2-40B4-BE49-F238E27FC236}">
                <a16:creationId xmlns:a16="http://schemas.microsoft.com/office/drawing/2014/main" id="{4EBED87E-DB1B-5709-B2EF-33D7B91847D9}"/>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rPr>
              <a:t>Heterogeneous Catalysts</a:t>
            </a:r>
            <a:endParaRPr lang="en-US" sz="4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289902" y="1222313"/>
            <a:ext cx="10396415"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buFont typeface="Arial"/>
              <a:buChar char="•"/>
            </a:pPr>
            <a:r>
              <a:rPr lang="en-GB" sz="2800" dirty="0">
                <a:latin typeface="Calibri"/>
                <a:ea typeface="Calibri"/>
                <a:cs typeface="Calibri"/>
              </a:rPr>
              <a:t>Large surface area for maximum contact for reactants.</a:t>
            </a:r>
            <a:endParaRPr lang="en-US" dirty="0"/>
          </a:p>
          <a:p>
            <a:pPr eaLnBrk="1" hangingPunct="1">
              <a:spcAft>
                <a:spcPct val="40000"/>
              </a:spcAft>
              <a:buFontTx/>
              <a:buChar char="•"/>
            </a:pPr>
            <a:r>
              <a:rPr lang="en-GB" sz="2800" dirty="0">
                <a:latin typeface="Calibri"/>
                <a:ea typeface="Calibri"/>
                <a:cs typeface="Calibri"/>
              </a:rPr>
              <a:t>Spread </a:t>
            </a:r>
            <a:r>
              <a:rPr lang="en-GB" sz="2800" u="sng" dirty="0">
                <a:latin typeface="Calibri"/>
                <a:ea typeface="Calibri"/>
                <a:cs typeface="Calibri"/>
              </a:rPr>
              <a:t>thinly</a:t>
            </a:r>
            <a:r>
              <a:rPr lang="en-GB" sz="2800" dirty="0">
                <a:latin typeface="Calibri"/>
                <a:ea typeface="Calibri"/>
                <a:cs typeface="Calibri"/>
              </a:rPr>
              <a:t> over ceramic honeycomb support. Metals are often expensive (Pt, Pd, Rh) and this allows less to be used.</a:t>
            </a:r>
          </a:p>
        </p:txBody>
      </p:sp>
      <p:pic>
        <p:nvPicPr>
          <p:cNvPr id="23557" name="Picture 9" descr="catalytic converter"/>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1904391" y="3147525"/>
            <a:ext cx="4319587" cy="2725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12" descr="Small%20hand%20held%20catalyst"/>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8099548" y="3147647"/>
            <a:ext cx="3130550" cy="234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1">
            <a:extLst>
              <a:ext uri="{FF2B5EF4-FFF2-40B4-BE49-F238E27FC236}">
                <a16:creationId xmlns:a16="http://schemas.microsoft.com/office/drawing/2014/main" id="{0D8E5EEC-32EE-3AE9-5D00-1EA96BB2F7B9}"/>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Nature of the catalyst</a:t>
            </a:r>
            <a:endParaRPr lang="en-US" sz="4400" b="1" dirty="0">
              <a:latin typeface="Calibri Light"/>
              <a:ea typeface="Calibri Light"/>
              <a:cs typeface="Calibri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4641" y="1072052"/>
            <a:ext cx="11889642"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spcAft>
                <a:spcPct val="40000"/>
              </a:spcAft>
            </a:pPr>
            <a:r>
              <a:rPr lang="en-GB" sz="2800" dirty="0">
                <a:latin typeface="Calibri"/>
                <a:ea typeface="Calibri"/>
                <a:cs typeface="Calibri"/>
              </a:rPr>
              <a:t>Although a catalyst may be used again and again, eventually it will need replacing. This is because some substances may block active sites (i.e. they are permanently adsorbed onto the surface and will not come off).  This can ruin the catalyst.</a:t>
            </a:r>
            <a:endParaRPr lang="en-US" dirty="0"/>
          </a:p>
          <a:p>
            <a:pPr eaLnBrk="1" hangingPunct="1">
              <a:spcAft>
                <a:spcPct val="40000"/>
              </a:spcAft>
            </a:pPr>
            <a:r>
              <a:rPr lang="en-GB" sz="2800" dirty="0">
                <a:latin typeface="Calibri"/>
                <a:ea typeface="Calibri"/>
                <a:cs typeface="Calibri"/>
              </a:rPr>
              <a:t>	e.g. Sulphur in the Haber process</a:t>
            </a:r>
          </a:p>
          <a:p>
            <a:pPr eaLnBrk="1" hangingPunct="1">
              <a:spcAft>
                <a:spcPct val="40000"/>
              </a:spcAft>
            </a:pPr>
            <a:r>
              <a:rPr lang="en-GB" sz="2800" dirty="0">
                <a:latin typeface="Calibri"/>
                <a:ea typeface="Calibri"/>
                <a:cs typeface="Calibri"/>
              </a:rPr>
              <a:t>	e.g. Lead in vehicle catalytic converters</a:t>
            </a:r>
          </a:p>
        </p:txBody>
      </p:sp>
      <p:sp>
        <p:nvSpPr>
          <p:cNvPr id="3" name="Title 1">
            <a:extLst>
              <a:ext uri="{FF2B5EF4-FFF2-40B4-BE49-F238E27FC236}">
                <a16:creationId xmlns:a16="http://schemas.microsoft.com/office/drawing/2014/main" id="{9E107ACF-FA80-11A1-CD3B-02DE5FE9ED3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Poisoning of a catalyst</a:t>
            </a:r>
            <a:endParaRPr lang="en-US" sz="4400" b="1" dirty="0">
              <a:latin typeface="Calibri Light"/>
              <a:ea typeface="Calibri Light"/>
              <a:cs typeface="Calibri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44316" y="2740786"/>
            <a:ext cx="6566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5</a:t>
            </a:r>
            <a:r>
              <a:rPr lang="en-GB" sz="2800" dirty="0">
                <a:latin typeface="Calibri"/>
                <a:ea typeface="Calibri"/>
                <a:cs typeface="Calibri"/>
              </a:rPr>
              <a:t>  +  SO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4</a:t>
            </a:r>
            <a:r>
              <a:rPr lang="en-GB" sz="2800" dirty="0">
                <a:latin typeface="Calibri"/>
                <a:ea typeface="Calibri"/>
                <a:cs typeface="Calibri"/>
              </a:rPr>
              <a:t>  +  SO</a:t>
            </a:r>
            <a:r>
              <a:rPr lang="en-GB" sz="2800" baseline="-25000" dirty="0">
                <a:latin typeface="Calibri"/>
                <a:ea typeface="Calibri"/>
                <a:cs typeface="Calibri"/>
              </a:rPr>
              <a:t>3</a:t>
            </a:r>
          </a:p>
          <a:p>
            <a:endParaRPr lang="en-GB" sz="2800" dirty="0">
              <a:latin typeface="Calibri"/>
              <a:ea typeface="Calibri"/>
              <a:cs typeface="Calibri"/>
            </a:endParaRPr>
          </a:p>
          <a:p>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4</a:t>
            </a:r>
            <a:r>
              <a:rPr lang="en-GB" sz="2800" dirty="0">
                <a:latin typeface="Calibri"/>
                <a:ea typeface="Calibri"/>
                <a:cs typeface="Calibri"/>
              </a:rPr>
              <a:t>  +  ½ 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5</a:t>
            </a:r>
          </a:p>
          <a:p>
            <a:endParaRPr lang="en-GB" sz="2800" dirty="0">
              <a:latin typeface="Calibri"/>
              <a:ea typeface="Calibri"/>
              <a:cs typeface="Calibri"/>
            </a:endParaRPr>
          </a:p>
          <a:p>
            <a:r>
              <a:rPr lang="en-GB" sz="2800" dirty="0">
                <a:latin typeface="Calibri"/>
                <a:ea typeface="Calibri"/>
                <a:cs typeface="Calibri"/>
              </a:rPr>
              <a:t>		</a:t>
            </a:r>
            <a:r>
              <a:rPr lang="en-GB" sz="2800" i="1" dirty="0">
                <a:latin typeface="Calibri"/>
                <a:ea typeface="Calibri"/>
                <a:cs typeface="Calibri"/>
              </a:rPr>
              <a:t>Overall: </a:t>
            </a:r>
            <a:r>
              <a:rPr lang="en-GB" sz="2800" dirty="0">
                <a:latin typeface="Calibri"/>
                <a:ea typeface="Calibri"/>
                <a:cs typeface="Calibri"/>
              </a:rPr>
              <a:t>   SO</a:t>
            </a:r>
            <a:r>
              <a:rPr lang="en-GB" sz="2800" baseline="-25000" dirty="0">
                <a:latin typeface="Calibri"/>
                <a:ea typeface="Calibri"/>
                <a:cs typeface="Calibri"/>
              </a:rPr>
              <a:t>2</a:t>
            </a:r>
            <a:r>
              <a:rPr lang="en-GB" sz="2800" dirty="0">
                <a:latin typeface="Calibri"/>
                <a:ea typeface="Calibri"/>
                <a:cs typeface="Calibri"/>
              </a:rPr>
              <a:t>  +  ½ 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SO</a:t>
            </a:r>
            <a:r>
              <a:rPr lang="en-GB" sz="2800" baseline="-25000" dirty="0">
                <a:latin typeface="Calibri"/>
                <a:ea typeface="Calibri"/>
                <a:cs typeface="Calibri"/>
              </a:rPr>
              <a:t>3</a:t>
            </a:r>
            <a:endParaRPr lang="en-GB" sz="2800" dirty="0">
              <a:latin typeface="Calibri"/>
              <a:ea typeface="Calibri"/>
              <a:cs typeface="Calibri"/>
            </a:endParaRPr>
          </a:p>
          <a:p>
            <a:pPr marL="0" indent="0" eaLnBrk="1" hangingPunct="1">
              <a:spcAft>
                <a:spcPct val="40000"/>
              </a:spcAft>
            </a:pPr>
            <a:endParaRPr lang="en-GB" sz="2800" dirty="0">
              <a:latin typeface="Calibri"/>
              <a:ea typeface="Calibri"/>
              <a:cs typeface="Calibri"/>
            </a:endParaRPr>
          </a:p>
        </p:txBody>
      </p:sp>
      <p:sp>
        <p:nvSpPr>
          <p:cNvPr id="3" name="Title 1">
            <a:extLst>
              <a:ext uri="{FF2B5EF4-FFF2-40B4-BE49-F238E27FC236}">
                <a16:creationId xmlns:a16="http://schemas.microsoft.com/office/drawing/2014/main" id="{42EB2584-E17E-DC7A-455B-988DDC175BD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The Contact process - V</a:t>
            </a:r>
            <a:r>
              <a:rPr lang="en-US" sz="4400" b="1" baseline="-25000" dirty="0">
                <a:solidFill>
                  <a:srgbClr val="70AD47"/>
                </a:solidFill>
                <a:latin typeface="Calibri Light"/>
                <a:ea typeface="Calibri Light"/>
                <a:cs typeface="Calibri Light"/>
              </a:rPr>
              <a:t>2</a:t>
            </a:r>
            <a:r>
              <a:rPr lang="en-US" sz="4400" b="1" dirty="0">
                <a:solidFill>
                  <a:srgbClr val="70AD47"/>
                </a:solidFill>
                <a:latin typeface="Calibri Light"/>
                <a:ea typeface="Calibri Light"/>
                <a:cs typeface="Calibri Light"/>
              </a:rPr>
              <a:t>O</a:t>
            </a:r>
            <a:r>
              <a:rPr lang="en-US" sz="4400" b="1" baseline="-25000" dirty="0">
                <a:solidFill>
                  <a:srgbClr val="70AD47"/>
                </a:solidFill>
                <a:latin typeface="Calibri Light"/>
                <a:ea typeface="Calibri Light"/>
                <a:cs typeface="Calibri Light"/>
              </a:rPr>
              <a:t>5</a:t>
            </a:r>
            <a:endParaRPr lang="en-US" sz="4400" b="1" baseline="-25000" dirty="0">
              <a:latin typeface="Calibri Light"/>
              <a:ea typeface="Calibri Light"/>
              <a:cs typeface="Calibri Light"/>
            </a:endParaRPr>
          </a:p>
        </p:txBody>
      </p:sp>
      <p:sp>
        <p:nvSpPr>
          <p:cNvPr id="4" name="TextBox 3">
            <a:extLst>
              <a:ext uri="{FF2B5EF4-FFF2-40B4-BE49-F238E27FC236}">
                <a16:creationId xmlns:a16="http://schemas.microsoft.com/office/drawing/2014/main" id="{ABA118A5-196A-CE6D-8CDE-DD09950303D6}"/>
              </a:ext>
            </a:extLst>
          </p:cNvPr>
          <p:cNvSpPr txBox="1"/>
          <p:nvPr/>
        </p:nvSpPr>
        <p:spPr>
          <a:xfrm>
            <a:off x="509954" y="981185"/>
            <a:ext cx="111720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The Contact process is used in the production of sulphuric acid. Vanadium in oxidation state +5 is reduced to +4 and sulphur is oxidised from +4 to +6 oxidation state. The V</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4</a:t>
            </a:r>
            <a:r>
              <a:rPr lang="en-GB" sz="2800" dirty="0">
                <a:ea typeface="Calibri"/>
                <a:cs typeface="Calibri"/>
              </a:rPr>
              <a:t> is then oxidised back to V</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5</a:t>
            </a:r>
            <a:r>
              <a:rPr lang="en-GB" sz="2800" dirty="0">
                <a:ea typeface="Calibri"/>
                <a:cs typeface="Calibri"/>
              </a:rPr>
              <a:t> by oxygen. </a:t>
            </a:r>
            <a:endParaRPr lang="en-GB" sz="2800" dirty="0"/>
          </a:p>
        </p:txBody>
      </p:sp>
      <p:sp>
        <p:nvSpPr>
          <p:cNvPr id="2" name="TextBox 1">
            <a:extLst>
              <a:ext uri="{FF2B5EF4-FFF2-40B4-BE49-F238E27FC236}">
                <a16:creationId xmlns:a16="http://schemas.microsoft.com/office/drawing/2014/main" id="{692BDC81-2C2A-99E6-FF27-039A7F1EA9C0}"/>
              </a:ext>
            </a:extLst>
          </p:cNvPr>
          <p:cNvSpPr txBox="1"/>
          <p:nvPr/>
        </p:nvSpPr>
        <p:spPr>
          <a:xfrm>
            <a:off x="3966882" y="5782235"/>
            <a:ext cx="33169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FF0000"/>
                </a:solidFill>
                <a:ea typeface="Calibri"/>
                <a:cs typeface="Calibri"/>
              </a:rPr>
              <a:t>LEARN THESE</a:t>
            </a:r>
            <a:endParaRPr lang="en-GB" sz="3200" b="1" dirty="0">
              <a:solidFill>
                <a:srgbClr val="FF0000"/>
              </a:solidFill>
            </a:endParaRPr>
          </a:p>
        </p:txBody>
      </p:sp>
    </p:spTree>
    <p:extLst>
      <p:ext uri="{BB962C8B-B14F-4D97-AF65-F5344CB8AC3E}">
        <p14:creationId xmlns:p14="http://schemas.microsoft.com/office/powerpoint/2010/main" val="1915262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145317" y="834660"/>
            <a:ext cx="12042042"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spcAft>
                <a:spcPct val="40000"/>
              </a:spcAft>
            </a:pPr>
            <a:r>
              <a:rPr lang="en-GB" sz="2800" dirty="0">
                <a:latin typeface="Calibri"/>
                <a:ea typeface="Calibri"/>
                <a:cs typeface="Calibri"/>
              </a:rPr>
              <a:t>The catalyst is in the same state (</a:t>
            </a:r>
            <a:r>
              <a:rPr lang="en-GB" sz="2800" dirty="0" err="1">
                <a:latin typeface="Calibri"/>
                <a:ea typeface="Calibri"/>
                <a:cs typeface="Calibri"/>
              </a:rPr>
              <a:t>s,l,g</a:t>
            </a:r>
            <a:r>
              <a:rPr lang="en-GB" sz="2800" dirty="0">
                <a:latin typeface="Calibri"/>
                <a:ea typeface="Calibri"/>
                <a:cs typeface="Calibri"/>
              </a:rPr>
              <a:t>) to the reactants.</a:t>
            </a:r>
          </a:p>
          <a:p>
            <a:pPr marL="0" indent="0">
              <a:spcAft>
                <a:spcPct val="40000"/>
              </a:spcAft>
            </a:pPr>
            <a:r>
              <a:rPr lang="en-GB" sz="2800" dirty="0">
                <a:latin typeface="Calibri"/>
                <a:ea typeface="Calibri"/>
                <a:cs typeface="Calibri"/>
              </a:rPr>
              <a:t>Most typically, this involves reactions in solution with catalyst in solution, however there are some examples of gas phase reactions. </a:t>
            </a:r>
            <a:endParaRPr lang="en-US" sz="2800" dirty="0">
              <a:latin typeface="Calibri"/>
              <a:ea typeface="Calibri"/>
              <a:cs typeface="Calibri"/>
            </a:endParaRPr>
          </a:p>
          <a:p>
            <a:pPr marL="0" indent="0" eaLnBrk="1" hangingPunct="1">
              <a:spcAft>
                <a:spcPct val="40000"/>
              </a:spcAft>
            </a:pPr>
            <a:endParaRPr lang="en-GB" sz="2800" dirty="0">
              <a:latin typeface="Calibri"/>
              <a:ea typeface="Calibri"/>
              <a:cs typeface="Calibri"/>
            </a:endParaRPr>
          </a:p>
        </p:txBody>
      </p:sp>
      <p:sp>
        <p:nvSpPr>
          <p:cNvPr id="3" name="Title 1">
            <a:extLst>
              <a:ext uri="{FF2B5EF4-FFF2-40B4-BE49-F238E27FC236}">
                <a16:creationId xmlns:a16="http://schemas.microsoft.com/office/drawing/2014/main" id="{32AAB9B0-C6FE-B91E-B928-1CA7CF250AB5}"/>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Homogeneous Catalysts</a:t>
            </a:r>
            <a:endParaRPr lang="en-US" sz="4400" b="1" dirty="0">
              <a:latin typeface="Calibri Light"/>
              <a:ea typeface="Calibri Light"/>
              <a:cs typeface="Calibri Light"/>
            </a:endParaRPr>
          </a:p>
        </p:txBody>
      </p:sp>
      <p:sp>
        <p:nvSpPr>
          <p:cNvPr id="6" name="Text Box 3">
            <a:extLst>
              <a:ext uri="{FF2B5EF4-FFF2-40B4-BE49-F238E27FC236}">
                <a16:creationId xmlns:a16="http://schemas.microsoft.com/office/drawing/2014/main" id="{3ECE344E-496E-A5B8-39DA-71949354541C}"/>
              </a:ext>
            </a:extLst>
          </p:cNvPr>
          <p:cNvSpPr txBox="1">
            <a:spLocks noChangeArrowheads="1"/>
          </p:cNvSpPr>
          <p:nvPr/>
        </p:nvSpPr>
        <p:spPr bwMode="auto">
          <a:xfrm>
            <a:off x="42174" y="4457292"/>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a:latin typeface="Calibri"/>
                <a:ea typeface="Calibri"/>
                <a:cs typeface="Calibri"/>
              </a:rPr>
              <a:t>e.g. acid catalyst</a:t>
            </a:r>
          </a:p>
        </p:txBody>
      </p:sp>
      <p:sp>
        <p:nvSpPr>
          <p:cNvPr id="8" name="Text Box 4">
            <a:extLst>
              <a:ext uri="{FF2B5EF4-FFF2-40B4-BE49-F238E27FC236}">
                <a16:creationId xmlns:a16="http://schemas.microsoft.com/office/drawing/2014/main" id="{FAFC02DE-5090-015D-E6D2-A314F971BE0C}"/>
              </a:ext>
            </a:extLst>
          </p:cNvPr>
          <p:cNvSpPr txBox="1">
            <a:spLocks noChangeArrowheads="1"/>
          </p:cNvSpPr>
          <p:nvPr/>
        </p:nvSpPr>
        <p:spPr bwMode="auto">
          <a:xfrm>
            <a:off x="1812323" y="4989803"/>
            <a:ext cx="8569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Calibri"/>
                <a:ea typeface="Calibri"/>
                <a:cs typeface="Calibri"/>
              </a:rPr>
              <a:t> X  +  H</a:t>
            </a:r>
            <a:r>
              <a:rPr lang="en-GB" sz="2800" baseline="30000" dirty="0">
                <a:latin typeface="Calibri"/>
                <a:ea typeface="Calibri"/>
                <a:cs typeface="Calibri"/>
              </a:rPr>
              <a:t>+</a:t>
            </a:r>
            <a:r>
              <a:rPr lang="en-GB" sz="2800" dirty="0">
                <a:latin typeface="Calibri"/>
                <a:ea typeface="Calibri"/>
                <a:cs typeface="Calibri"/>
              </a:rPr>
              <a:t>  →  HX</a:t>
            </a:r>
            <a:r>
              <a:rPr lang="en-GB" sz="2800" baseline="30000" dirty="0">
                <a:latin typeface="Calibri"/>
                <a:ea typeface="Calibri"/>
                <a:cs typeface="Calibri"/>
              </a:rPr>
              <a:t>+</a:t>
            </a:r>
            <a:endParaRPr lang="en-GB" sz="2800" dirty="0">
              <a:latin typeface="Calibri"/>
              <a:ea typeface="Calibri"/>
              <a:cs typeface="Calibri"/>
            </a:endParaRPr>
          </a:p>
          <a:p>
            <a:pPr eaLnBrk="1" hangingPunct="1"/>
            <a:endParaRPr lang="en-GB" sz="2800" dirty="0">
              <a:latin typeface="Calibri"/>
              <a:ea typeface="Calibri"/>
              <a:cs typeface="Calibri"/>
            </a:endParaRPr>
          </a:p>
          <a:p>
            <a:pPr eaLnBrk="1" hangingPunct="1"/>
            <a:r>
              <a:rPr lang="en-GB" sz="2800" dirty="0">
                <a:latin typeface="Calibri"/>
                <a:ea typeface="Calibri"/>
                <a:cs typeface="Calibri"/>
              </a:rPr>
              <a:t>2)	 HX</a:t>
            </a:r>
            <a:r>
              <a:rPr lang="en-GB" sz="2800" baseline="30000" dirty="0">
                <a:latin typeface="Calibri"/>
                <a:ea typeface="Calibri"/>
                <a:cs typeface="Calibri"/>
              </a:rPr>
              <a:t>+</a:t>
            </a:r>
            <a:r>
              <a:rPr lang="en-GB" sz="2800" dirty="0">
                <a:latin typeface="Calibri"/>
                <a:ea typeface="Calibri"/>
                <a:cs typeface="Calibri"/>
              </a:rPr>
              <a:t> +  Y  →  products  +  H</a:t>
            </a:r>
            <a:r>
              <a:rPr lang="en-GB" sz="2800" baseline="30000" dirty="0">
                <a:latin typeface="Calibri"/>
                <a:ea typeface="Calibri"/>
                <a:cs typeface="Calibri"/>
              </a:rPr>
              <a:t>+</a:t>
            </a:r>
            <a:endParaRPr lang="en-GB" sz="2800" dirty="0">
              <a:latin typeface="Calibri"/>
              <a:ea typeface="Calibri"/>
              <a:cs typeface="Calibri"/>
            </a:endParaRPr>
          </a:p>
        </p:txBody>
      </p:sp>
      <p:sp>
        <p:nvSpPr>
          <p:cNvPr id="10" name="Rectangle 5">
            <a:extLst>
              <a:ext uri="{FF2B5EF4-FFF2-40B4-BE49-F238E27FC236}">
                <a16:creationId xmlns:a16="http://schemas.microsoft.com/office/drawing/2014/main" id="{110FD6CB-EB16-B376-B892-19868F27980D}"/>
              </a:ext>
            </a:extLst>
          </p:cNvPr>
          <p:cNvSpPr>
            <a:spLocks noChangeArrowheads="1"/>
          </p:cNvSpPr>
          <p:nvPr/>
        </p:nvSpPr>
        <p:spPr bwMode="auto">
          <a:xfrm>
            <a:off x="2778206" y="4457292"/>
            <a:ext cx="30226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tabLst>
                <a:tab pos="482600" algn="l"/>
                <a:tab pos="1003300" algn="l"/>
                <a:tab pos="3467100" algn="l"/>
                <a:tab pos="5753100" algn="r"/>
              </a:tabLst>
            </a:pPr>
            <a:r>
              <a:rPr lang="en-GB" sz="2800" dirty="0">
                <a:latin typeface="Calibri"/>
                <a:ea typeface="Calibri"/>
                <a:cs typeface="Calibri"/>
              </a:rPr>
              <a:t>X  +  Y  </a:t>
            </a:r>
            <a:r>
              <a:rPr lang="en-GB" sz="2800" dirty="0">
                <a:latin typeface="Calibri"/>
                <a:ea typeface="Calibri"/>
                <a:cs typeface="Calibri"/>
                <a:sym typeface="Symbol" charset="0"/>
              </a:rPr>
              <a:t></a:t>
            </a:r>
            <a:r>
              <a:rPr lang="en-GB" sz="2800" dirty="0">
                <a:latin typeface="Calibri"/>
                <a:ea typeface="Calibri"/>
                <a:cs typeface="Calibri"/>
              </a:rPr>
              <a:t>  products</a:t>
            </a:r>
            <a:endParaRPr lang="en-GB" sz="2800" dirty="0">
              <a:latin typeface="Calibri"/>
              <a:ea typeface="Calibri"/>
              <a:cs typeface="Calibri"/>
              <a:sym typeface="Symbol" charset="0"/>
            </a:endParaRPr>
          </a:p>
        </p:txBody>
      </p:sp>
      <p:sp>
        <p:nvSpPr>
          <p:cNvPr id="12" name="Text Box 6">
            <a:extLst>
              <a:ext uri="{FF2B5EF4-FFF2-40B4-BE49-F238E27FC236}">
                <a16:creationId xmlns:a16="http://schemas.microsoft.com/office/drawing/2014/main" id="{18410232-1B03-55C9-7830-4B47DE8F8BEC}"/>
              </a:ext>
            </a:extLst>
          </p:cNvPr>
          <p:cNvSpPr txBox="1">
            <a:spLocks noChangeArrowheads="1"/>
          </p:cNvSpPr>
          <p:nvPr/>
        </p:nvSpPr>
        <p:spPr bwMode="auto">
          <a:xfrm>
            <a:off x="136282" y="2733798"/>
            <a:ext cx="120510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Calibri"/>
                <a:ea typeface="Calibri"/>
                <a:cs typeface="Calibri"/>
              </a:rPr>
              <a:t>Catalyst reacts with a reactant to form intermediate.</a:t>
            </a:r>
          </a:p>
          <a:p>
            <a:pPr eaLnBrk="1" hangingPunct="1"/>
            <a:r>
              <a:rPr lang="en-GB" sz="2800" dirty="0">
                <a:latin typeface="Calibri"/>
                <a:ea typeface="Calibri"/>
                <a:cs typeface="Calibri"/>
              </a:rPr>
              <a:t>2)	Intermediate reacts to form product faster than original reactant (and regenerates catalyst).</a:t>
            </a:r>
          </a:p>
        </p:txBody>
      </p:sp>
      <p:sp>
        <p:nvSpPr>
          <p:cNvPr id="16" name="TextBox 5">
            <a:extLst>
              <a:ext uri="{FF2B5EF4-FFF2-40B4-BE49-F238E27FC236}">
                <a16:creationId xmlns:a16="http://schemas.microsoft.com/office/drawing/2014/main" id="{0ADF31FD-D07B-8F42-8D3F-92D5BC334AB1}"/>
              </a:ext>
            </a:extLst>
          </p:cNvPr>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2" name="TextBox 1">
            <a:extLst>
              <a:ext uri="{FF2B5EF4-FFF2-40B4-BE49-F238E27FC236}">
                <a16:creationId xmlns:a16="http://schemas.microsoft.com/office/drawing/2014/main" id="{1DC6AF67-9468-63AB-2303-9991D1767CAD}"/>
              </a:ext>
            </a:extLst>
          </p:cNvPr>
          <p:cNvSpPr txBox="1"/>
          <p:nvPr/>
        </p:nvSpPr>
        <p:spPr>
          <a:xfrm>
            <a:off x="3920004" y="4349570"/>
            <a:ext cx="443345" cy="369332"/>
          </a:xfrm>
          <a:prstGeom prst="rect">
            <a:avLst/>
          </a:prstGeom>
          <a:noFill/>
        </p:spPr>
        <p:txBody>
          <a:bodyPr wrap="square" rtlCol="0">
            <a:spAutoFit/>
          </a:bodyPr>
          <a:lstStyle/>
          <a:p>
            <a:r>
              <a:rPr lang="en-GB" dirty="0"/>
              <a:t>H</a:t>
            </a:r>
            <a:r>
              <a:rPr lang="en-GB" baseline="30000" dirty="0"/>
              <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ectronic Configuration of d-Block Elements - Study Page">
            <a:extLst>
              <a:ext uri="{FF2B5EF4-FFF2-40B4-BE49-F238E27FC236}">
                <a16:creationId xmlns:a16="http://schemas.microsoft.com/office/drawing/2014/main" id="{44E72804-D8F3-2904-E66B-4999AC324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045842"/>
            <a:ext cx="5848675" cy="4179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6030E1-2DD8-EDBB-FF3E-EB10114A9850}"/>
              </a:ext>
            </a:extLst>
          </p:cNvPr>
          <p:cNvSpPr/>
          <p:nvPr/>
        </p:nvSpPr>
        <p:spPr>
          <a:xfrm>
            <a:off x="2762250" y="1896296"/>
            <a:ext cx="5698259" cy="2937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Brace 4">
            <a:extLst>
              <a:ext uri="{FF2B5EF4-FFF2-40B4-BE49-F238E27FC236}">
                <a16:creationId xmlns:a16="http://schemas.microsoft.com/office/drawing/2014/main" id="{89BE31EF-3120-9824-CBD4-1859BB9A7204}"/>
              </a:ext>
            </a:extLst>
          </p:cNvPr>
          <p:cNvSpPr/>
          <p:nvPr/>
        </p:nvSpPr>
        <p:spPr>
          <a:xfrm>
            <a:off x="8996218" y="1896296"/>
            <a:ext cx="535709" cy="29371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58FC8C28-205A-3749-2104-59C4EE1948BD}"/>
              </a:ext>
            </a:extLst>
          </p:cNvPr>
          <p:cNvSpPr txBox="1"/>
          <p:nvPr/>
        </p:nvSpPr>
        <p:spPr>
          <a:xfrm>
            <a:off x="9661236" y="3200994"/>
            <a:ext cx="2105891" cy="369332"/>
          </a:xfrm>
          <a:prstGeom prst="rect">
            <a:avLst/>
          </a:prstGeom>
          <a:noFill/>
        </p:spPr>
        <p:txBody>
          <a:bodyPr wrap="square" rtlCol="0">
            <a:spAutoFit/>
          </a:bodyPr>
          <a:lstStyle/>
          <a:p>
            <a:r>
              <a:rPr lang="en-GB" dirty="0"/>
              <a:t>Transition metals</a:t>
            </a:r>
          </a:p>
        </p:txBody>
      </p:sp>
      <p:sp>
        <p:nvSpPr>
          <p:cNvPr id="7" name="Rectangle 6">
            <a:extLst>
              <a:ext uri="{FF2B5EF4-FFF2-40B4-BE49-F238E27FC236}">
                <a16:creationId xmlns:a16="http://schemas.microsoft.com/office/drawing/2014/main" id="{7C5A095C-F1DB-F680-5386-3B4DC126E6B0}"/>
              </a:ext>
            </a:extLst>
          </p:cNvPr>
          <p:cNvSpPr/>
          <p:nvPr/>
        </p:nvSpPr>
        <p:spPr>
          <a:xfrm>
            <a:off x="2762250" y="1591496"/>
            <a:ext cx="5698259" cy="304800"/>
          </a:xfrm>
          <a:prstGeom prst="rect">
            <a:avLst/>
          </a:prstGeom>
          <a:solidFill>
            <a:schemeClr val="accent3">
              <a:alpha val="6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4019904-A4BF-B4EB-C51D-49A6630EBF64}"/>
              </a:ext>
            </a:extLst>
          </p:cNvPr>
          <p:cNvSpPr/>
          <p:nvPr/>
        </p:nvSpPr>
        <p:spPr>
          <a:xfrm>
            <a:off x="2762249" y="4833460"/>
            <a:ext cx="5698259" cy="304800"/>
          </a:xfrm>
          <a:prstGeom prst="rect">
            <a:avLst/>
          </a:prstGeom>
          <a:solidFill>
            <a:schemeClr val="accent3">
              <a:alpha val="6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Left Brace 8">
            <a:extLst>
              <a:ext uri="{FF2B5EF4-FFF2-40B4-BE49-F238E27FC236}">
                <a16:creationId xmlns:a16="http://schemas.microsoft.com/office/drawing/2014/main" id="{B709382F-B4E9-7EAE-7A43-72B4782BAAAC}"/>
              </a:ext>
            </a:extLst>
          </p:cNvPr>
          <p:cNvSpPr/>
          <p:nvPr/>
        </p:nvSpPr>
        <p:spPr>
          <a:xfrm>
            <a:off x="2115128" y="1591496"/>
            <a:ext cx="461818" cy="35467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1E967CFB-9BF7-2774-3731-635AFBB20713}"/>
              </a:ext>
            </a:extLst>
          </p:cNvPr>
          <p:cNvSpPr txBox="1"/>
          <p:nvPr/>
        </p:nvSpPr>
        <p:spPr>
          <a:xfrm>
            <a:off x="755117" y="3039409"/>
            <a:ext cx="2105891" cy="646331"/>
          </a:xfrm>
          <a:prstGeom prst="rect">
            <a:avLst/>
          </a:prstGeom>
          <a:noFill/>
        </p:spPr>
        <p:txBody>
          <a:bodyPr wrap="square" rtlCol="0">
            <a:spAutoFit/>
          </a:bodyPr>
          <a:lstStyle/>
          <a:p>
            <a:r>
              <a:rPr lang="en-GB" dirty="0"/>
              <a:t>d-block</a:t>
            </a:r>
          </a:p>
          <a:p>
            <a:r>
              <a:rPr lang="en-GB" dirty="0"/>
              <a:t>(Period 4)</a:t>
            </a:r>
          </a:p>
        </p:txBody>
      </p:sp>
      <p:sp>
        <p:nvSpPr>
          <p:cNvPr id="12" name="TextBox 11">
            <a:extLst>
              <a:ext uri="{FF2B5EF4-FFF2-40B4-BE49-F238E27FC236}">
                <a16:creationId xmlns:a16="http://schemas.microsoft.com/office/drawing/2014/main" id="{EA38B614-5D82-FDD0-6896-553CCC10F330}"/>
              </a:ext>
            </a:extLst>
          </p:cNvPr>
          <p:cNvSpPr txBox="1"/>
          <p:nvPr/>
        </p:nvSpPr>
        <p:spPr>
          <a:xfrm>
            <a:off x="6576292" y="5593890"/>
            <a:ext cx="701964" cy="369332"/>
          </a:xfrm>
          <a:prstGeom prst="rect">
            <a:avLst/>
          </a:prstGeom>
          <a:noFill/>
        </p:spPr>
        <p:txBody>
          <a:bodyPr wrap="square" rtlCol="0">
            <a:spAutoFit/>
          </a:bodyPr>
          <a:lstStyle/>
          <a:p>
            <a:r>
              <a:rPr lang="en-GB" dirty="0"/>
              <a:t>[</a:t>
            </a:r>
            <a:r>
              <a:rPr lang="en-GB" dirty="0" err="1"/>
              <a:t>Ar</a:t>
            </a:r>
            <a:r>
              <a:rPr lang="en-GB" dirty="0"/>
              <a:t>]</a:t>
            </a:r>
          </a:p>
        </p:txBody>
      </p:sp>
      <p:sp>
        <p:nvSpPr>
          <p:cNvPr id="13" name="Left Brace 12">
            <a:extLst>
              <a:ext uri="{FF2B5EF4-FFF2-40B4-BE49-F238E27FC236}">
                <a16:creationId xmlns:a16="http://schemas.microsoft.com/office/drawing/2014/main" id="{F654C3E6-8A27-60E6-0E86-F6AD291BF864}"/>
              </a:ext>
            </a:extLst>
          </p:cNvPr>
          <p:cNvSpPr/>
          <p:nvPr/>
        </p:nvSpPr>
        <p:spPr>
          <a:xfrm rot="16200000">
            <a:off x="6600167" y="4546348"/>
            <a:ext cx="414066" cy="16810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84C05599-AE8D-64D5-8CEF-ABF130E63AB9}"/>
              </a:ext>
            </a:extLst>
          </p:cNvPr>
          <p:cNvSpPr txBox="1"/>
          <p:nvPr/>
        </p:nvSpPr>
        <p:spPr>
          <a:xfrm>
            <a:off x="2115127" y="5963222"/>
            <a:ext cx="9328727" cy="646331"/>
          </a:xfrm>
          <a:prstGeom prst="rect">
            <a:avLst/>
          </a:prstGeom>
          <a:noFill/>
        </p:spPr>
        <p:txBody>
          <a:bodyPr wrap="square" lIns="91440" tIns="45720" rIns="91440" bIns="45720" rtlCol="0" anchor="t">
            <a:spAutoFit/>
          </a:bodyPr>
          <a:lstStyle/>
          <a:p>
            <a:r>
              <a:rPr lang="en-GB" dirty="0"/>
              <a:t>A TRANSITION ELEMENT must be able to form at least one stable </a:t>
            </a:r>
            <a:r>
              <a:rPr lang="en-GB" u="sng" dirty="0"/>
              <a:t>ion</a:t>
            </a:r>
            <a:r>
              <a:rPr lang="en-GB" dirty="0"/>
              <a:t> with a </a:t>
            </a:r>
            <a:r>
              <a:rPr lang="en-GB" u="sng" dirty="0"/>
              <a:t>PART FULL d-shell </a:t>
            </a:r>
            <a:r>
              <a:rPr lang="en-GB" dirty="0"/>
              <a:t>of electrons. Sc only forms 3+ ions and Zn only 2+ </a:t>
            </a:r>
            <a:r>
              <a:rPr lang="en-GB" dirty="0">
                <a:sym typeface="Wingdings" panose="05000000000000000000" pitchFamily="2" charset="2"/>
              </a:rPr>
              <a:t> they are NOT classed as transition metals</a:t>
            </a:r>
            <a:endParaRPr lang="en-GB" dirty="0"/>
          </a:p>
        </p:txBody>
      </p:sp>
      <p:sp>
        <p:nvSpPr>
          <p:cNvPr id="16" name="Title 1">
            <a:extLst>
              <a:ext uri="{FF2B5EF4-FFF2-40B4-BE49-F238E27FC236}">
                <a16:creationId xmlns:a16="http://schemas.microsoft.com/office/drawing/2014/main" id="{D78C4436-168B-3139-1FB3-22503BD5BFA7}"/>
              </a:ext>
            </a:extLst>
          </p:cNvPr>
          <p:cNvSpPr>
            <a:spLocks noGrp="1"/>
          </p:cNvSpPr>
          <p:nvPr>
            <p:ph type="title"/>
          </p:nvPr>
        </p:nvSpPr>
        <p:spPr>
          <a:xfrm>
            <a:off x="0" y="-1764"/>
            <a:ext cx="11353800" cy="1325563"/>
          </a:xfrm>
        </p:spPr>
        <p:txBody>
          <a:bodyPr/>
          <a:lstStyle/>
          <a:p>
            <a:r>
              <a:rPr lang="en-US" b="1" dirty="0">
                <a:solidFill>
                  <a:schemeClr val="accent6"/>
                </a:solidFill>
              </a:rPr>
              <a:t>Electronic configuration</a:t>
            </a:r>
          </a:p>
        </p:txBody>
      </p:sp>
    </p:spTree>
    <p:extLst>
      <p:ext uri="{BB962C8B-B14F-4D97-AF65-F5344CB8AC3E}">
        <p14:creationId xmlns:p14="http://schemas.microsoft.com/office/powerpoint/2010/main" val="2855538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ChangeArrowheads="1"/>
          </p:cNvSpPr>
          <p:nvPr/>
        </p:nvSpPr>
        <p:spPr bwMode="auto">
          <a:xfrm>
            <a:off x="1707368" y="993498"/>
            <a:ext cx="6892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tabLst>
                <a:tab pos="482600" algn="l"/>
                <a:tab pos="1003300" algn="l"/>
                <a:tab pos="3467100" algn="l"/>
                <a:tab pos="5753100" algn="r"/>
              </a:tabLst>
            </a:pPr>
            <a:r>
              <a:rPr lang="en-GB" sz="2400" dirty="0">
                <a:latin typeface="Calibri"/>
                <a:ea typeface="Calibri"/>
                <a:cs typeface="Calibri"/>
              </a:rPr>
              <a:t>e.g.  CH</a:t>
            </a:r>
            <a:r>
              <a:rPr lang="en-GB" sz="2400" baseline="-25000" dirty="0">
                <a:latin typeface="Calibri"/>
                <a:ea typeface="Calibri"/>
                <a:cs typeface="Calibri"/>
              </a:rPr>
              <a:t>3</a:t>
            </a:r>
            <a:r>
              <a:rPr lang="en-GB" sz="2400" dirty="0">
                <a:latin typeface="Calibri"/>
                <a:ea typeface="Calibri"/>
                <a:cs typeface="Calibri"/>
              </a:rPr>
              <a:t>COOH(l) + CH</a:t>
            </a:r>
            <a:r>
              <a:rPr lang="en-GB" sz="2400" baseline="-25000" dirty="0">
                <a:latin typeface="Calibri"/>
                <a:ea typeface="Calibri"/>
                <a:cs typeface="Calibri"/>
              </a:rPr>
              <a:t>3</a:t>
            </a:r>
            <a:r>
              <a:rPr lang="en-GB" sz="2400" dirty="0">
                <a:latin typeface="Calibri"/>
                <a:ea typeface="Calibri"/>
                <a:cs typeface="Calibri"/>
              </a:rPr>
              <a:t>OH(l) </a:t>
            </a:r>
            <a:r>
              <a:rPr lang="en-GB" sz="2400" dirty="0">
                <a:latin typeface="Calibri"/>
                <a:ea typeface="Calibri"/>
                <a:cs typeface="Calibri"/>
                <a:sym typeface="Symbol" charset="0"/>
              </a:rPr>
              <a:t></a:t>
            </a:r>
            <a:r>
              <a:rPr lang="en-GB" sz="2400" dirty="0">
                <a:latin typeface="Calibri"/>
                <a:ea typeface="Calibri"/>
                <a:cs typeface="Calibri"/>
              </a:rPr>
              <a:t> CH</a:t>
            </a:r>
            <a:r>
              <a:rPr lang="en-GB" sz="2400" baseline="-25000" dirty="0">
                <a:latin typeface="Calibri"/>
                <a:ea typeface="Calibri"/>
                <a:cs typeface="Calibri"/>
                <a:sym typeface="Symbol" charset="0"/>
              </a:rPr>
              <a:t>3</a:t>
            </a:r>
            <a:r>
              <a:rPr lang="en-GB" sz="2400" dirty="0">
                <a:latin typeface="Calibri"/>
                <a:ea typeface="Calibri"/>
                <a:cs typeface="Calibri"/>
                <a:sym typeface="Symbol" charset="0"/>
              </a:rPr>
              <a:t>COOCH</a:t>
            </a:r>
            <a:r>
              <a:rPr lang="en-GB" sz="2400" baseline="-25000" dirty="0">
                <a:latin typeface="Calibri"/>
                <a:ea typeface="Calibri"/>
                <a:cs typeface="Calibri"/>
                <a:sym typeface="Symbol" charset="0"/>
              </a:rPr>
              <a:t>3</a:t>
            </a:r>
            <a:r>
              <a:rPr lang="en-GB" sz="2400" dirty="0">
                <a:latin typeface="Calibri"/>
                <a:ea typeface="Calibri"/>
                <a:cs typeface="Calibri"/>
                <a:sym typeface="Symbol" charset="0"/>
              </a:rPr>
              <a:t>(l) + H</a:t>
            </a:r>
            <a:r>
              <a:rPr lang="en-GB" sz="2400" baseline="-25000" dirty="0">
                <a:latin typeface="Calibri"/>
                <a:ea typeface="Calibri"/>
                <a:cs typeface="Calibri"/>
                <a:sym typeface="Symbol" charset="0"/>
              </a:rPr>
              <a:t>2</a:t>
            </a:r>
            <a:r>
              <a:rPr lang="en-GB" sz="2400" dirty="0">
                <a:latin typeface="Calibri"/>
                <a:ea typeface="Calibri"/>
                <a:cs typeface="Calibri"/>
                <a:sym typeface="Symbol" charset="0"/>
              </a:rPr>
              <a:t>O(l)</a:t>
            </a:r>
          </a:p>
        </p:txBody>
      </p:sp>
      <p:sp>
        <p:nvSpPr>
          <p:cNvPr id="29704" name="Text Box 8"/>
          <p:cNvSpPr txBox="1">
            <a:spLocks noChangeArrowheads="1"/>
          </p:cNvSpPr>
          <p:nvPr/>
        </p:nvSpPr>
        <p:spPr bwMode="auto">
          <a:xfrm>
            <a:off x="842527" y="2219692"/>
            <a:ext cx="1457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dirty="0">
                <a:solidFill>
                  <a:srgbClr val="FF0066"/>
                </a:solidFill>
                <a:latin typeface="Arial Narrow"/>
                <a:cs typeface="Arial Narrow"/>
              </a:rPr>
              <a:t>No H</a:t>
            </a:r>
            <a:r>
              <a:rPr lang="en-GB" b="1" baseline="30000" dirty="0">
                <a:solidFill>
                  <a:srgbClr val="FF0066"/>
                </a:solidFill>
                <a:latin typeface="Arial Narrow"/>
                <a:cs typeface="Arial Narrow"/>
              </a:rPr>
              <a:t>+</a:t>
            </a:r>
            <a:r>
              <a:rPr lang="en-GB" b="1" dirty="0">
                <a:solidFill>
                  <a:srgbClr val="FF0066"/>
                </a:solidFill>
                <a:latin typeface="Arial Narrow"/>
                <a:cs typeface="Arial Narrow"/>
              </a:rPr>
              <a:t> catalyst</a:t>
            </a:r>
          </a:p>
          <a:p>
            <a:pPr algn="ctr" eaLnBrk="1" hangingPunct="1"/>
            <a:r>
              <a:rPr lang="en-GB" b="1" dirty="0">
                <a:solidFill>
                  <a:srgbClr val="FF0066"/>
                </a:solidFill>
                <a:latin typeface="Arial Narrow"/>
                <a:cs typeface="Arial Narrow"/>
              </a:rPr>
              <a:t>SLOW step</a:t>
            </a:r>
          </a:p>
        </p:txBody>
      </p:sp>
      <p:sp>
        <p:nvSpPr>
          <p:cNvPr id="29708" name="Text Box 12"/>
          <p:cNvSpPr txBox="1">
            <a:spLocks noChangeArrowheads="1"/>
          </p:cNvSpPr>
          <p:nvPr/>
        </p:nvSpPr>
        <p:spPr bwMode="auto">
          <a:xfrm>
            <a:off x="768265" y="3948083"/>
            <a:ext cx="16209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dirty="0">
                <a:solidFill>
                  <a:srgbClr val="FF0066"/>
                </a:solidFill>
                <a:latin typeface="Arial Narrow"/>
                <a:cs typeface="Arial Narrow"/>
              </a:rPr>
              <a:t>With H</a:t>
            </a:r>
            <a:r>
              <a:rPr lang="en-GB" b="1" baseline="30000" dirty="0">
                <a:solidFill>
                  <a:srgbClr val="FF0066"/>
                </a:solidFill>
                <a:latin typeface="Arial Narrow"/>
                <a:cs typeface="Arial Narrow"/>
              </a:rPr>
              <a:t>+</a:t>
            </a:r>
            <a:r>
              <a:rPr lang="en-GB" b="1" dirty="0">
                <a:solidFill>
                  <a:srgbClr val="FF0066"/>
                </a:solidFill>
                <a:latin typeface="Arial Narrow"/>
                <a:cs typeface="Arial Narrow"/>
              </a:rPr>
              <a:t> catalyst</a:t>
            </a:r>
          </a:p>
          <a:p>
            <a:pPr algn="ctr" eaLnBrk="1" hangingPunct="1"/>
            <a:r>
              <a:rPr lang="en-GB" b="1" dirty="0">
                <a:solidFill>
                  <a:srgbClr val="FF0066"/>
                </a:solidFill>
                <a:latin typeface="Arial Narrow"/>
                <a:cs typeface="Arial Narrow"/>
              </a:rPr>
              <a:t>FASTER</a:t>
            </a:r>
          </a:p>
        </p:txBody>
      </p:sp>
      <p:sp>
        <p:nvSpPr>
          <p:cNvPr id="10"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graphicFrame>
        <p:nvGraphicFramePr>
          <p:cNvPr id="3" name="Object 2"/>
          <p:cNvGraphicFramePr>
            <a:graphicFrameLocks noChangeAspect="1"/>
          </p:cNvGraphicFramePr>
          <p:nvPr>
            <p:extLst>
              <p:ext uri="{D42A27DB-BD31-4B8C-83A1-F6EECF244321}">
                <p14:modId xmlns:p14="http://schemas.microsoft.com/office/powerpoint/2010/main" val="3815589266"/>
              </p:ext>
            </p:extLst>
          </p:nvPr>
        </p:nvGraphicFramePr>
        <p:xfrm>
          <a:off x="2686436" y="1715834"/>
          <a:ext cx="1584176" cy="1790248"/>
        </p:xfrm>
        <a:graphic>
          <a:graphicData uri="http://schemas.openxmlformats.org/presentationml/2006/ole">
            <mc:AlternateContent xmlns:mc="http://schemas.openxmlformats.org/markup-compatibility/2006">
              <mc:Choice xmlns:v="urn:schemas-microsoft-com:vml" Requires="v">
                <p:oleObj name="MDLDrawObject Class" r:id="rId2" imgW="1171551" imgH="1324072" progId="MDLDrawOLE.MDLDrawObject.1">
                  <p:embed/>
                </p:oleObj>
              </mc:Choice>
              <mc:Fallback>
                <p:oleObj name="MDLDrawObject Class" r:id="rId2" imgW="1171551" imgH="1324072" progId="MDLDrawOLE.MDLDrawObject.1">
                  <p:embed/>
                  <p:pic>
                    <p:nvPicPr>
                      <p:cNvPr id="3" name="Object 2"/>
                      <p:cNvPicPr/>
                      <p:nvPr/>
                    </p:nvPicPr>
                    <p:blipFill>
                      <a:blip r:embed="rId3"/>
                      <a:stretch>
                        <a:fillRect/>
                      </a:stretch>
                    </p:blipFill>
                    <p:spPr>
                      <a:xfrm>
                        <a:off x="2686436" y="1715834"/>
                        <a:ext cx="1584176" cy="179024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0700343"/>
              </p:ext>
            </p:extLst>
          </p:nvPr>
        </p:nvGraphicFramePr>
        <p:xfrm>
          <a:off x="2507194" y="3616905"/>
          <a:ext cx="6966921" cy="2246531"/>
        </p:xfrm>
        <a:graphic>
          <a:graphicData uri="http://schemas.openxmlformats.org/presentationml/2006/ole">
            <mc:AlternateContent xmlns:mc="http://schemas.openxmlformats.org/markup-compatibility/2006">
              <mc:Choice xmlns:v="urn:schemas-microsoft-com:vml" Requires="v">
                <p:oleObj name="MDLDrawObject Class" r:id="rId4" imgW="4962624" imgH="1600179" progId="MDLDrawOLE.MDLDrawObject.1">
                  <p:embed/>
                </p:oleObj>
              </mc:Choice>
              <mc:Fallback>
                <p:oleObj name="MDLDrawObject Class" r:id="rId4" imgW="4962624" imgH="1600179" progId="MDLDrawOLE.MDLDrawObject.1">
                  <p:embed/>
                  <p:pic>
                    <p:nvPicPr>
                      <p:cNvPr id="5" name="Object 4"/>
                      <p:cNvPicPr/>
                      <p:nvPr/>
                    </p:nvPicPr>
                    <p:blipFill>
                      <a:blip r:embed="rId5"/>
                      <a:stretch>
                        <a:fillRect/>
                      </a:stretch>
                    </p:blipFill>
                    <p:spPr>
                      <a:xfrm>
                        <a:off x="2507194" y="3616905"/>
                        <a:ext cx="6966921" cy="2246531"/>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D040F4B4-1B1B-BB30-43FF-ED1E061FC36A}"/>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Acid catalyst in esterification</a:t>
            </a:r>
            <a:endParaRPr lang="en-US" sz="4400" b="1" dirty="0">
              <a:latin typeface="Calibri Light"/>
              <a:ea typeface="Calibri Light"/>
              <a:cs typeface="Calibri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135188" y="4156254"/>
            <a:ext cx="856932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Arial Narrow"/>
                <a:cs typeface="Arial Narrow"/>
              </a:rPr>
              <a:t> 2 Fe</a:t>
            </a:r>
            <a:r>
              <a:rPr lang="en-GB" sz="2800" baseline="30000" dirty="0">
                <a:latin typeface="Arial Narrow"/>
                <a:cs typeface="Arial Narrow"/>
              </a:rPr>
              <a:t>2+</a:t>
            </a:r>
            <a:r>
              <a:rPr lang="en-GB" sz="2800" dirty="0">
                <a:latin typeface="Arial Narrow"/>
                <a:cs typeface="Arial Narrow"/>
              </a:rPr>
              <a:t> + S</a:t>
            </a:r>
            <a:r>
              <a:rPr lang="en-GB" sz="2800" baseline="-25000" dirty="0">
                <a:latin typeface="Arial Narrow"/>
                <a:cs typeface="Arial Narrow"/>
              </a:rPr>
              <a:t>2</a:t>
            </a:r>
            <a:r>
              <a:rPr lang="en-GB" sz="2800" dirty="0">
                <a:latin typeface="Arial Narrow"/>
                <a:cs typeface="Arial Narrow"/>
              </a:rPr>
              <a:t>O</a:t>
            </a:r>
            <a:r>
              <a:rPr lang="en-GB" sz="2800" baseline="-25000" dirty="0">
                <a:latin typeface="Arial Narrow"/>
                <a:cs typeface="Arial Narrow"/>
              </a:rPr>
              <a:t>8</a:t>
            </a:r>
            <a:r>
              <a:rPr lang="en-GB" sz="2800" baseline="30000" dirty="0">
                <a:latin typeface="Arial Narrow"/>
                <a:cs typeface="Arial Narrow"/>
              </a:rPr>
              <a:t>2-</a:t>
            </a:r>
            <a:r>
              <a:rPr lang="en-GB" sz="2800" dirty="0">
                <a:latin typeface="Arial Narrow"/>
                <a:cs typeface="Arial Narrow"/>
              </a:rPr>
              <a:t>  </a:t>
            </a:r>
            <a:r>
              <a:rPr lang="en-GB" sz="2800" dirty="0">
                <a:latin typeface="Arial Narrow"/>
                <a:cs typeface="Arial Narrow"/>
                <a:sym typeface="Symbol" charset="0"/>
              </a:rPr>
              <a:t>→</a:t>
            </a:r>
            <a:r>
              <a:rPr lang="en-GB" sz="2800" dirty="0">
                <a:latin typeface="Arial Narrow"/>
                <a:cs typeface="Arial Narrow"/>
              </a:rPr>
              <a:t>  2 Fe</a:t>
            </a:r>
            <a:r>
              <a:rPr lang="en-GB" sz="2800" baseline="30000" dirty="0">
                <a:latin typeface="Arial Narrow"/>
                <a:cs typeface="Arial Narrow"/>
              </a:rPr>
              <a:t>3+</a:t>
            </a:r>
            <a:r>
              <a:rPr lang="en-GB" sz="2800" dirty="0">
                <a:latin typeface="Arial Narrow"/>
                <a:cs typeface="Arial Narrow"/>
              </a:rPr>
              <a:t> + 2 SO</a:t>
            </a:r>
            <a:r>
              <a:rPr lang="en-GB" sz="2800" baseline="-25000" dirty="0">
                <a:latin typeface="Arial Narrow"/>
                <a:cs typeface="Arial Narrow"/>
              </a:rPr>
              <a:t>4</a:t>
            </a:r>
            <a:r>
              <a:rPr lang="en-GB" sz="2800" baseline="30000" dirty="0">
                <a:latin typeface="Arial Narrow"/>
                <a:cs typeface="Arial Narrow"/>
              </a:rPr>
              <a:t>2- </a:t>
            </a:r>
          </a:p>
          <a:p>
            <a:pPr eaLnBrk="1" hangingPunct="1"/>
            <a:endParaRPr lang="en-GB" sz="1600" dirty="0">
              <a:latin typeface="Arial Narrow"/>
              <a:cs typeface="Arial Narrow"/>
            </a:endParaRPr>
          </a:p>
          <a:p>
            <a:pPr eaLnBrk="1" hangingPunct="1"/>
            <a:r>
              <a:rPr lang="en-GB" sz="2800" dirty="0">
                <a:latin typeface="Arial Narrow"/>
                <a:cs typeface="Arial Narrow"/>
              </a:rPr>
              <a:t>2)	 2 Fe</a:t>
            </a:r>
            <a:r>
              <a:rPr lang="en-GB" sz="2800" baseline="30000" dirty="0">
                <a:latin typeface="Arial Narrow"/>
                <a:cs typeface="Arial Narrow"/>
              </a:rPr>
              <a:t>3+</a:t>
            </a:r>
            <a:r>
              <a:rPr lang="en-GB" sz="2800" dirty="0">
                <a:latin typeface="Arial Narrow"/>
                <a:cs typeface="Arial Narrow"/>
              </a:rPr>
              <a:t> + 2 I</a:t>
            </a:r>
            <a:r>
              <a:rPr lang="en-GB" sz="2800" baseline="30000" dirty="0">
                <a:latin typeface="Arial Narrow"/>
                <a:cs typeface="Arial Narrow"/>
              </a:rPr>
              <a:t>-</a:t>
            </a:r>
            <a:r>
              <a:rPr lang="en-GB" sz="2800" dirty="0">
                <a:latin typeface="Arial Narrow"/>
                <a:cs typeface="Arial Narrow"/>
              </a:rPr>
              <a:t>  →  2 Fe</a:t>
            </a:r>
            <a:r>
              <a:rPr lang="en-GB" sz="2800" baseline="30000" dirty="0">
                <a:latin typeface="Arial Narrow"/>
                <a:cs typeface="Arial Narrow"/>
              </a:rPr>
              <a:t>2+</a:t>
            </a:r>
            <a:r>
              <a:rPr lang="en-GB" sz="2800" dirty="0">
                <a:latin typeface="Arial Narrow"/>
                <a:cs typeface="Arial Narrow"/>
              </a:rPr>
              <a:t> +  I</a:t>
            </a:r>
            <a:r>
              <a:rPr lang="en-GB" sz="2800" baseline="-25000" dirty="0">
                <a:latin typeface="Arial Narrow"/>
                <a:cs typeface="Arial Narrow"/>
              </a:rPr>
              <a:t>2</a:t>
            </a:r>
            <a:endParaRPr lang="en-GB" sz="2800" baseline="30000" dirty="0">
              <a:latin typeface="Arial Narrow"/>
              <a:cs typeface="Arial Narrow"/>
            </a:endParaRPr>
          </a:p>
        </p:txBody>
      </p:sp>
      <p:sp>
        <p:nvSpPr>
          <p:cNvPr id="31751" name="Text Box 7"/>
          <p:cNvSpPr txBox="1">
            <a:spLocks noChangeArrowheads="1"/>
          </p:cNvSpPr>
          <p:nvPr/>
        </p:nvSpPr>
        <p:spPr bwMode="auto">
          <a:xfrm>
            <a:off x="2135188" y="1129567"/>
            <a:ext cx="6481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   Work by metal varying its oxidation state</a:t>
            </a:r>
          </a:p>
        </p:txBody>
      </p:sp>
      <p:sp>
        <p:nvSpPr>
          <p:cNvPr id="31752" name="Text Box 8"/>
          <p:cNvSpPr txBox="1">
            <a:spLocks noChangeArrowheads="1"/>
          </p:cNvSpPr>
          <p:nvPr/>
        </p:nvSpPr>
        <p:spPr bwMode="auto">
          <a:xfrm>
            <a:off x="1774825" y="1850293"/>
            <a:ext cx="8642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dirty="0">
                <a:latin typeface="Arial Narrow"/>
                <a:cs typeface="Arial Narrow"/>
              </a:rPr>
              <a:t>		                             </a:t>
            </a:r>
            <a:r>
              <a:rPr lang="en-GB" sz="2000" dirty="0">
                <a:latin typeface="Arial Narrow"/>
                <a:cs typeface="Arial Narrow"/>
              </a:rPr>
              <a:t>Fe</a:t>
            </a:r>
            <a:r>
              <a:rPr lang="en-GB" sz="2000" baseline="30000" dirty="0">
                <a:latin typeface="Arial Narrow"/>
                <a:cs typeface="Arial Narrow"/>
              </a:rPr>
              <a:t>2+</a:t>
            </a:r>
            <a:r>
              <a:rPr lang="en-GB" sz="2000" baseline="-25000" dirty="0">
                <a:latin typeface="Arial Narrow"/>
                <a:cs typeface="Arial Narrow"/>
              </a:rPr>
              <a:t> </a:t>
            </a:r>
            <a:r>
              <a:rPr lang="en-GB" sz="2000" dirty="0">
                <a:latin typeface="Arial Narrow"/>
                <a:cs typeface="Arial Narrow"/>
              </a:rPr>
              <a:t>or Fe</a:t>
            </a:r>
            <a:r>
              <a:rPr lang="en-GB" sz="2000" baseline="30000" dirty="0">
                <a:latin typeface="Arial Narrow"/>
                <a:cs typeface="Arial Narrow"/>
              </a:rPr>
              <a:t>3+</a:t>
            </a:r>
            <a:endParaRPr lang="en-GB" sz="2000" i="1" dirty="0">
              <a:latin typeface="Arial Narrow"/>
              <a:cs typeface="Arial Narrow"/>
            </a:endParaRPr>
          </a:p>
          <a:p>
            <a:pPr eaLnBrk="1" hangingPunct="1"/>
            <a:r>
              <a:rPr lang="en-GB" sz="2800" dirty="0">
                <a:latin typeface="Arial Narrow"/>
                <a:cs typeface="Arial Narrow"/>
              </a:rPr>
              <a:t>e.g.	     2 I</a:t>
            </a:r>
            <a:r>
              <a:rPr lang="en-GB" sz="2800" baseline="30000" dirty="0">
                <a:latin typeface="Arial Narrow"/>
                <a:cs typeface="Arial Narrow"/>
              </a:rPr>
              <a:t>- </a:t>
            </a:r>
            <a:r>
              <a:rPr lang="en-GB" sz="2800" dirty="0">
                <a:latin typeface="Arial Narrow"/>
                <a:cs typeface="Arial Narrow"/>
              </a:rPr>
              <a:t> +  S</a:t>
            </a:r>
            <a:r>
              <a:rPr lang="en-GB" sz="2800" baseline="-25000" dirty="0">
                <a:latin typeface="Arial Narrow"/>
                <a:cs typeface="Arial Narrow"/>
              </a:rPr>
              <a:t>2</a:t>
            </a:r>
            <a:r>
              <a:rPr lang="en-GB" sz="2800" dirty="0">
                <a:latin typeface="Arial Narrow"/>
                <a:cs typeface="Arial Narrow"/>
              </a:rPr>
              <a:t>O</a:t>
            </a:r>
            <a:r>
              <a:rPr lang="en-GB" sz="2800" baseline="-25000" dirty="0">
                <a:latin typeface="Arial Narrow"/>
                <a:cs typeface="Arial Narrow"/>
              </a:rPr>
              <a:t>8</a:t>
            </a:r>
            <a:r>
              <a:rPr lang="en-GB" sz="2800" baseline="30000" dirty="0">
                <a:latin typeface="Arial Narrow"/>
                <a:cs typeface="Arial Narrow"/>
              </a:rPr>
              <a:t>2-</a:t>
            </a:r>
            <a:r>
              <a:rPr lang="en-GB" sz="2800" dirty="0">
                <a:latin typeface="Arial Narrow"/>
                <a:cs typeface="Arial Narrow"/>
              </a:rPr>
              <a:t>                    I</a:t>
            </a:r>
            <a:r>
              <a:rPr lang="en-GB" sz="2800" baseline="-25000" dirty="0">
                <a:latin typeface="Arial Narrow"/>
                <a:cs typeface="Arial Narrow"/>
              </a:rPr>
              <a:t>2</a:t>
            </a:r>
            <a:r>
              <a:rPr lang="en-GB" sz="2800" dirty="0">
                <a:latin typeface="Arial Narrow"/>
                <a:cs typeface="Arial Narrow"/>
              </a:rPr>
              <a:t>  +  2 SO</a:t>
            </a:r>
            <a:r>
              <a:rPr lang="en-GB" sz="2800" baseline="-25000" dirty="0">
                <a:latin typeface="Arial Narrow"/>
                <a:cs typeface="Arial Narrow"/>
              </a:rPr>
              <a:t>4</a:t>
            </a:r>
            <a:r>
              <a:rPr lang="en-GB" sz="2800" baseline="30000" dirty="0">
                <a:latin typeface="Arial Narrow"/>
                <a:cs typeface="Arial Narrow"/>
              </a:rPr>
              <a:t>2-</a:t>
            </a:r>
          </a:p>
        </p:txBody>
      </p:sp>
      <p:sp>
        <p:nvSpPr>
          <p:cNvPr id="31753" name="Text Box 9"/>
          <p:cNvSpPr txBox="1">
            <a:spLocks noChangeArrowheads="1"/>
          </p:cNvSpPr>
          <p:nvPr/>
        </p:nvSpPr>
        <p:spPr bwMode="auto">
          <a:xfrm>
            <a:off x="1847851" y="3218717"/>
            <a:ext cx="103441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Slow because both negative ions repel. However, using a Fe</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catalyst,</a:t>
            </a:r>
          </a:p>
        </p:txBody>
      </p:sp>
      <p:sp>
        <p:nvSpPr>
          <p:cNvPr id="9"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cxnSp>
        <p:nvCxnSpPr>
          <p:cNvPr id="3" name="Straight Arrow Connector 2"/>
          <p:cNvCxnSpPr/>
          <p:nvPr/>
        </p:nvCxnSpPr>
        <p:spPr>
          <a:xfrm>
            <a:off x="5087888" y="2569876"/>
            <a:ext cx="122413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6938971A-08A1-CF26-E93B-A808F37CEFD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Transition metal catalysts </a:t>
            </a:r>
            <a:endParaRPr lang="en-US" sz="4400" b="1" dirty="0">
              <a:latin typeface="Calibri Light"/>
              <a:ea typeface="Calibri Light"/>
              <a:cs typeface="Calibri 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1505195" y="2600208"/>
            <a:ext cx="99618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dirty="0">
                <a:latin typeface="Arial Narrow"/>
                <a:ea typeface="ＭＳ Ｐゴシック"/>
                <a:cs typeface="Arial Narrow"/>
              </a:rPr>
              <a:t>		                                        </a:t>
            </a:r>
            <a:r>
              <a:rPr lang="en-GB" sz="2800" dirty="0">
                <a:solidFill>
                  <a:srgbClr val="FF0000"/>
                </a:solidFill>
                <a:latin typeface="Arial Narrow"/>
                <a:ea typeface="ＭＳ Ｐゴシック"/>
                <a:cs typeface="Arial Narrow"/>
              </a:rPr>
              <a:t>   </a:t>
            </a:r>
            <a:r>
              <a:rPr lang="en-GB" sz="2000" dirty="0">
                <a:solidFill>
                  <a:srgbClr val="FF0000"/>
                </a:solidFill>
                <a:latin typeface="Arial Narrow"/>
                <a:ea typeface="ＭＳ Ｐゴシック"/>
                <a:cs typeface="Arial Narrow"/>
              </a:rPr>
              <a:t>Mn</a:t>
            </a:r>
            <a:r>
              <a:rPr lang="en-GB" sz="2000" baseline="30000" dirty="0">
                <a:solidFill>
                  <a:srgbClr val="FF0000"/>
                </a:solidFill>
                <a:latin typeface="Arial Narrow"/>
                <a:ea typeface="ＭＳ Ｐゴシック"/>
                <a:cs typeface="Arial Narrow"/>
              </a:rPr>
              <a:t>2+</a:t>
            </a:r>
            <a:r>
              <a:rPr lang="en-GB" sz="2800" dirty="0">
                <a:solidFill>
                  <a:srgbClr val="FF0000"/>
                </a:solidFill>
                <a:latin typeface="Arial Narrow"/>
                <a:ea typeface="ＭＳ Ｐゴシック"/>
                <a:cs typeface="Arial Narrow"/>
              </a:rPr>
              <a:t>  </a:t>
            </a:r>
            <a:endParaRPr lang="en-GB" sz="2800" baseline="30000">
              <a:solidFill>
                <a:srgbClr val="FF0000"/>
              </a:solidFill>
              <a:latin typeface="Arial Narrow"/>
              <a:ea typeface="ＭＳ Ｐゴシック"/>
              <a:cs typeface="Arial Narrow"/>
            </a:endParaRPr>
          </a:p>
          <a:p>
            <a:r>
              <a:rPr lang="en-GB" sz="2800" dirty="0">
                <a:latin typeface="Arial Narrow"/>
                <a:ea typeface="ＭＳ Ｐゴシック"/>
                <a:cs typeface="Arial Narrow"/>
              </a:rPr>
              <a:t>         2 MnO</a:t>
            </a:r>
            <a:r>
              <a:rPr lang="en-GB" sz="2800" baseline="-25000" dirty="0">
                <a:latin typeface="Arial Narrow"/>
                <a:ea typeface="ＭＳ Ｐゴシック"/>
                <a:cs typeface="Arial Narrow"/>
              </a:rPr>
              <a:t>4</a:t>
            </a:r>
            <a:r>
              <a:rPr lang="en-GB" sz="2800" baseline="30000" dirty="0">
                <a:latin typeface="Arial Narrow"/>
                <a:ea typeface="ＭＳ Ｐゴシック"/>
                <a:cs typeface="Arial Narrow"/>
              </a:rPr>
              <a:t>- </a:t>
            </a:r>
            <a:r>
              <a:rPr lang="en-GB" sz="2800" dirty="0">
                <a:latin typeface="Arial Narrow"/>
                <a:ea typeface="ＭＳ Ｐゴシック"/>
                <a:cs typeface="Arial Narrow"/>
              </a:rPr>
              <a:t>+ 16 H</a:t>
            </a:r>
            <a:r>
              <a:rPr lang="en-GB" sz="2800" baseline="30000" dirty="0">
                <a:latin typeface="Arial Narrow"/>
                <a:ea typeface="ＭＳ Ｐゴシック"/>
                <a:cs typeface="Arial Narrow"/>
              </a:rPr>
              <a:t>+</a:t>
            </a:r>
            <a:r>
              <a:rPr lang="en-GB" sz="2800" dirty="0">
                <a:latin typeface="Arial Narrow"/>
                <a:ea typeface="ＭＳ Ｐゴシック"/>
                <a:cs typeface="Arial Narrow"/>
              </a:rPr>
              <a:t> + 5 C</a:t>
            </a:r>
            <a:r>
              <a:rPr lang="en-GB" sz="2800" baseline="-25000" dirty="0">
                <a:latin typeface="Arial Narrow"/>
                <a:ea typeface="ＭＳ Ｐゴシック"/>
                <a:cs typeface="Arial Narrow"/>
              </a:rPr>
              <a:t>2</a:t>
            </a:r>
            <a:r>
              <a:rPr lang="en-GB" sz="2800" dirty="0">
                <a:latin typeface="Arial Narrow"/>
                <a:ea typeface="ＭＳ Ｐゴシック"/>
                <a:cs typeface="Arial Narrow"/>
              </a:rPr>
              <a:t>O</a:t>
            </a:r>
            <a:r>
              <a:rPr lang="en-GB" sz="2800" baseline="-25000" dirty="0">
                <a:latin typeface="Arial Narrow"/>
                <a:ea typeface="ＭＳ Ｐゴシック"/>
                <a:cs typeface="Arial Narrow"/>
              </a:rPr>
              <a:t>4</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a:t>
            </a:r>
            <a:r>
              <a:rPr lang="en-GB" sz="2800" dirty="0">
                <a:latin typeface="Arial Narrow"/>
                <a:ea typeface="ＭＳ Ｐゴシック"/>
                <a:cs typeface="Arial Narrow"/>
                <a:sym typeface="Symbol" charset="0"/>
              </a:rPr>
              <a:t>→</a:t>
            </a:r>
            <a:r>
              <a:rPr lang="en-GB" sz="2800" dirty="0">
                <a:latin typeface="Arial Narrow"/>
                <a:ea typeface="ＭＳ Ｐゴシック"/>
                <a:cs typeface="Arial Narrow"/>
              </a:rPr>
              <a:t>  2 Mn</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+ 8 H</a:t>
            </a:r>
            <a:r>
              <a:rPr lang="en-GB" sz="2800" baseline="-25000" dirty="0">
                <a:latin typeface="Arial Narrow"/>
                <a:ea typeface="ＭＳ Ｐゴシック"/>
                <a:cs typeface="Arial Narrow"/>
              </a:rPr>
              <a:t>2</a:t>
            </a:r>
            <a:r>
              <a:rPr lang="en-GB" sz="2800" dirty="0">
                <a:latin typeface="Arial Narrow"/>
                <a:ea typeface="ＭＳ Ｐゴシック"/>
                <a:cs typeface="Arial Narrow"/>
              </a:rPr>
              <a:t>O + 10 CO</a:t>
            </a:r>
            <a:r>
              <a:rPr lang="en-GB" sz="2800" baseline="-25000" dirty="0">
                <a:latin typeface="Arial Narrow"/>
                <a:ea typeface="ＭＳ Ｐゴシック"/>
                <a:cs typeface="Arial Narrow"/>
              </a:rPr>
              <a:t>2</a:t>
            </a:r>
            <a:endParaRPr lang="en-GB" sz="2800" baseline="30000" dirty="0">
              <a:latin typeface="Arial Narrow"/>
              <a:ea typeface="ＭＳ Ｐゴシック"/>
              <a:cs typeface="Arial Narrow"/>
            </a:endParaRPr>
          </a:p>
        </p:txBody>
      </p:sp>
      <p:sp>
        <p:nvSpPr>
          <p:cNvPr id="32775" name="Text Box 7"/>
          <p:cNvSpPr txBox="1">
            <a:spLocks noChangeArrowheads="1"/>
          </p:cNvSpPr>
          <p:nvPr/>
        </p:nvSpPr>
        <p:spPr bwMode="auto">
          <a:xfrm>
            <a:off x="2027262" y="3701984"/>
            <a:ext cx="81359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the reaction is catalysed by one of the products (Mn</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so is </a:t>
            </a:r>
            <a:r>
              <a:rPr lang="en-GB" sz="2800" b="1" u="sng" dirty="0">
                <a:solidFill>
                  <a:srgbClr val="FF0066"/>
                </a:solidFill>
                <a:latin typeface="Arial Narrow"/>
                <a:ea typeface="ＭＳ Ｐゴシック"/>
                <a:cs typeface="Arial Narrow"/>
              </a:rPr>
              <a:t>autocatalysis</a:t>
            </a:r>
            <a:endParaRPr lang="en-GB" sz="2800" b="1" dirty="0">
              <a:latin typeface="Arial Narrow"/>
              <a:ea typeface="ＭＳ Ｐゴシック"/>
              <a:cs typeface="Arial Narrow"/>
            </a:endParaRPr>
          </a:p>
        </p:txBody>
      </p:sp>
      <p:sp>
        <p:nvSpPr>
          <p:cNvPr id="9"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3" name="Rectangle 2"/>
          <p:cNvSpPr/>
          <p:nvPr/>
        </p:nvSpPr>
        <p:spPr>
          <a:xfrm>
            <a:off x="2209237" y="4839544"/>
            <a:ext cx="5688632" cy="461665"/>
          </a:xfrm>
          <a:prstGeom prst="rect">
            <a:avLst/>
          </a:prstGeom>
        </p:spPr>
        <p:txBody>
          <a:bodyPr wrap="square" lIns="91440" tIns="45720" rIns="91440" bIns="45720" anchor="t">
            <a:spAutoFit/>
          </a:bodyPr>
          <a:lstStyle/>
          <a:p>
            <a:r>
              <a:rPr lang="en-GB" sz="2400" dirty="0">
                <a:latin typeface="Arial Narrow"/>
                <a:cs typeface="Arial Narrow"/>
              </a:rPr>
              <a:t>4 </a:t>
            </a:r>
            <a:r>
              <a:rPr lang="en-GB" sz="2400" dirty="0">
                <a:solidFill>
                  <a:srgbClr val="FF0000"/>
                </a:solidFill>
                <a:latin typeface="Arial Narrow"/>
                <a:cs typeface="Arial Narrow"/>
              </a:rPr>
              <a:t>Mn</a:t>
            </a:r>
            <a:r>
              <a:rPr lang="en-GB" sz="2400" baseline="30000" dirty="0">
                <a:solidFill>
                  <a:srgbClr val="FF0000"/>
                </a:solidFill>
                <a:latin typeface="Arial Narrow"/>
                <a:cs typeface="Arial Narrow"/>
              </a:rPr>
              <a:t>2+</a:t>
            </a:r>
            <a:r>
              <a:rPr lang="en-GB" sz="2400" dirty="0">
                <a:latin typeface="Arial Narrow"/>
                <a:cs typeface="Arial Narrow"/>
              </a:rPr>
              <a:t>  + MnO</a:t>
            </a:r>
            <a:r>
              <a:rPr lang="en-GB" sz="2400" baseline="-25000" dirty="0">
                <a:latin typeface="Arial Narrow"/>
                <a:cs typeface="Arial Narrow"/>
              </a:rPr>
              <a:t>4</a:t>
            </a:r>
            <a:r>
              <a:rPr lang="en-GB" sz="2400" baseline="30000" dirty="0">
                <a:latin typeface="Arial Narrow"/>
                <a:cs typeface="Arial Narrow"/>
              </a:rPr>
              <a:t>–</a:t>
            </a:r>
            <a:r>
              <a:rPr lang="en-GB" sz="2400" dirty="0">
                <a:latin typeface="Arial Narrow"/>
                <a:cs typeface="Arial Narrow"/>
              </a:rPr>
              <a:t>  +  8 H</a:t>
            </a:r>
            <a:r>
              <a:rPr lang="en-GB" sz="2400" baseline="30000" dirty="0">
                <a:latin typeface="Arial Narrow"/>
                <a:cs typeface="Arial Narrow"/>
              </a:rPr>
              <a:t>+</a:t>
            </a:r>
            <a:r>
              <a:rPr lang="en-GB" sz="2400" dirty="0">
                <a:latin typeface="Arial Narrow"/>
                <a:cs typeface="Arial Narrow"/>
              </a:rPr>
              <a:t>  </a:t>
            </a:r>
            <a:r>
              <a:rPr lang="en-GB" sz="2400" dirty="0">
                <a:latin typeface="Arial Narrow"/>
                <a:cs typeface="Arial Narrow"/>
                <a:sym typeface="Symbol"/>
              </a:rPr>
              <a:t></a:t>
            </a:r>
            <a:r>
              <a:rPr lang="en-GB" sz="2400" dirty="0">
                <a:latin typeface="Arial Narrow"/>
                <a:cs typeface="Arial Narrow"/>
              </a:rPr>
              <a:t>  5 Mn</a:t>
            </a:r>
            <a:r>
              <a:rPr lang="en-GB" sz="2400" baseline="30000" dirty="0">
                <a:latin typeface="Arial Narrow"/>
                <a:cs typeface="Arial Narrow"/>
              </a:rPr>
              <a:t>3+</a:t>
            </a:r>
            <a:r>
              <a:rPr lang="en-GB" sz="2400" dirty="0">
                <a:latin typeface="Arial Narrow"/>
                <a:cs typeface="Arial Narrow"/>
              </a:rPr>
              <a:t> + 4 H</a:t>
            </a:r>
            <a:r>
              <a:rPr lang="en-GB" sz="2400" baseline="-25000" dirty="0">
                <a:latin typeface="Arial Narrow"/>
                <a:cs typeface="Arial Narrow"/>
              </a:rPr>
              <a:t>2</a:t>
            </a:r>
            <a:r>
              <a:rPr lang="en-GB" sz="2400" dirty="0">
                <a:latin typeface="Arial Narrow"/>
                <a:cs typeface="Arial Narrow"/>
              </a:rPr>
              <a:t>O </a:t>
            </a:r>
            <a:endParaRPr lang="en-US" sz="2400" dirty="0">
              <a:latin typeface="Arial Narrow"/>
              <a:cs typeface="Arial Narrow"/>
            </a:endParaRPr>
          </a:p>
        </p:txBody>
      </p:sp>
      <p:sp>
        <p:nvSpPr>
          <p:cNvPr id="4" name="Rectangle 3"/>
          <p:cNvSpPr/>
          <p:nvPr/>
        </p:nvSpPr>
        <p:spPr>
          <a:xfrm>
            <a:off x="2209237" y="5343600"/>
            <a:ext cx="4713150" cy="461665"/>
          </a:xfrm>
          <a:prstGeom prst="rect">
            <a:avLst/>
          </a:prstGeom>
        </p:spPr>
        <p:txBody>
          <a:bodyPr wrap="none" lIns="91440" tIns="45720" rIns="91440" bIns="45720" anchor="t">
            <a:spAutoFit/>
          </a:bodyPr>
          <a:lstStyle/>
          <a:p>
            <a:r>
              <a:rPr lang="en-GB" sz="2400" dirty="0">
                <a:latin typeface="Arial Narrow"/>
                <a:cs typeface="Arial Narrow"/>
              </a:rPr>
              <a:t>2 Mn</a:t>
            </a:r>
            <a:r>
              <a:rPr lang="en-GB" sz="2400" baseline="30000" dirty="0">
                <a:latin typeface="Arial Narrow"/>
                <a:cs typeface="Arial Narrow"/>
              </a:rPr>
              <a:t>3+</a:t>
            </a:r>
            <a:r>
              <a:rPr lang="en-GB" sz="2400" dirty="0">
                <a:latin typeface="Arial Narrow"/>
                <a:cs typeface="Arial Narrow"/>
              </a:rPr>
              <a:t>  +  C</a:t>
            </a:r>
            <a:r>
              <a:rPr lang="en-GB" sz="2400" baseline="-25000" dirty="0">
                <a:latin typeface="Arial Narrow"/>
                <a:cs typeface="Arial Narrow"/>
              </a:rPr>
              <a:t>2</a:t>
            </a:r>
            <a:r>
              <a:rPr lang="en-GB" sz="2400" dirty="0">
                <a:latin typeface="Arial Narrow"/>
                <a:cs typeface="Arial Narrow"/>
              </a:rPr>
              <a:t>O</a:t>
            </a:r>
            <a:r>
              <a:rPr lang="en-GB" sz="2400" baseline="-25000" dirty="0">
                <a:latin typeface="Arial Narrow"/>
                <a:cs typeface="Arial Narrow"/>
              </a:rPr>
              <a:t>4</a:t>
            </a:r>
            <a:r>
              <a:rPr lang="en-GB" sz="2400" baseline="30000" dirty="0">
                <a:latin typeface="Arial Narrow"/>
                <a:cs typeface="Arial Narrow"/>
              </a:rPr>
              <a:t>2–</a:t>
            </a:r>
            <a:r>
              <a:rPr lang="en-GB" sz="2400" dirty="0">
                <a:latin typeface="Arial Narrow"/>
                <a:cs typeface="Arial Narrow"/>
              </a:rPr>
              <a:t>   </a:t>
            </a:r>
            <a:r>
              <a:rPr lang="en-GB" sz="2400" dirty="0">
                <a:latin typeface="Arial Narrow"/>
                <a:cs typeface="Arial Narrow"/>
                <a:sym typeface="Symbol"/>
              </a:rPr>
              <a:t></a:t>
            </a:r>
            <a:r>
              <a:rPr lang="en-GB" sz="2400" dirty="0">
                <a:latin typeface="Arial Narrow"/>
                <a:cs typeface="Arial Narrow"/>
              </a:rPr>
              <a:t>  2 CO</a:t>
            </a:r>
            <a:r>
              <a:rPr lang="en-GB" sz="2400" baseline="-25000" dirty="0">
                <a:latin typeface="Arial Narrow"/>
                <a:cs typeface="Arial Narrow"/>
              </a:rPr>
              <a:t>2</a:t>
            </a:r>
            <a:r>
              <a:rPr lang="en-GB" sz="2400" dirty="0">
                <a:latin typeface="Arial Narrow"/>
                <a:cs typeface="Arial Narrow"/>
              </a:rPr>
              <a:t>  +  2 </a:t>
            </a:r>
            <a:r>
              <a:rPr lang="en-GB" sz="2400" dirty="0">
                <a:solidFill>
                  <a:srgbClr val="FF0000"/>
                </a:solidFill>
                <a:latin typeface="Arial Narrow"/>
                <a:cs typeface="Arial Narrow"/>
              </a:rPr>
              <a:t>Mn</a:t>
            </a:r>
            <a:r>
              <a:rPr lang="en-GB" sz="2400" baseline="30000" dirty="0">
                <a:solidFill>
                  <a:srgbClr val="FF0000"/>
                </a:solidFill>
                <a:latin typeface="Arial Narrow"/>
                <a:cs typeface="Arial Narrow"/>
              </a:rPr>
              <a:t>2+</a:t>
            </a:r>
            <a:r>
              <a:rPr lang="en-GB" sz="2400" dirty="0">
                <a:latin typeface="Arial Narrow"/>
                <a:cs typeface="Arial Narrow"/>
              </a:rPr>
              <a:t> </a:t>
            </a:r>
            <a:endParaRPr lang="en-US" sz="2400" dirty="0">
              <a:latin typeface="Arial Narrow"/>
              <a:cs typeface="Arial Narrow"/>
            </a:endParaRPr>
          </a:p>
        </p:txBody>
      </p:sp>
      <p:sp>
        <p:nvSpPr>
          <p:cNvPr id="5" name="Title 1">
            <a:extLst>
              <a:ext uri="{FF2B5EF4-FFF2-40B4-BE49-F238E27FC236}">
                <a16:creationId xmlns:a16="http://schemas.microsoft.com/office/drawing/2014/main" id="{15D5D149-011F-F791-2A29-25AD248B364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Autocatalysis</a:t>
            </a:r>
            <a:endParaRPr lang="en-US" sz="4400" b="1" dirty="0">
              <a:latin typeface="Calibri Light"/>
              <a:ea typeface="Calibri Light"/>
              <a:cs typeface="Calibri Light"/>
            </a:endParaRPr>
          </a:p>
        </p:txBody>
      </p:sp>
      <p:sp>
        <p:nvSpPr>
          <p:cNvPr id="2" name="TextBox 1">
            <a:extLst>
              <a:ext uri="{FF2B5EF4-FFF2-40B4-BE49-F238E27FC236}">
                <a16:creationId xmlns:a16="http://schemas.microsoft.com/office/drawing/2014/main" id="{CAD6E4D1-880C-601F-4A42-6FBA11ADF921}"/>
              </a:ext>
            </a:extLst>
          </p:cNvPr>
          <p:cNvSpPr txBox="1"/>
          <p:nvPr/>
        </p:nvSpPr>
        <p:spPr>
          <a:xfrm>
            <a:off x="0" y="628280"/>
            <a:ext cx="12192000" cy="2246769"/>
          </a:xfrm>
          <a:prstGeom prst="rect">
            <a:avLst/>
          </a:prstGeom>
          <a:noFill/>
        </p:spPr>
        <p:txBody>
          <a:bodyPr wrap="square" lIns="91440" tIns="45720" rIns="91440" bIns="45720" rtlCol="0" anchor="t">
            <a:spAutoFit/>
          </a:bodyPr>
          <a:lstStyle/>
          <a:p>
            <a:r>
              <a:rPr lang="en-GB" sz="2800" dirty="0"/>
              <a:t>An autocatalyzed react starts slowly, but as the concentration of the catalyst (one of the products) increases, the rate increases and then follows the normal rate of reaction (i.e. slows down as the reactants are used up. One example (try to learn this) of autocatalysis is that between </a:t>
            </a:r>
            <a:r>
              <a:rPr lang="en-GB" sz="2800" dirty="0" err="1"/>
              <a:t>ethanedioic</a:t>
            </a:r>
            <a:r>
              <a:rPr lang="en-GB" sz="2800" dirty="0"/>
              <a:t> acid and manganate (VII) ions under acidic conditions (see below).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1446550"/>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p>
          <a:p>
            <a:endParaRPr lang="en-GB" sz="4400" b="1" dirty="0">
              <a:solidFill>
                <a:schemeClr val="accent6"/>
              </a:solidFill>
              <a:latin typeface="Calibri Light"/>
              <a:ea typeface="Calibri Light"/>
              <a:cs typeface="Calibri Light"/>
            </a:endParaRPr>
          </a:p>
        </p:txBody>
      </p:sp>
      <p:pic>
        <p:nvPicPr>
          <p:cNvPr id="2" name="Picture 1" descr="A screenshot of a computer&#10;&#10;Description automatically generated">
            <a:extLst>
              <a:ext uri="{FF2B5EF4-FFF2-40B4-BE49-F238E27FC236}">
                <a16:creationId xmlns:a16="http://schemas.microsoft.com/office/drawing/2014/main" id="{3357D26E-9932-C16B-BDE2-16B5E35005EA}"/>
              </a:ext>
            </a:extLst>
          </p:cNvPr>
          <p:cNvPicPr>
            <a:picLocks noChangeAspect="1"/>
          </p:cNvPicPr>
          <p:nvPr/>
        </p:nvPicPr>
        <p:blipFill>
          <a:blip r:embed="rId2"/>
          <a:srcRect l="13875"/>
          <a:stretch/>
        </p:blipFill>
        <p:spPr>
          <a:xfrm>
            <a:off x="316523" y="1140554"/>
            <a:ext cx="8154860" cy="2472581"/>
          </a:xfrm>
          <a:prstGeom prst="rect">
            <a:avLst/>
          </a:prstGeom>
        </p:spPr>
      </p:pic>
      <p:pic>
        <p:nvPicPr>
          <p:cNvPr id="3" name="Picture 2" descr="A white background with black text&#10;&#10;AI-generated content may be incorrect.">
            <a:extLst>
              <a:ext uri="{FF2B5EF4-FFF2-40B4-BE49-F238E27FC236}">
                <a16:creationId xmlns:a16="http://schemas.microsoft.com/office/drawing/2014/main" id="{B2882E7D-0052-340D-8742-8DB63D332CD9}"/>
              </a:ext>
            </a:extLst>
          </p:cNvPr>
          <p:cNvPicPr>
            <a:picLocks noChangeAspect="1"/>
          </p:cNvPicPr>
          <p:nvPr/>
        </p:nvPicPr>
        <p:blipFill>
          <a:blip r:embed="rId3"/>
          <a:stretch>
            <a:fillRect/>
          </a:stretch>
        </p:blipFill>
        <p:spPr>
          <a:xfrm>
            <a:off x="505213" y="3962012"/>
            <a:ext cx="5455024" cy="1767168"/>
          </a:xfrm>
          <a:prstGeom prst="rect">
            <a:avLst/>
          </a:prstGeom>
        </p:spPr>
      </p:pic>
    </p:spTree>
    <p:extLst>
      <p:ext uri="{BB962C8B-B14F-4D97-AF65-F5344CB8AC3E}">
        <p14:creationId xmlns:p14="http://schemas.microsoft.com/office/powerpoint/2010/main" val="6815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B969-FAE5-4C6C-C22A-FB8401484B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B74D02-74F2-9C6E-448E-A361372CBBCF}"/>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b="1" dirty="0">
              <a:solidFill>
                <a:schemeClr val="accent6"/>
              </a:solidFill>
              <a:latin typeface="Calibri Light"/>
              <a:ea typeface="Calibri Light"/>
              <a:cs typeface="Calibri Light"/>
            </a:endParaRPr>
          </a:p>
        </p:txBody>
      </p:sp>
      <p:pic>
        <p:nvPicPr>
          <p:cNvPr id="5" name="Picture 4">
            <a:extLst>
              <a:ext uri="{FF2B5EF4-FFF2-40B4-BE49-F238E27FC236}">
                <a16:creationId xmlns:a16="http://schemas.microsoft.com/office/drawing/2014/main" id="{AED3C0EB-9B06-4B20-220A-08C7E6BDB100}"/>
              </a:ext>
            </a:extLst>
          </p:cNvPr>
          <p:cNvPicPr>
            <a:picLocks noChangeAspect="1"/>
          </p:cNvPicPr>
          <p:nvPr/>
        </p:nvPicPr>
        <p:blipFill>
          <a:blip r:embed="rId2"/>
          <a:stretch>
            <a:fillRect/>
          </a:stretch>
        </p:blipFill>
        <p:spPr>
          <a:xfrm>
            <a:off x="123265" y="1239557"/>
            <a:ext cx="6769395" cy="1170978"/>
          </a:xfrm>
          <a:prstGeom prst="rect">
            <a:avLst/>
          </a:prstGeom>
        </p:spPr>
      </p:pic>
      <p:pic>
        <p:nvPicPr>
          <p:cNvPr id="7" name="Picture 6" descr="A white paper with black text&#10;&#10;Description automatically generated">
            <a:extLst>
              <a:ext uri="{FF2B5EF4-FFF2-40B4-BE49-F238E27FC236}">
                <a16:creationId xmlns:a16="http://schemas.microsoft.com/office/drawing/2014/main" id="{E339ABFE-5335-837F-5D21-CEF1720F7BC1}"/>
              </a:ext>
            </a:extLst>
          </p:cNvPr>
          <p:cNvPicPr>
            <a:picLocks noChangeAspect="1"/>
          </p:cNvPicPr>
          <p:nvPr/>
        </p:nvPicPr>
        <p:blipFill>
          <a:blip r:embed="rId3"/>
          <a:srcRect l="13366"/>
          <a:stretch/>
        </p:blipFill>
        <p:spPr>
          <a:xfrm>
            <a:off x="2716" y="2614938"/>
            <a:ext cx="6176443" cy="3201064"/>
          </a:xfrm>
          <a:prstGeom prst="rect">
            <a:avLst/>
          </a:prstGeom>
        </p:spPr>
      </p:pic>
      <p:pic>
        <p:nvPicPr>
          <p:cNvPr id="3" name="Picture 2" descr="A white sheet with black text&#10;&#10;AI-generated content may be incorrect.">
            <a:extLst>
              <a:ext uri="{FF2B5EF4-FFF2-40B4-BE49-F238E27FC236}">
                <a16:creationId xmlns:a16="http://schemas.microsoft.com/office/drawing/2014/main" id="{7D0E827D-B087-3078-CAD8-27B735C28542}"/>
              </a:ext>
            </a:extLst>
          </p:cNvPr>
          <p:cNvPicPr>
            <a:picLocks noChangeAspect="1"/>
          </p:cNvPicPr>
          <p:nvPr/>
        </p:nvPicPr>
        <p:blipFill>
          <a:blip r:embed="rId4"/>
          <a:stretch>
            <a:fillRect/>
          </a:stretch>
        </p:blipFill>
        <p:spPr>
          <a:xfrm>
            <a:off x="6092358" y="2771387"/>
            <a:ext cx="6103283" cy="2861982"/>
          </a:xfrm>
          <a:prstGeom prst="rect">
            <a:avLst/>
          </a:prstGeom>
        </p:spPr>
      </p:pic>
      <p:pic>
        <p:nvPicPr>
          <p:cNvPr id="9" name="Picture 8" descr="A group of black arrows&#10;&#10;AI-generated content may be incorrect.">
            <a:extLst>
              <a:ext uri="{FF2B5EF4-FFF2-40B4-BE49-F238E27FC236}">
                <a16:creationId xmlns:a16="http://schemas.microsoft.com/office/drawing/2014/main" id="{F83C5636-6AFA-E0C3-B82A-9BA3159CC639}"/>
              </a:ext>
            </a:extLst>
          </p:cNvPr>
          <p:cNvPicPr>
            <a:picLocks noChangeAspect="1"/>
          </p:cNvPicPr>
          <p:nvPr/>
        </p:nvPicPr>
        <p:blipFill>
          <a:blip r:embed="rId5"/>
          <a:stretch>
            <a:fillRect/>
          </a:stretch>
        </p:blipFill>
        <p:spPr>
          <a:xfrm>
            <a:off x="7425578" y="1406792"/>
            <a:ext cx="2876550" cy="638175"/>
          </a:xfrm>
          <a:prstGeom prst="rect">
            <a:avLst/>
          </a:prstGeom>
        </p:spPr>
      </p:pic>
    </p:spTree>
    <p:extLst>
      <p:ext uri="{BB962C8B-B14F-4D97-AF65-F5344CB8AC3E}">
        <p14:creationId xmlns:p14="http://schemas.microsoft.com/office/powerpoint/2010/main" val="77832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ectronic Configuration of d-Block Elements - Study Page">
            <a:extLst>
              <a:ext uri="{FF2B5EF4-FFF2-40B4-BE49-F238E27FC236}">
                <a16:creationId xmlns:a16="http://schemas.microsoft.com/office/drawing/2014/main" id="{928142E9-6054-1030-06E0-293EAC9D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209965"/>
            <a:ext cx="5783296" cy="413255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91B8DD5-5F65-B808-C8A1-C0FFF01D219A}"/>
              </a:ext>
            </a:extLst>
          </p:cNvPr>
          <p:cNvSpPr/>
          <p:nvPr/>
        </p:nvSpPr>
        <p:spPr>
          <a:xfrm>
            <a:off x="7601527" y="2743200"/>
            <a:ext cx="868218" cy="39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0816F48-EA44-775E-5B12-C7BF2F5C0D66}"/>
              </a:ext>
            </a:extLst>
          </p:cNvPr>
          <p:cNvSpPr/>
          <p:nvPr/>
        </p:nvSpPr>
        <p:spPr>
          <a:xfrm>
            <a:off x="7601527" y="4544292"/>
            <a:ext cx="868218" cy="39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8F5D5A-DB49-CDFB-2F65-426D10BD0E73}"/>
              </a:ext>
            </a:extLst>
          </p:cNvPr>
          <p:cNvSpPr txBox="1"/>
          <p:nvPr/>
        </p:nvSpPr>
        <p:spPr>
          <a:xfrm>
            <a:off x="1985818" y="5440218"/>
            <a:ext cx="9097818" cy="1200329"/>
          </a:xfrm>
          <a:prstGeom prst="rect">
            <a:avLst/>
          </a:prstGeom>
          <a:noFill/>
        </p:spPr>
        <p:txBody>
          <a:bodyPr wrap="square" rtlCol="0">
            <a:spAutoFit/>
          </a:bodyPr>
          <a:lstStyle/>
          <a:p>
            <a:r>
              <a:rPr lang="en-GB" dirty="0"/>
              <a:t>A full or half-full d-sub level is more stable.</a:t>
            </a:r>
          </a:p>
          <a:p>
            <a:endParaRPr lang="en-GB" dirty="0"/>
          </a:p>
          <a:p>
            <a:r>
              <a:rPr lang="en-GB" dirty="0"/>
              <a:t>To form ions, electrons are removed from the 4s level first, e.g.</a:t>
            </a:r>
          </a:p>
          <a:p>
            <a:r>
              <a:rPr lang="en-GB" dirty="0"/>
              <a:t>V</a:t>
            </a:r>
            <a:r>
              <a:rPr lang="en-GB" baseline="30000" dirty="0"/>
              <a:t>2+</a:t>
            </a:r>
            <a:r>
              <a:rPr lang="en-GB" dirty="0"/>
              <a:t> = 1s</a:t>
            </a:r>
            <a:r>
              <a:rPr lang="en-GB" baseline="30000" dirty="0"/>
              <a:t>2</a:t>
            </a:r>
            <a:r>
              <a:rPr lang="en-GB" dirty="0"/>
              <a:t>2s</a:t>
            </a:r>
            <a:r>
              <a:rPr lang="en-GB" baseline="30000" dirty="0"/>
              <a:t>2</a:t>
            </a:r>
            <a:r>
              <a:rPr lang="en-GB" dirty="0"/>
              <a:t>2p</a:t>
            </a:r>
            <a:r>
              <a:rPr lang="en-GB" baseline="30000" dirty="0"/>
              <a:t>6</a:t>
            </a:r>
            <a:r>
              <a:rPr lang="en-GB" dirty="0"/>
              <a:t>3s</a:t>
            </a:r>
            <a:r>
              <a:rPr lang="en-GB" baseline="30000" dirty="0"/>
              <a:t>2</a:t>
            </a:r>
            <a:r>
              <a:rPr lang="en-GB" dirty="0"/>
              <a:t>3d</a:t>
            </a:r>
            <a:r>
              <a:rPr lang="en-GB" baseline="30000" dirty="0"/>
              <a:t>3</a:t>
            </a:r>
            <a:endParaRPr lang="en-GB" dirty="0"/>
          </a:p>
        </p:txBody>
      </p:sp>
      <p:pic>
        <p:nvPicPr>
          <p:cNvPr id="3074" name="Picture 2" descr="Electrons filling Subshells and Orbitals - A-Level Chemistry ...">
            <a:extLst>
              <a:ext uri="{FF2B5EF4-FFF2-40B4-BE49-F238E27FC236}">
                <a16:creationId xmlns:a16="http://schemas.microsoft.com/office/drawing/2014/main" id="{4B531B6E-7225-C47A-A900-E624B4103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7" t="4070" r="18030" b="17929"/>
          <a:stretch/>
        </p:blipFill>
        <p:spPr bwMode="auto">
          <a:xfrm>
            <a:off x="8825133" y="4544292"/>
            <a:ext cx="2762098" cy="206674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A22B36BE-36FD-B539-B947-7DF3192FD71C}"/>
              </a:ext>
            </a:extLst>
          </p:cNvPr>
          <p:cNvSpPr/>
          <p:nvPr/>
        </p:nvSpPr>
        <p:spPr>
          <a:xfrm>
            <a:off x="11286836" y="5246255"/>
            <a:ext cx="387928"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2B9BD75B-2E3F-1D9D-3F49-DFDE355CCC31}"/>
              </a:ext>
            </a:extLst>
          </p:cNvPr>
          <p:cNvSpPr>
            <a:spLocks noGrp="1"/>
          </p:cNvSpPr>
          <p:nvPr>
            <p:ph type="title"/>
          </p:nvPr>
        </p:nvSpPr>
        <p:spPr>
          <a:xfrm>
            <a:off x="0" y="-1764"/>
            <a:ext cx="11353800" cy="1325563"/>
          </a:xfrm>
        </p:spPr>
        <p:txBody>
          <a:bodyPr/>
          <a:lstStyle/>
          <a:p>
            <a:r>
              <a:rPr lang="en-US" b="1" dirty="0">
                <a:solidFill>
                  <a:schemeClr val="accent6"/>
                </a:solidFill>
              </a:rPr>
              <a:t>Electronic configuration of Cr and Cu</a:t>
            </a:r>
          </a:p>
        </p:txBody>
      </p:sp>
      <p:sp>
        <p:nvSpPr>
          <p:cNvPr id="2" name="Oval 1">
            <a:extLst>
              <a:ext uri="{FF2B5EF4-FFF2-40B4-BE49-F238E27FC236}">
                <a16:creationId xmlns:a16="http://schemas.microsoft.com/office/drawing/2014/main" id="{302CF27C-C188-BED0-B4D4-767FD2894FF1}"/>
              </a:ext>
            </a:extLst>
          </p:cNvPr>
          <p:cNvSpPr/>
          <p:nvPr/>
        </p:nvSpPr>
        <p:spPr>
          <a:xfrm>
            <a:off x="1988746" y="5343463"/>
            <a:ext cx="4111365" cy="583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32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C4C71-FDF4-32AD-A09F-0E59E18A29FD}"/>
              </a:ext>
            </a:extLst>
          </p:cNvPr>
          <p:cNvSpPr txBox="1"/>
          <p:nvPr/>
        </p:nvSpPr>
        <p:spPr>
          <a:xfrm>
            <a:off x="1150106" y="1326483"/>
            <a:ext cx="10515600" cy="4893647"/>
          </a:xfrm>
          <a:prstGeom prst="rect">
            <a:avLst/>
          </a:prstGeom>
          <a:noFill/>
        </p:spPr>
        <p:txBody>
          <a:bodyPr wrap="square" lIns="91440" tIns="45720" rIns="91440" bIns="45720" rtlCol="0" anchor="t">
            <a:spAutoFit/>
          </a:bodyPr>
          <a:lstStyle/>
          <a:p>
            <a:r>
              <a:rPr lang="en-GB" sz="2400" b="1" dirty="0"/>
              <a:t>CO-ORDINATE (or dative) BOND </a:t>
            </a:r>
            <a:r>
              <a:rPr lang="en-GB" sz="2400" dirty="0"/>
              <a:t>- a bond in which both electrons come from the same ion or molecule. </a:t>
            </a:r>
            <a:r>
              <a:rPr lang="en-GB" sz="2400" err="1"/>
              <a:t>e.g</a:t>
            </a:r>
            <a:r>
              <a:rPr lang="en-GB" sz="2400" dirty="0"/>
              <a:t> one N-H bond in NH</a:t>
            </a:r>
            <a:r>
              <a:rPr lang="en-GB" sz="2400" baseline="-25000" dirty="0"/>
              <a:t>4</a:t>
            </a:r>
            <a:r>
              <a:rPr lang="en-GB" sz="2400" baseline="30000" dirty="0"/>
              <a:t>+</a:t>
            </a:r>
            <a:r>
              <a:rPr lang="en-GB" sz="2400" dirty="0"/>
              <a:t> is a coordinate/dative bond</a:t>
            </a:r>
          </a:p>
          <a:p>
            <a:endParaRPr lang="en-GB" sz="2400" dirty="0"/>
          </a:p>
          <a:p>
            <a:r>
              <a:rPr lang="en-GB" sz="2400" b="1" dirty="0"/>
              <a:t>LIGAND</a:t>
            </a:r>
            <a:r>
              <a:rPr lang="en-GB" sz="2400" dirty="0"/>
              <a:t> -  An ion or molecule with a lone pair of electrons that forms a co-ordinate bond with a transition metal by donating a pair of electrons. e.g. H</a:t>
            </a:r>
            <a:r>
              <a:rPr lang="en-GB" sz="2400" baseline="-25000" dirty="0"/>
              <a:t>2</a:t>
            </a:r>
            <a:r>
              <a:rPr lang="en-GB" sz="2400" dirty="0"/>
              <a:t>O, NH</a:t>
            </a:r>
            <a:r>
              <a:rPr lang="en-GB" sz="2400" baseline="-25000" dirty="0"/>
              <a:t>3</a:t>
            </a:r>
            <a:r>
              <a:rPr lang="en-GB" sz="2400" dirty="0"/>
              <a:t>, Cl</a:t>
            </a:r>
            <a:r>
              <a:rPr lang="en-GB" sz="2400" baseline="30000" dirty="0"/>
              <a:t>-</a:t>
            </a:r>
            <a:r>
              <a:rPr lang="en-GB" sz="2400" dirty="0"/>
              <a:t>, OH</a:t>
            </a:r>
            <a:r>
              <a:rPr lang="en-GB" sz="2400" baseline="30000" dirty="0"/>
              <a:t>-</a:t>
            </a:r>
            <a:r>
              <a:rPr lang="en-GB" sz="2400" dirty="0"/>
              <a:t>,</a:t>
            </a:r>
            <a:r>
              <a:rPr lang="en-GB" sz="2400" baseline="30000" dirty="0"/>
              <a:t> </a:t>
            </a:r>
            <a:r>
              <a:rPr lang="en-GB" sz="2400" dirty="0"/>
              <a:t>CN</a:t>
            </a:r>
            <a:r>
              <a:rPr lang="en-GB" sz="2400" baseline="30000" dirty="0"/>
              <a:t>-</a:t>
            </a:r>
            <a:r>
              <a:rPr lang="en-GB" sz="2400" dirty="0"/>
              <a:t>.</a:t>
            </a:r>
          </a:p>
          <a:p>
            <a:endParaRPr lang="en-GB" sz="2400" dirty="0"/>
          </a:p>
          <a:p>
            <a:r>
              <a:rPr lang="en-GB" sz="2400" b="1" dirty="0"/>
              <a:t>COMPLEX ION </a:t>
            </a:r>
            <a:r>
              <a:rPr lang="en-GB" sz="2400" dirty="0"/>
              <a:t>– When one or more ligands binds to a central metal ion. </a:t>
            </a:r>
            <a:r>
              <a:rPr lang="en-GB" sz="2400" dirty="0" err="1"/>
              <a:t>e.g</a:t>
            </a:r>
            <a:r>
              <a:rPr lang="en-GB" sz="2400" dirty="0"/>
              <a:t> [Cu(H</a:t>
            </a:r>
            <a:r>
              <a:rPr lang="en-GB" sz="2400" baseline="-25000" dirty="0"/>
              <a:t>2</a:t>
            </a:r>
            <a:r>
              <a:rPr lang="en-GB" sz="2400" dirty="0"/>
              <a:t>O)</a:t>
            </a:r>
            <a:r>
              <a:rPr lang="en-GB" sz="2400" baseline="-25000" dirty="0"/>
              <a:t>6</a:t>
            </a:r>
            <a:r>
              <a:rPr lang="en-GB" sz="2400" dirty="0"/>
              <a:t>]</a:t>
            </a:r>
            <a:r>
              <a:rPr lang="en-GB" sz="2400" baseline="30000" dirty="0"/>
              <a:t>2+</a:t>
            </a:r>
            <a:endParaRPr lang="en-GB" sz="2400" dirty="0"/>
          </a:p>
          <a:p>
            <a:endParaRPr lang="en-GB" sz="2400" dirty="0"/>
          </a:p>
          <a:p>
            <a:r>
              <a:rPr lang="en-GB" sz="2400" b="1" dirty="0"/>
              <a:t>CO-ORDINATION NUMBER </a:t>
            </a:r>
            <a:r>
              <a:rPr lang="en-GB" sz="2400" dirty="0"/>
              <a:t>– the number of co-ordinate </a:t>
            </a:r>
            <a:r>
              <a:rPr lang="en-GB" sz="2400" b="1" dirty="0"/>
              <a:t>bonds</a:t>
            </a:r>
            <a:r>
              <a:rPr lang="en-GB" sz="2400" dirty="0"/>
              <a:t> attached to the central metal ion </a:t>
            </a:r>
            <a:r>
              <a:rPr lang="en-GB" sz="2400" dirty="0" err="1"/>
              <a:t>e.g</a:t>
            </a:r>
            <a:r>
              <a:rPr lang="en-GB" sz="2400" dirty="0"/>
              <a:t> [Cu(H</a:t>
            </a:r>
            <a:r>
              <a:rPr lang="en-GB" sz="2400" baseline="-25000" dirty="0"/>
              <a:t>2</a:t>
            </a:r>
            <a:r>
              <a:rPr lang="en-GB" sz="2400" dirty="0"/>
              <a:t>O)</a:t>
            </a:r>
            <a:r>
              <a:rPr lang="en-GB" sz="2400" baseline="-25000" dirty="0"/>
              <a:t>6</a:t>
            </a:r>
            <a:r>
              <a:rPr lang="en-GB" sz="2400" dirty="0"/>
              <a:t>]</a:t>
            </a:r>
            <a:r>
              <a:rPr lang="en-GB" sz="2400" baseline="30000" dirty="0"/>
              <a:t>2+</a:t>
            </a:r>
            <a:r>
              <a:rPr lang="en-GB" sz="2400" dirty="0"/>
              <a:t> has a co-ordination number of 6.</a:t>
            </a:r>
          </a:p>
          <a:p>
            <a:endParaRPr lang="en-GB" sz="2400" dirty="0"/>
          </a:p>
        </p:txBody>
      </p:sp>
      <p:sp>
        <p:nvSpPr>
          <p:cNvPr id="7" name="Title 1">
            <a:extLst>
              <a:ext uri="{FF2B5EF4-FFF2-40B4-BE49-F238E27FC236}">
                <a16:creationId xmlns:a16="http://schemas.microsoft.com/office/drawing/2014/main" id="{7E3BBDE4-944F-72D3-0432-6913C59B73F0}"/>
              </a:ext>
            </a:extLst>
          </p:cNvPr>
          <p:cNvSpPr txBox="1">
            <a:spLocks/>
          </p:cNvSpPr>
          <p:nvPr/>
        </p:nvSpPr>
        <p:spPr>
          <a:xfrm>
            <a:off x="0" y="-1764"/>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Terminology</a:t>
            </a:r>
          </a:p>
        </p:txBody>
      </p:sp>
    </p:spTree>
    <p:extLst>
      <p:ext uri="{BB962C8B-B14F-4D97-AF65-F5344CB8AC3E}">
        <p14:creationId xmlns:p14="http://schemas.microsoft.com/office/powerpoint/2010/main" val="73271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69416B-F6B8-9428-4890-411B94D8DA9B}"/>
              </a:ext>
            </a:extLst>
          </p:cNvPr>
          <p:cNvSpPr txBox="1"/>
          <p:nvPr/>
        </p:nvSpPr>
        <p:spPr>
          <a:xfrm>
            <a:off x="2937163" y="2158347"/>
            <a:ext cx="7038109" cy="1569660"/>
          </a:xfrm>
          <a:prstGeom prst="rect">
            <a:avLst/>
          </a:prstGeom>
          <a:noFill/>
        </p:spPr>
        <p:txBody>
          <a:bodyPr wrap="square">
            <a:spAutoFit/>
          </a:bodyPr>
          <a:lstStyle/>
          <a:p>
            <a:r>
              <a:rPr lang="en-GB" sz="9600" dirty="0"/>
              <a:t>[Cr(H</a:t>
            </a:r>
            <a:r>
              <a:rPr lang="en-GB" sz="9600" baseline="-25000" dirty="0"/>
              <a:t>2</a:t>
            </a:r>
            <a:r>
              <a:rPr lang="en-GB" sz="9600" dirty="0"/>
              <a:t>O)</a:t>
            </a:r>
            <a:r>
              <a:rPr lang="en-GB" sz="9600" baseline="-25000" dirty="0"/>
              <a:t>6</a:t>
            </a:r>
            <a:r>
              <a:rPr lang="en-GB" sz="9600" dirty="0"/>
              <a:t> ]</a:t>
            </a:r>
            <a:r>
              <a:rPr lang="en-GB" sz="9600" baseline="30000" dirty="0"/>
              <a:t>3+ </a:t>
            </a:r>
          </a:p>
        </p:txBody>
      </p:sp>
      <p:sp>
        <p:nvSpPr>
          <p:cNvPr id="6" name="TextBox 5">
            <a:extLst>
              <a:ext uri="{FF2B5EF4-FFF2-40B4-BE49-F238E27FC236}">
                <a16:creationId xmlns:a16="http://schemas.microsoft.com/office/drawing/2014/main" id="{6B503963-DA7D-E873-D48A-0746F02F7D18}"/>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err="1">
                <a:solidFill>
                  <a:schemeClr val="accent6"/>
                </a:solidFill>
                <a:latin typeface="Calibri Light"/>
                <a:ea typeface="Calibri Light"/>
                <a:cs typeface="Calibri Light"/>
              </a:rPr>
              <a:t>Hexaaquachromium</a:t>
            </a:r>
            <a:r>
              <a:rPr lang="en-GB" sz="4400" b="1" dirty="0">
                <a:solidFill>
                  <a:schemeClr val="accent6"/>
                </a:solidFill>
                <a:latin typeface="Calibri Light"/>
                <a:ea typeface="Calibri Light"/>
                <a:cs typeface="Calibri Light"/>
              </a:rPr>
              <a:t>(III) ion</a:t>
            </a:r>
          </a:p>
        </p:txBody>
      </p:sp>
      <p:sp>
        <p:nvSpPr>
          <p:cNvPr id="7" name="TextBox 6">
            <a:extLst>
              <a:ext uri="{FF2B5EF4-FFF2-40B4-BE49-F238E27FC236}">
                <a16:creationId xmlns:a16="http://schemas.microsoft.com/office/drawing/2014/main" id="{B85B0689-AA4E-91C3-543E-4808D67F1A13}"/>
              </a:ext>
            </a:extLst>
          </p:cNvPr>
          <p:cNvSpPr txBox="1"/>
          <p:nvPr/>
        </p:nvSpPr>
        <p:spPr>
          <a:xfrm>
            <a:off x="637309" y="2943177"/>
            <a:ext cx="1958109" cy="1477328"/>
          </a:xfrm>
          <a:prstGeom prst="rect">
            <a:avLst/>
          </a:prstGeom>
          <a:noFill/>
        </p:spPr>
        <p:txBody>
          <a:bodyPr wrap="square" rtlCol="0">
            <a:spAutoFit/>
          </a:bodyPr>
          <a:lstStyle/>
          <a:p>
            <a:r>
              <a:rPr lang="en-GB" dirty="0"/>
              <a:t>Square brackets are used to group all of the parts of the complex ions together</a:t>
            </a:r>
          </a:p>
        </p:txBody>
      </p:sp>
      <p:sp>
        <p:nvSpPr>
          <p:cNvPr id="8" name="TextBox 7">
            <a:extLst>
              <a:ext uri="{FF2B5EF4-FFF2-40B4-BE49-F238E27FC236}">
                <a16:creationId xmlns:a16="http://schemas.microsoft.com/office/drawing/2014/main" id="{2791C2F2-706A-2368-0678-EBBCD817261C}"/>
              </a:ext>
            </a:extLst>
          </p:cNvPr>
          <p:cNvSpPr txBox="1"/>
          <p:nvPr/>
        </p:nvSpPr>
        <p:spPr>
          <a:xfrm>
            <a:off x="4812145" y="4211782"/>
            <a:ext cx="3168073" cy="923330"/>
          </a:xfrm>
          <a:prstGeom prst="rect">
            <a:avLst/>
          </a:prstGeom>
          <a:noFill/>
        </p:spPr>
        <p:txBody>
          <a:bodyPr wrap="square" lIns="91440" tIns="45720" rIns="91440" bIns="45720" rtlCol="0" anchor="t">
            <a:spAutoFit/>
          </a:bodyPr>
          <a:lstStyle/>
          <a:p>
            <a:r>
              <a:rPr lang="en-GB" dirty="0"/>
              <a:t>Ligands are inside round brackets. The number of ligands is shown outside the brackets</a:t>
            </a:r>
          </a:p>
        </p:txBody>
      </p:sp>
      <p:sp>
        <p:nvSpPr>
          <p:cNvPr id="9" name="TextBox 8">
            <a:extLst>
              <a:ext uri="{FF2B5EF4-FFF2-40B4-BE49-F238E27FC236}">
                <a16:creationId xmlns:a16="http://schemas.microsoft.com/office/drawing/2014/main" id="{290C5B65-80E4-140A-DC49-451706977919}"/>
              </a:ext>
            </a:extLst>
          </p:cNvPr>
          <p:cNvSpPr txBox="1"/>
          <p:nvPr/>
        </p:nvSpPr>
        <p:spPr>
          <a:xfrm>
            <a:off x="9365673" y="1366982"/>
            <a:ext cx="2549236" cy="1200329"/>
          </a:xfrm>
          <a:prstGeom prst="rect">
            <a:avLst/>
          </a:prstGeom>
          <a:noFill/>
        </p:spPr>
        <p:txBody>
          <a:bodyPr wrap="square" rtlCol="0">
            <a:spAutoFit/>
          </a:bodyPr>
          <a:lstStyle/>
          <a:p>
            <a:r>
              <a:rPr lang="en-GB" dirty="0"/>
              <a:t>The overall charge of the complex is shown outside the square brackets.</a:t>
            </a:r>
          </a:p>
        </p:txBody>
      </p:sp>
      <p:cxnSp>
        <p:nvCxnSpPr>
          <p:cNvPr id="11" name="Straight Arrow Connector 10">
            <a:extLst>
              <a:ext uri="{FF2B5EF4-FFF2-40B4-BE49-F238E27FC236}">
                <a16:creationId xmlns:a16="http://schemas.microsoft.com/office/drawing/2014/main" id="{BD68E9A0-07CA-7165-5911-C10F83202D50}"/>
              </a:ext>
            </a:extLst>
          </p:cNvPr>
          <p:cNvCxnSpPr>
            <a:cxnSpLocks/>
          </p:cNvCxnSpPr>
          <p:nvPr/>
        </p:nvCxnSpPr>
        <p:spPr>
          <a:xfrm flipV="1">
            <a:off x="6659418" y="3681841"/>
            <a:ext cx="637309" cy="603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BDE2869-803C-86EC-234E-E4EF2972FF15}"/>
              </a:ext>
            </a:extLst>
          </p:cNvPr>
          <p:cNvCxnSpPr/>
          <p:nvPr/>
        </p:nvCxnSpPr>
        <p:spPr>
          <a:xfrm flipH="1">
            <a:off x="8645236" y="1736436"/>
            <a:ext cx="720437" cy="637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66E53DD-C428-FD2D-AE92-4F81634295FA}"/>
              </a:ext>
            </a:extLst>
          </p:cNvPr>
          <p:cNvCxnSpPr>
            <a:stCxn id="7" idx="0"/>
          </p:cNvCxnSpPr>
          <p:nvPr/>
        </p:nvCxnSpPr>
        <p:spPr>
          <a:xfrm flipV="1">
            <a:off x="1616364" y="2817091"/>
            <a:ext cx="1431636" cy="126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4531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2792</Words>
  <Application>Microsoft Office PowerPoint</Application>
  <PresentationFormat>Widescreen</PresentationFormat>
  <Paragraphs>297</Paragraphs>
  <Slides>64</Slides>
  <Notes>2</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Office Theme</vt:lpstr>
      <vt:lpstr>Inorganic Chemistry Year 2 - A2  3.2.5 Transition metals</vt:lpstr>
      <vt:lpstr>Inorganic Chemistry Year 2  3.2.5 Transition metals</vt:lpstr>
      <vt:lpstr>3.2.5.1 General properties</vt:lpstr>
      <vt:lpstr>General physical properties of transition metals</vt:lpstr>
      <vt:lpstr>Chemical properties of transition metals</vt:lpstr>
      <vt:lpstr>Electronic configuration</vt:lpstr>
      <vt:lpstr>Electronic configuration of Cr and Cu</vt:lpstr>
      <vt:lpstr>PowerPoint Presentation</vt:lpstr>
      <vt:lpstr>PowerPoint Presentation</vt:lpstr>
      <vt:lpstr>PowerPoint Presentation</vt:lpstr>
      <vt:lpstr>3.2.5.2 Substitution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3.2.5.3 Shapes of complex ions</vt:lpstr>
      <vt:lpstr>PowerPoint Presentation</vt:lpstr>
      <vt:lpstr>PowerPoint Presentation</vt:lpstr>
      <vt:lpstr>PowerPoint Presentation</vt:lpstr>
      <vt:lpstr>PowerPoint Presentation</vt:lpstr>
      <vt:lpstr>PowerPoint Presentation</vt:lpstr>
      <vt:lpstr>PowerPoint Presentation</vt:lpstr>
      <vt:lpstr>3.2.5.4 Formation of coloured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3.2.5.5 Variable oxidation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3.2.5.6  Catalysts</vt:lpstr>
      <vt:lpstr>Catalysts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1983</cp:revision>
  <dcterms:created xsi:type="dcterms:W3CDTF">2021-10-29T07:59:38Z</dcterms:created>
  <dcterms:modified xsi:type="dcterms:W3CDTF">2026-03-30T14:54:36Z</dcterms:modified>
</cp:coreProperties>
</file>