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403" r:id="rId2"/>
    <p:sldId id="415" r:id="rId3"/>
    <p:sldId id="416" r:id="rId4"/>
    <p:sldId id="419" r:id="rId5"/>
    <p:sldId id="418" r:id="rId6"/>
    <p:sldId id="420" r:id="rId7"/>
    <p:sldId id="421" r:id="rId8"/>
    <p:sldId id="422" r:id="rId9"/>
    <p:sldId id="423" r:id="rId10"/>
    <p:sldId id="426" r:id="rId11"/>
    <p:sldId id="427" r:id="rId12"/>
    <p:sldId id="428" r:id="rId13"/>
    <p:sldId id="424" r:id="rId14"/>
    <p:sldId id="425" r:id="rId15"/>
    <p:sldId id="429" r:id="rId16"/>
    <p:sldId id="430" r:id="rId17"/>
    <p:sldId id="431" r:id="rId18"/>
    <p:sldId id="433" r:id="rId19"/>
    <p:sldId id="434" r:id="rId20"/>
    <p:sldId id="432" r:id="rId21"/>
    <p:sldId id="4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197"/>
    <a:srgbClr val="261781"/>
    <a:srgbClr val="6544B1"/>
    <a:srgbClr val="56C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C9012-B6D1-49FE-8361-D15AE7426BCA}" v="96" dt="2026-03-02T10:00:13.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LiveId" clId="{BF711802-47C6-41D9-BF3D-FE2EFCBAC61F}"/>
    <pc:docChg chg="undo custSel addSld delSld modSld sldOrd">
      <pc:chgData name="John Griffiths" userId="55ce029b995a3368" providerId="LiveId" clId="{BF711802-47C6-41D9-BF3D-FE2EFCBAC61F}" dt="2026-03-02T10:00:13.610" v="3531"/>
      <pc:docMkLst>
        <pc:docMk/>
      </pc:docMkLst>
      <pc:sldChg chg="modSp mod">
        <pc:chgData name="John Griffiths" userId="55ce029b995a3368" providerId="LiveId" clId="{BF711802-47C6-41D9-BF3D-FE2EFCBAC61F}" dt="2026-03-02T09:07:24.378" v="3472" actId="20577"/>
        <pc:sldMkLst>
          <pc:docMk/>
          <pc:sldMk cId="3998662245" sldId="427"/>
        </pc:sldMkLst>
        <pc:spChg chg="mod">
          <ac:chgData name="John Griffiths" userId="55ce029b995a3368" providerId="LiveId" clId="{BF711802-47C6-41D9-BF3D-FE2EFCBAC61F}" dt="2026-03-02T09:07:24.378" v="3472" actId="20577"/>
          <ac:spMkLst>
            <pc:docMk/>
            <pc:sldMk cId="3998662245" sldId="427"/>
            <ac:spMk id="3" creationId="{F50EB026-3527-CBF6-56AA-95F8A73DF90A}"/>
          </ac:spMkLst>
        </pc:spChg>
      </pc:sldChg>
      <pc:sldChg chg="addSp modSp mod">
        <pc:chgData name="John Griffiths" userId="55ce029b995a3368" providerId="LiveId" clId="{BF711802-47C6-41D9-BF3D-FE2EFCBAC61F}" dt="2026-03-02T09:06:03.505" v="3466" actId="20577"/>
        <pc:sldMkLst>
          <pc:docMk/>
          <pc:sldMk cId="2405763276" sldId="429"/>
        </pc:sldMkLst>
        <pc:spChg chg="mod">
          <ac:chgData name="John Griffiths" userId="55ce029b995a3368" providerId="LiveId" clId="{BF711802-47C6-41D9-BF3D-FE2EFCBAC61F}" dt="2026-03-02T09:06:03.505" v="3466" actId="20577"/>
          <ac:spMkLst>
            <pc:docMk/>
            <pc:sldMk cId="2405763276" sldId="429"/>
            <ac:spMk id="3" creationId="{C68C2978-B28D-917E-326C-348513A9F515}"/>
          </ac:spMkLst>
        </pc:spChg>
        <pc:picChg chg="add mod">
          <ac:chgData name="John Griffiths" userId="55ce029b995a3368" providerId="LiveId" clId="{BF711802-47C6-41D9-BF3D-FE2EFCBAC61F}" dt="2026-02-24T08:55:58.186" v="1082" actId="1076"/>
          <ac:picMkLst>
            <pc:docMk/>
            <pc:sldMk cId="2405763276" sldId="429"/>
            <ac:picMk id="4" creationId="{379089C8-ED10-CB90-D72A-BD41C5DA902D}"/>
          </ac:picMkLst>
        </pc:picChg>
        <pc:picChg chg="mod">
          <ac:chgData name="John Griffiths" userId="55ce029b995a3368" providerId="LiveId" clId="{BF711802-47C6-41D9-BF3D-FE2EFCBAC61F}" dt="2026-02-24T08:56:09.586" v="1085" actId="1076"/>
          <ac:picMkLst>
            <pc:docMk/>
            <pc:sldMk cId="2405763276" sldId="429"/>
            <ac:picMk id="5" creationId="{246E140F-4F13-1954-3CC5-09FA4AB2C0C2}"/>
          </ac:picMkLst>
        </pc:picChg>
        <pc:picChg chg="add mod">
          <ac:chgData name="John Griffiths" userId="55ce029b995a3368" providerId="LiveId" clId="{BF711802-47C6-41D9-BF3D-FE2EFCBAC61F}" dt="2026-02-24T08:56:05.567" v="1084" actId="1076"/>
          <ac:picMkLst>
            <pc:docMk/>
            <pc:sldMk cId="2405763276" sldId="429"/>
            <ac:picMk id="6" creationId="{096DDFE9-2FC6-C375-E9E9-F479F83CBFD3}"/>
          </ac:picMkLst>
        </pc:picChg>
      </pc:sldChg>
      <pc:sldChg chg="addSp delSp modSp add mod">
        <pc:chgData name="John Griffiths" userId="55ce029b995a3368" providerId="LiveId" clId="{BF711802-47C6-41D9-BF3D-FE2EFCBAC61F}" dt="2026-02-24T10:39:09.584" v="1814" actId="207"/>
        <pc:sldMkLst>
          <pc:docMk/>
          <pc:sldMk cId="2770782232" sldId="430"/>
        </pc:sldMkLst>
        <pc:spChg chg="mod">
          <ac:chgData name="John Griffiths" userId="55ce029b995a3368" providerId="LiveId" clId="{BF711802-47C6-41D9-BF3D-FE2EFCBAC61F}" dt="2026-02-24T10:39:09.584" v="1814" actId="207"/>
          <ac:spMkLst>
            <pc:docMk/>
            <pc:sldMk cId="2770782232" sldId="430"/>
            <ac:spMk id="3" creationId="{9DEA2DAD-9764-0169-DFDA-4BCA8FC58337}"/>
          </ac:spMkLst>
        </pc:spChg>
        <pc:picChg chg="add mod">
          <ac:chgData name="John Griffiths" userId="55ce029b995a3368" providerId="LiveId" clId="{BF711802-47C6-41D9-BF3D-FE2EFCBAC61F}" dt="2026-02-24T09:57:49.408" v="1393" actId="1076"/>
          <ac:picMkLst>
            <pc:docMk/>
            <pc:sldMk cId="2770782232" sldId="430"/>
            <ac:picMk id="7" creationId="{642CF6E3-9E54-15F8-0823-2C1AC4100356}"/>
          </ac:picMkLst>
        </pc:picChg>
        <pc:picChg chg="add mod">
          <ac:chgData name="John Griffiths" userId="55ce029b995a3368" providerId="LiveId" clId="{BF711802-47C6-41D9-BF3D-FE2EFCBAC61F}" dt="2026-02-24T10:31:58.660" v="1680" actId="1076"/>
          <ac:picMkLst>
            <pc:docMk/>
            <pc:sldMk cId="2770782232" sldId="430"/>
            <ac:picMk id="8" creationId="{654BCAEB-6AE9-E0EE-B66B-8D0581076E02}"/>
          </ac:picMkLst>
        </pc:picChg>
      </pc:sldChg>
      <pc:sldChg chg="addSp modSp add mod">
        <pc:chgData name="John Griffiths" userId="55ce029b995a3368" providerId="LiveId" clId="{BF711802-47C6-41D9-BF3D-FE2EFCBAC61F}" dt="2026-02-24T16:09:53.323" v="2676" actId="20577"/>
        <pc:sldMkLst>
          <pc:docMk/>
          <pc:sldMk cId="2810229626" sldId="431"/>
        </pc:sldMkLst>
        <pc:spChg chg="mod">
          <ac:chgData name="John Griffiths" userId="55ce029b995a3368" providerId="LiveId" clId="{BF711802-47C6-41D9-BF3D-FE2EFCBAC61F}" dt="2026-02-24T09:59:41.114" v="1427" actId="20577"/>
          <ac:spMkLst>
            <pc:docMk/>
            <pc:sldMk cId="2810229626" sldId="431"/>
            <ac:spMk id="3" creationId="{70EB4776-869B-777B-939E-C202F09D4FA6}"/>
          </ac:spMkLst>
        </pc:spChg>
        <pc:spChg chg="add mod ord">
          <ac:chgData name="John Griffiths" userId="55ce029b995a3368" providerId="LiveId" clId="{BF711802-47C6-41D9-BF3D-FE2EFCBAC61F}" dt="2026-02-24T16:09:53.323" v="2676" actId="20577"/>
          <ac:spMkLst>
            <pc:docMk/>
            <pc:sldMk cId="2810229626" sldId="431"/>
            <ac:spMk id="6" creationId="{9831176C-890E-E402-AA46-FD40B2C0DE3F}"/>
          </ac:spMkLst>
        </pc:spChg>
        <pc:spChg chg="add mod">
          <ac:chgData name="John Griffiths" userId="55ce029b995a3368" providerId="LiveId" clId="{BF711802-47C6-41D9-BF3D-FE2EFCBAC61F}" dt="2026-02-24T16:08:43.983" v="2650" actId="1035"/>
          <ac:spMkLst>
            <pc:docMk/>
            <pc:sldMk cId="2810229626" sldId="431"/>
            <ac:spMk id="11" creationId="{90232386-8658-8932-11AE-C9A9C3DC2D61}"/>
          </ac:spMkLst>
        </pc:spChg>
        <pc:picChg chg="add mod modCrop">
          <ac:chgData name="John Griffiths" userId="55ce029b995a3368" providerId="LiveId" clId="{BF711802-47C6-41D9-BF3D-FE2EFCBAC61F}" dt="2026-02-24T16:09:23.103" v="2661" actId="1076"/>
          <ac:picMkLst>
            <pc:docMk/>
            <pc:sldMk cId="2810229626" sldId="431"/>
            <ac:picMk id="5" creationId="{C12F8F1B-5C6A-0FE3-02FC-9D7AC8A83601}"/>
          </ac:picMkLst>
        </pc:picChg>
        <pc:picChg chg="add mod">
          <ac:chgData name="John Griffiths" userId="55ce029b995a3368" providerId="LiveId" clId="{BF711802-47C6-41D9-BF3D-FE2EFCBAC61F}" dt="2026-02-24T14:31:22.524" v="2019" actId="1076"/>
          <ac:picMkLst>
            <pc:docMk/>
            <pc:sldMk cId="2810229626" sldId="431"/>
            <ac:picMk id="7" creationId="{2AE77314-55B0-EB81-FAD0-64FAC31D5771}"/>
          </ac:picMkLst>
        </pc:picChg>
        <pc:picChg chg="add mod modCrop">
          <ac:chgData name="John Griffiths" userId="55ce029b995a3368" providerId="LiveId" clId="{BF711802-47C6-41D9-BF3D-FE2EFCBAC61F}" dt="2026-02-24T14:38:01.318" v="2069" actId="1036"/>
          <ac:picMkLst>
            <pc:docMk/>
            <pc:sldMk cId="2810229626" sldId="431"/>
            <ac:picMk id="8" creationId="{ABC29429-E825-2652-F74F-21F16E77F5A6}"/>
          </ac:picMkLst>
        </pc:picChg>
        <pc:picChg chg="add mod modCrop">
          <ac:chgData name="John Griffiths" userId="55ce029b995a3368" providerId="LiveId" clId="{BF711802-47C6-41D9-BF3D-FE2EFCBAC61F}" dt="2026-02-24T14:38:07.831" v="2081" actId="1036"/>
          <ac:picMkLst>
            <pc:docMk/>
            <pc:sldMk cId="2810229626" sldId="431"/>
            <ac:picMk id="9" creationId="{CE31C534-1B86-72DF-1EFE-AF9021761E86}"/>
          </ac:picMkLst>
        </pc:picChg>
      </pc:sldChg>
      <pc:sldChg chg="addSp delSp modSp add mod">
        <pc:chgData name="John Griffiths" userId="55ce029b995a3368" providerId="LiveId" clId="{BF711802-47C6-41D9-BF3D-FE2EFCBAC61F}" dt="2026-02-26T09:19:32.786" v="3379" actId="20577"/>
        <pc:sldMkLst>
          <pc:docMk/>
          <pc:sldMk cId="546959479" sldId="432"/>
        </pc:sldMkLst>
        <pc:spChg chg="mod">
          <ac:chgData name="John Griffiths" userId="55ce029b995a3368" providerId="LiveId" clId="{BF711802-47C6-41D9-BF3D-FE2EFCBAC61F}" dt="2026-02-26T09:16:11.591" v="3231" actId="1076"/>
          <ac:spMkLst>
            <pc:docMk/>
            <pc:sldMk cId="546959479" sldId="432"/>
            <ac:spMk id="2" creationId="{24FEE936-DB83-CFF5-11CC-90FC594A3676}"/>
          </ac:spMkLst>
        </pc:spChg>
        <pc:spChg chg="add del mod">
          <ac:chgData name="John Griffiths" userId="55ce029b995a3368" providerId="LiveId" clId="{BF711802-47C6-41D9-BF3D-FE2EFCBAC61F}" dt="2026-02-26T09:19:25.772" v="3377" actId="20577"/>
          <ac:spMkLst>
            <pc:docMk/>
            <pc:sldMk cId="546959479" sldId="432"/>
            <ac:spMk id="3" creationId="{C72BD4EC-E34B-2F53-D15E-015A2C6C7B1F}"/>
          </ac:spMkLst>
        </pc:spChg>
        <pc:spChg chg="add mod">
          <ac:chgData name="John Griffiths" userId="55ce029b995a3368" providerId="LiveId" clId="{BF711802-47C6-41D9-BF3D-FE2EFCBAC61F}" dt="2026-02-26T09:19:32.786" v="3379" actId="20577"/>
          <ac:spMkLst>
            <pc:docMk/>
            <pc:sldMk cId="546959479" sldId="432"/>
            <ac:spMk id="4" creationId="{88EE4AC7-F73E-5069-632E-09D77B9E96AE}"/>
          </ac:spMkLst>
        </pc:spChg>
      </pc:sldChg>
      <pc:sldChg chg="addSp delSp modSp add mod">
        <pc:chgData name="John Griffiths" userId="55ce029b995a3368" providerId="LiveId" clId="{BF711802-47C6-41D9-BF3D-FE2EFCBAC61F}" dt="2026-02-26T10:47:54.256" v="3462" actId="1036"/>
        <pc:sldMkLst>
          <pc:docMk/>
          <pc:sldMk cId="1431075960" sldId="433"/>
        </pc:sldMkLst>
        <pc:spChg chg="mod">
          <ac:chgData name="John Griffiths" userId="55ce029b995a3368" providerId="LiveId" clId="{BF711802-47C6-41D9-BF3D-FE2EFCBAC61F}" dt="2026-02-24T14:35:38.051" v="2037" actId="20577"/>
          <ac:spMkLst>
            <pc:docMk/>
            <pc:sldMk cId="1431075960" sldId="433"/>
            <ac:spMk id="3" creationId="{00CD2F7A-29E9-BDDB-BF46-B6A2092567D8}"/>
          </ac:spMkLst>
        </pc:spChg>
        <pc:spChg chg="add mod">
          <ac:chgData name="John Griffiths" userId="55ce029b995a3368" providerId="LiveId" clId="{BF711802-47C6-41D9-BF3D-FE2EFCBAC61F}" dt="2026-02-26T10:47:54.256" v="3462" actId="1036"/>
          <ac:spMkLst>
            <pc:docMk/>
            <pc:sldMk cId="1431075960" sldId="433"/>
            <ac:spMk id="4" creationId="{5B827A9B-1C70-FA25-4E60-86B3395CFF2B}"/>
          </ac:spMkLst>
        </pc:spChg>
        <pc:spChg chg="add mod">
          <ac:chgData name="John Griffiths" userId="55ce029b995a3368" providerId="LiveId" clId="{BF711802-47C6-41D9-BF3D-FE2EFCBAC61F}" dt="2026-02-26T09:05:07.935" v="3082" actId="1038"/>
          <ac:spMkLst>
            <pc:docMk/>
            <pc:sldMk cId="1431075960" sldId="433"/>
            <ac:spMk id="15" creationId="{618990E5-C65E-CF2D-419E-AE2031C599D3}"/>
          </ac:spMkLst>
        </pc:spChg>
        <pc:spChg chg="add mod">
          <ac:chgData name="John Griffiths" userId="55ce029b995a3368" providerId="LiveId" clId="{BF711802-47C6-41D9-BF3D-FE2EFCBAC61F}" dt="2026-02-26T09:05:07.935" v="3082" actId="1038"/>
          <ac:spMkLst>
            <pc:docMk/>
            <pc:sldMk cId="1431075960" sldId="433"/>
            <ac:spMk id="16" creationId="{F5318570-950B-787A-FCF7-C7DD4C13FC93}"/>
          </ac:spMkLst>
        </pc:spChg>
        <pc:spChg chg="add mod ord">
          <ac:chgData name="John Griffiths" userId="55ce029b995a3368" providerId="LiveId" clId="{BF711802-47C6-41D9-BF3D-FE2EFCBAC61F}" dt="2026-02-26T10:47:09.663" v="3393" actId="1038"/>
          <ac:spMkLst>
            <pc:docMk/>
            <pc:sldMk cId="1431075960" sldId="433"/>
            <ac:spMk id="18" creationId="{561EF152-05BF-0C70-38E5-9D5F6EF4FB83}"/>
          </ac:spMkLst>
        </pc:spChg>
        <pc:spChg chg="add mod">
          <ac:chgData name="John Griffiths" userId="55ce029b995a3368" providerId="LiveId" clId="{BF711802-47C6-41D9-BF3D-FE2EFCBAC61F}" dt="2026-02-26T09:05:07.935" v="3082" actId="1038"/>
          <ac:spMkLst>
            <pc:docMk/>
            <pc:sldMk cId="1431075960" sldId="433"/>
            <ac:spMk id="19" creationId="{8B7DCA3E-6AD1-ECAD-BE42-050993364B84}"/>
          </ac:spMkLst>
        </pc:spChg>
        <pc:picChg chg="add mod">
          <ac:chgData name="John Griffiths" userId="55ce029b995a3368" providerId="LiveId" clId="{BF711802-47C6-41D9-BF3D-FE2EFCBAC61F}" dt="2026-02-26T09:05:07.935" v="3082" actId="1038"/>
          <ac:picMkLst>
            <pc:docMk/>
            <pc:sldMk cId="1431075960" sldId="433"/>
            <ac:picMk id="10" creationId="{AE80ADA1-7BA6-F853-BBD3-53C0E7344C98}"/>
          </ac:picMkLst>
        </pc:picChg>
        <pc:picChg chg="add mod">
          <ac:chgData name="John Griffiths" userId="55ce029b995a3368" providerId="LiveId" clId="{BF711802-47C6-41D9-BF3D-FE2EFCBAC61F}" dt="2026-02-26T09:05:07.935" v="3082" actId="1038"/>
          <ac:picMkLst>
            <pc:docMk/>
            <pc:sldMk cId="1431075960" sldId="433"/>
            <ac:picMk id="14" creationId="{48ED26CD-9A64-7988-2815-FE071E445617}"/>
          </ac:picMkLst>
        </pc:picChg>
        <pc:picChg chg="add mod">
          <ac:chgData name="John Griffiths" userId="55ce029b995a3368" providerId="LiveId" clId="{BF711802-47C6-41D9-BF3D-FE2EFCBAC61F}" dt="2026-02-26T10:46:41.431" v="3384" actId="1076"/>
          <ac:picMkLst>
            <pc:docMk/>
            <pc:sldMk cId="1431075960" sldId="433"/>
            <ac:picMk id="1026" creationId="{CD4ACBED-A40E-ADF6-B4D2-7E398D6DD785}"/>
          </ac:picMkLst>
        </pc:picChg>
      </pc:sldChg>
      <pc:sldChg chg="addSp delSp modSp add mod modAnim">
        <pc:chgData name="John Griffiths" userId="55ce029b995a3368" providerId="LiveId" clId="{BF711802-47C6-41D9-BF3D-FE2EFCBAC61F}" dt="2026-03-02T10:00:13.610" v="3531"/>
        <pc:sldMkLst>
          <pc:docMk/>
          <pc:sldMk cId="2298964982" sldId="434"/>
        </pc:sldMkLst>
        <pc:spChg chg="mod">
          <ac:chgData name="John Griffiths" userId="55ce029b995a3368" providerId="LiveId" clId="{BF711802-47C6-41D9-BF3D-FE2EFCBAC61F}" dt="2026-03-02T09:52:50.399" v="3492" actId="20577"/>
          <ac:spMkLst>
            <pc:docMk/>
            <pc:sldMk cId="2298964982" sldId="434"/>
            <ac:spMk id="2" creationId="{F045C8E3-CC28-C883-BCEF-C2894DD4F8AA}"/>
          </ac:spMkLst>
        </pc:spChg>
        <pc:spChg chg="del">
          <ac:chgData name="John Griffiths" userId="55ce029b995a3368" providerId="LiveId" clId="{BF711802-47C6-41D9-BF3D-FE2EFCBAC61F}" dt="2026-03-02T09:52:34.770" v="3474" actId="478"/>
          <ac:spMkLst>
            <pc:docMk/>
            <pc:sldMk cId="2298964982" sldId="434"/>
            <ac:spMk id="3" creationId="{3999D5FD-2F38-EBED-43BB-CF9F6C063C95}"/>
          </ac:spMkLst>
        </pc:spChg>
        <pc:spChg chg="del">
          <ac:chgData name="John Griffiths" userId="55ce029b995a3368" providerId="LiveId" clId="{BF711802-47C6-41D9-BF3D-FE2EFCBAC61F}" dt="2026-03-02T09:52:37.203" v="3475" actId="478"/>
          <ac:spMkLst>
            <pc:docMk/>
            <pc:sldMk cId="2298964982" sldId="434"/>
            <ac:spMk id="4" creationId="{9D1903E8-6373-E03B-360E-7EC2D9A2D565}"/>
          </ac:spMkLst>
        </pc:spChg>
        <pc:spChg chg="del">
          <ac:chgData name="John Griffiths" userId="55ce029b995a3368" providerId="LiveId" clId="{BF711802-47C6-41D9-BF3D-FE2EFCBAC61F}" dt="2026-03-02T09:52:37.203" v="3475" actId="478"/>
          <ac:spMkLst>
            <pc:docMk/>
            <pc:sldMk cId="2298964982" sldId="434"/>
            <ac:spMk id="15" creationId="{460B3829-7185-9AB3-C00E-B72CCC97E292}"/>
          </ac:spMkLst>
        </pc:spChg>
        <pc:spChg chg="del">
          <ac:chgData name="John Griffiths" userId="55ce029b995a3368" providerId="LiveId" clId="{BF711802-47C6-41D9-BF3D-FE2EFCBAC61F}" dt="2026-03-02T09:52:37.203" v="3475" actId="478"/>
          <ac:spMkLst>
            <pc:docMk/>
            <pc:sldMk cId="2298964982" sldId="434"/>
            <ac:spMk id="16" creationId="{A4F390BE-1F6B-03F3-6798-F25756563B72}"/>
          </ac:spMkLst>
        </pc:spChg>
        <pc:spChg chg="del">
          <ac:chgData name="John Griffiths" userId="55ce029b995a3368" providerId="LiveId" clId="{BF711802-47C6-41D9-BF3D-FE2EFCBAC61F}" dt="2026-03-02T09:52:37.203" v="3475" actId="478"/>
          <ac:spMkLst>
            <pc:docMk/>
            <pc:sldMk cId="2298964982" sldId="434"/>
            <ac:spMk id="18" creationId="{EC16DFA9-8F35-1FEA-2B18-2BFFC091D97C}"/>
          </ac:spMkLst>
        </pc:spChg>
        <pc:spChg chg="del">
          <ac:chgData name="John Griffiths" userId="55ce029b995a3368" providerId="LiveId" clId="{BF711802-47C6-41D9-BF3D-FE2EFCBAC61F}" dt="2026-03-02T09:52:37.203" v="3475" actId="478"/>
          <ac:spMkLst>
            <pc:docMk/>
            <pc:sldMk cId="2298964982" sldId="434"/>
            <ac:spMk id="19" creationId="{603B316C-E4AD-09A8-A354-95AE673D8963}"/>
          </ac:spMkLst>
        </pc:spChg>
        <pc:grpChg chg="add mod">
          <ac:chgData name="John Griffiths" userId="55ce029b995a3368" providerId="LiveId" clId="{BF711802-47C6-41D9-BF3D-FE2EFCBAC61F}" dt="2026-03-02T09:56:29.902" v="3513" actId="164"/>
          <ac:grpSpMkLst>
            <pc:docMk/>
            <pc:sldMk cId="2298964982" sldId="434"/>
            <ac:grpSpMk id="11" creationId="{604620EC-B9A7-3DE4-E4C4-B6702D73F615}"/>
          </ac:grpSpMkLst>
        </pc:grpChg>
        <pc:picChg chg="add mod modCrop">
          <ac:chgData name="John Griffiths" userId="55ce029b995a3368" providerId="LiveId" clId="{BF711802-47C6-41D9-BF3D-FE2EFCBAC61F}" dt="2026-03-02T09:53:58.288" v="3504" actId="1076"/>
          <ac:picMkLst>
            <pc:docMk/>
            <pc:sldMk cId="2298964982" sldId="434"/>
            <ac:picMk id="5" creationId="{F2D5A5FA-8512-2DEF-67F9-FB77F22015A2}"/>
          </ac:picMkLst>
        </pc:picChg>
        <pc:picChg chg="add mod modCrop">
          <ac:chgData name="John Griffiths" userId="55ce029b995a3368" providerId="LiveId" clId="{BF711802-47C6-41D9-BF3D-FE2EFCBAC61F}" dt="2026-03-02T09:54:02.953" v="3505" actId="1076"/>
          <ac:picMkLst>
            <pc:docMk/>
            <pc:sldMk cId="2298964982" sldId="434"/>
            <ac:picMk id="6" creationId="{9843DDFF-3FE5-930A-2AAF-4D54B8054C11}"/>
          </ac:picMkLst>
        </pc:picChg>
        <pc:picChg chg="add mod modCrop">
          <ac:chgData name="John Griffiths" userId="55ce029b995a3368" providerId="LiveId" clId="{BF711802-47C6-41D9-BF3D-FE2EFCBAC61F}" dt="2026-03-02T09:56:29.902" v="3513" actId="164"/>
          <ac:picMkLst>
            <pc:docMk/>
            <pc:sldMk cId="2298964982" sldId="434"/>
            <ac:picMk id="8" creationId="{6718A65F-B170-1789-3E2D-09FABF810C58}"/>
          </ac:picMkLst>
        </pc:picChg>
        <pc:picChg chg="add mod modCrop">
          <ac:chgData name="John Griffiths" userId="55ce029b995a3368" providerId="LiveId" clId="{BF711802-47C6-41D9-BF3D-FE2EFCBAC61F}" dt="2026-03-02T09:56:29.902" v="3513" actId="164"/>
          <ac:picMkLst>
            <pc:docMk/>
            <pc:sldMk cId="2298964982" sldId="434"/>
            <ac:picMk id="9" creationId="{0206530B-83F9-1669-AF99-708963C768D4}"/>
          </ac:picMkLst>
        </pc:picChg>
        <pc:picChg chg="del">
          <ac:chgData name="John Griffiths" userId="55ce029b995a3368" providerId="LiveId" clId="{BF711802-47C6-41D9-BF3D-FE2EFCBAC61F}" dt="2026-03-02T09:52:37.203" v="3475" actId="478"/>
          <ac:picMkLst>
            <pc:docMk/>
            <pc:sldMk cId="2298964982" sldId="434"/>
            <ac:picMk id="10" creationId="{1960FDF0-4808-0A3B-5A64-4CE9E4F82FAB}"/>
          </ac:picMkLst>
        </pc:picChg>
        <pc:picChg chg="add mod">
          <ac:chgData name="John Griffiths" userId="55ce029b995a3368" providerId="LiveId" clId="{BF711802-47C6-41D9-BF3D-FE2EFCBAC61F}" dt="2026-03-02T09:57:04.316" v="3515" actId="1076"/>
          <ac:picMkLst>
            <pc:docMk/>
            <pc:sldMk cId="2298964982" sldId="434"/>
            <ac:picMk id="13" creationId="{9ED2A02A-4A0A-E0C7-6F3B-36B86DD57C04}"/>
          </ac:picMkLst>
        </pc:picChg>
        <pc:picChg chg="del">
          <ac:chgData name="John Griffiths" userId="55ce029b995a3368" providerId="LiveId" clId="{BF711802-47C6-41D9-BF3D-FE2EFCBAC61F}" dt="2026-03-02T09:52:37.203" v="3475" actId="478"/>
          <ac:picMkLst>
            <pc:docMk/>
            <pc:sldMk cId="2298964982" sldId="434"/>
            <ac:picMk id="14" creationId="{3BE700C2-B767-8AE7-DFE4-154B19F27925}"/>
          </ac:picMkLst>
        </pc:picChg>
        <pc:picChg chg="add mod modCrop">
          <ac:chgData name="John Griffiths" userId="55ce029b995a3368" providerId="LiveId" clId="{BF711802-47C6-41D9-BF3D-FE2EFCBAC61F}" dt="2026-03-02T09:58:27.108" v="3520" actId="732"/>
          <ac:picMkLst>
            <pc:docMk/>
            <pc:sldMk cId="2298964982" sldId="434"/>
            <ac:picMk id="20" creationId="{8EEDE8EE-0406-9BD6-F90D-6C557C8DA46C}"/>
          </ac:picMkLst>
        </pc:picChg>
        <pc:picChg chg="add mod">
          <ac:chgData name="John Griffiths" userId="55ce029b995a3368" providerId="LiveId" clId="{BF711802-47C6-41D9-BF3D-FE2EFCBAC61F}" dt="2026-03-02T09:58:15.544" v="3519" actId="1076"/>
          <ac:picMkLst>
            <pc:docMk/>
            <pc:sldMk cId="2298964982" sldId="434"/>
            <ac:picMk id="22" creationId="{C64B1480-D32B-F77E-9732-1DA03832975A}"/>
          </ac:picMkLst>
        </pc:picChg>
        <pc:picChg chg="add mod">
          <ac:chgData name="John Griffiths" userId="55ce029b995a3368" providerId="LiveId" clId="{BF711802-47C6-41D9-BF3D-FE2EFCBAC61F}" dt="2026-03-02T09:58:55.194" v="3522" actId="1076"/>
          <ac:picMkLst>
            <pc:docMk/>
            <pc:sldMk cId="2298964982" sldId="434"/>
            <ac:picMk id="24" creationId="{3E5E61BA-F4CA-C9DC-A2AF-648310DC3793}"/>
          </ac:picMkLst>
        </pc:picChg>
        <pc:picChg chg="add mod">
          <ac:chgData name="John Griffiths" userId="55ce029b995a3368" providerId="LiveId" clId="{BF711802-47C6-41D9-BF3D-FE2EFCBAC61F}" dt="2026-03-02T09:59:22.833" v="3525" actId="14100"/>
          <ac:picMkLst>
            <pc:docMk/>
            <pc:sldMk cId="2298964982" sldId="434"/>
            <ac:picMk id="26" creationId="{FA8E12B6-11DE-F3C2-0397-BFBC2A9EAA1E}"/>
          </ac:picMkLst>
        </pc:picChg>
        <pc:picChg chg="del">
          <ac:chgData name="John Griffiths" userId="55ce029b995a3368" providerId="LiveId" clId="{BF711802-47C6-41D9-BF3D-FE2EFCBAC61F}" dt="2026-03-02T09:52:37.203" v="3475" actId="478"/>
          <ac:picMkLst>
            <pc:docMk/>
            <pc:sldMk cId="2298964982" sldId="434"/>
            <ac:picMk id="1026" creationId="{1864F4F1-8F28-34AD-C58C-0A538180D3DE}"/>
          </ac:picMkLst>
        </pc:picChg>
      </pc:sldChg>
    </pc:docChg>
  </pc:docChgLst>
  <pc:docChgLst>
    <pc:chgData name="John Griffiths" userId="55ce029b995a3368" providerId="Windows Live" clId="Web-{ED6A793F-81B2-DC85-FC20-32ED3AF9C21F}"/>
    <pc:docChg chg="addSld modSld">
      <pc:chgData name="John Griffiths" userId="55ce029b995a3368" providerId="Windows Live" clId="Web-{ED6A793F-81B2-DC85-FC20-32ED3AF9C21F}" dt="2026-02-23T17:11:18.246" v="406" actId="20577"/>
      <pc:docMkLst>
        <pc:docMk/>
      </pc:docMkLst>
      <pc:sldChg chg="addSp modSp">
        <pc:chgData name="John Griffiths" userId="55ce029b995a3368" providerId="Windows Live" clId="Web-{ED6A793F-81B2-DC85-FC20-32ED3AF9C21F}" dt="2026-02-23T17:05:58.712" v="361" actId="20577"/>
        <pc:sldMkLst>
          <pc:docMk/>
          <pc:sldMk cId="375234416" sldId="425"/>
        </pc:sldMkLst>
        <pc:spChg chg="add mod">
          <ac:chgData name="John Griffiths" userId="55ce029b995a3368" providerId="Windows Live" clId="Web-{ED6A793F-81B2-DC85-FC20-32ED3AF9C21F}" dt="2026-02-23T17:05:58.712" v="361" actId="20577"/>
          <ac:spMkLst>
            <pc:docMk/>
            <pc:sldMk cId="375234416" sldId="425"/>
            <ac:spMk id="3" creationId="{D0A48183-B114-2DF6-16AF-DB4F3B2C5235}"/>
          </ac:spMkLst>
        </pc:spChg>
        <pc:picChg chg="add mod">
          <ac:chgData name="John Griffiths" userId="55ce029b995a3368" providerId="Windows Live" clId="Web-{ED6A793F-81B2-DC85-FC20-32ED3AF9C21F}" dt="2026-02-23T16:47:39.558" v="297" actId="1076"/>
          <ac:picMkLst>
            <pc:docMk/>
            <pc:sldMk cId="375234416" sldId="425"/>
            <ac:picMk id="4" creationId="{C2D909E1-378D-E3AF-5B10-FF3B7CBE6A62}"/>
          </ac:picMkLst>
        </pc:picChg>
        <pc:picChg chg="add mod">
          <ac:chgData name="John Griffiths" userId="55ce029b995a3368" providerId="Windows Live" clId="Web-{ED6A793F-81B2-DC85-FC20-32ED3AF9C21F}" dt="2026-02-23T16:22:27.478" v="265" actId="1076"/>
          <ac:picMkLst>
            <pc:docMk/>
            <pc:sldMk cId="375234416" sldId="425"/>
            <ac:picMk id="5" creationId="{B0DB714E-5406-73F9-3324-9E8296DCD7C8}"/>
          </ac:picMkLst>
        </pc:picChg>
        <pc:picChg chg="add mod">
          <ac:chgData name="John Griffiths" userId="55ce029b995a3368" providerId="Windows Live" clId="Web-{ED6A793F-81B2-DC85-FC20-32ED3AF9C21F}" dt="2026-02-23T17:03:44.956" v="331" actId="1076"/>
          <ac:picMkLst>
            <pc:docMk/>
            <pc:sldMk cId="375234416" sldId="425"/>
            <ac:picMk id="6" creationId="{34A3EDE9-762E-A42A-12F9-5919F51E590D}"/>
          </ac:picMkLst>
        </pc:picChg>
        <pc:picChg chg="add mod">
          <ac:chgData name="John Griffiths" userId="55ce029b995a3368" providerId="Windows Live" clId="Web-{ED6A793F-81B2-DC85-FC20-32ED3AF9C21F}" dt="2026-02-23T17:05:53.961" v="360" actId="1076"/>
          <ac:picMkLst>
            <pc:docMk/>
            <pc:sldMk cId="375234416" sldId="425"/>
            <ac:picMk id="7" creationId="{2CF431E5-B5E7-A1BA-8599-31E29F91D08B}"/>
          </ac:picMkLst>
        </pc:picChg>
      </pc:sldChg>
      <pc:sldChg chg="delSp modSp add replId">
        <pc:chgData name="John Griffiths" userId="55ce029b995a3368" providerId="Windows Live" clId="Web-{ED6A793F-81B2-DC85-FC20-32ED3AF9C21F}" dt="2026-02-23T17:11:18.246" v="406" actId="20577"/>
        <pc:sldMkLst>
          <pc:docMk/>
          <pc:sldMk cId="2405763276" sldId="429"/>
        </pc:sldMkLst>
        <pc:spChg chg="mod">
          <ac:chgData name="John Griffiths" userId="55ce029b995a3368" providerId="Windows Live" clId="Web-{ED6A793F-81B2-DC85-FC20-32ED3AF9C21F}" dt="2026-02-23T17:11:18.246" v="406" actId="20577"/>
          <ac:spMkLst>
            <pc:docMk/>
            <pc:sldMk cId="2405763276" sldId="429"/>
            <ac:spMk id="3" creationId="{C68C2978-B28D-917E-326C-348513A9F515}"/>
          </ac:spMkLst>
        </pc:spChg>
        <pc:picChg chg="mod">
          <ac:chgData name="John Griffiths" userId="55ce029b995a3368" providerId="Windows Live" clId="Web-{ED6A793F-81B2-DC85-FC20-32ED3AF9C21F}" dt="2026-02-23T17:10:18.524" v="379" actId="1076"/>
          <ac:picMkLst>
            <pc:docMk/>
            <pc:sldMk cId="2405763276" sldId="429"/>
            <ac:picMk id="5" creationId="{246E140F-4F13-1954-3CC5-09FA4AB2C0C2}"/>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5T17:31:48.050"/>
    </inkml:context>
    <inkml:brush xml:id="br0">
      <inkml:brushProperty name="width" value="0.05" units="cm"/>
      <inkml:brushProperty name="height" value="0.05" units="cm"/>
      <inkml:brushProperty name="color" value="#E71224"/>
    </inkml:brush>
  </inkml:definitions>
  <inkml:trace contextRef="#ctx0" brushRef="#br0">0 0 4369,'0'0'8906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5E4CFCB-8C13-0B7A-EE06-D4198D8A7223}"/>
              </a:ext>
            </a:extLst>
          </p:cNvPr>
          <p:cNvGrpSpPr/>
          <p:nvPr userDrawn="1"/>
        </p:nvGrpSpPr>
        <p:grpSpPr>
          <a:xfrm>
            <a:off x="85376" y="5815611"/>
            <a:ext cx="882812" cy="945783"/>
            <a:chOff x="40553" y="5842505"/>
            <a:chExt cx="882812" cy="945783"/>
          </a:xfrm>
        </p:grpSpPr>
        <p:sp>
          <p:nvSpPr>
            <p:cNvPr id="2" name="Oval 1">
              <a:extLst>
                <a:ext uri="{FF2B5EF4-FFF2-40B4-BE49-F238E27FC236}">
                  <a16:creationId xmlns:a16="http://schemas.microsoft.com/office/drawing/2014/main" id="{FE7684D4-F90F-E13C-C672-AF148C090A0D}"/>
                </a:ext>
              </a:extLst>
            </p:cNvPr>
            <p:cNvSpPr/>
            <p:nvPr userDrawn="1"/>
          </p:nvSpPr>
          <p:spPr>
            <a:xfrm>
              <a:off x="40553" y="5842505"/>
              <a:ext cx="882812" cy="94578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3B56BD7-ABD0-3541-7FF2-BBDC364E417E}"/>
                </a:ext>
              </a:extLst>
            </p:cNvPr>
            <p:cNvGrpSpPr/>
            <p:nvPr userDrawn="1"/>
          </p:nvGrpSpPr>
          <p:grpSpPr>
            <a:xfrm>
              <a:off x="80858" y="6025234"/>
              <a:ext cx="826604" cy="735184"/>
              <a:chOff x="2538285" y="2210574"/>
              <a:chExt cx="1265984" cy="1051002"/>
            </a:xfrm>
          </p:grpSpPr>
          <p:pic>
            <p:nvPicPr>
              <p:cNvPr id="4" name="Picture 3" descr="Application&#10;&#10;Description automatically generated with low confidence">
                <a:extLst>
                  <a:ext uri="{FF2B5EF4-FFF2-40B4-BE49-F238E27FC236}">
                    <a16:creationId xmlns:a16="http://schemas.microsoft.com/office/drawing/2014/main" id="{D7455484-A77A-A932-8C33-688B66AA61ED}"/>
                  </a:ext>
                </a:extLst>
              </p:cNvPr>
              <p:cNvPicPr>
                <a:picLocks noChangeAspect="1"/>
              </p:cNvPicPr>
              <p:nvPr/>
            </p:nvPicPr>
            <p:blipFill>
              <a:blip r:embed="rId2"/>
              <a:stretch>
                <a:fillRect/>
              </a:stretch>
            </p:blipFill>
            <p:spPr>
              <a:xfrm>
                <a:off x="2607988" y="2273337"/>
                <a:ext cx="1152343" cy="981818"/>
              </a:xfrm>
              <a:prstGeom prst="rect">
                <a:avLst/>
              </a:prstGeom>
            </p:spPr>
          </p:pic>
          <p:sp>
            <p:nvSpPr>
              <p:cNvPr id="5" name="Rectangle 4">
                <a:extLst>
                  <a:ext uri="{FF2B5EF4-FFF2-40B4-BE49-F238E27FC236}">
                    <a16:creationId xmlns:a16="http://schemas.microsoft.com/office/drawing/2014/main" id="{8C060F34-1B77-6C94-6B97-9600EBD3A401}"/>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a:extLst>
              <a:ext uri="{FF2B5EF4-FFF2-40B4-BE49-F238E27FC236}">
                <a16:creationId xmlns:a16="http://schemas.microsoft.com/office/drawing/2014/main" id="{F8CA33D1-C44B-4430-A691-162112FF2C60}"/>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10">
            <a:extLst>
              <a:ext uri="{FF2B5EF4-FFF2-40B4-BE49-F238E27FC236}">
                <a16:creationId xmlns:a16="http://schemas.microsoft.com/office/drawing/2014/main" id="{E7EB85A5-4844-493B-B1FC-7238C851AA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1">
            <a:extLst>
              <a:ext uri="{FF2B5EF4-FFF2-40B4-BE49-F238E27FC236}">
                <a16:creationId xmlns:a16="http://schemas.microsoft.com/office/drawing/2014/main" id="{3A9EBBE4-585D-47DB-811C-1FF9BDCEF899}"/>
              </a:ext>
            </a:extLst>
          </p:cNvPr>
          <p:cNvSpPr>
            <a:spLocks noGrp="1" noChangeArrowheads="1"/>
          </p:cNvSpPr>
          <p:nvPr>
            <p:ph type="sldNum" sz="quarter" idx="12"/>
          </p:nvPr>
        </p:nvSpPr>
        <p:spPr>
          <a:ln/>
        </p:spPr>
        <p:txBody>
          <a:bodyPr/>
          <a:lstStyle>
            <a:lvl1pPr>
              <a:defRPr/>
            </a:lvl1pPr>
          </a:lstStyle>
          <a:p>
            <a:pPr>
              <a:defRPr/>
            </a:pPr>
            <a:fld id="{911E2FA4-030E-4E4A-A27C-14872A2A393E}" type="slidenum">
              <a:rPr lang="en-GB" altLang="en-US"/>
              <a:pPr>
                <a:defRPr/>
              </a:pPr>
              <a:t>‹#›</a:t>
            </a:fld>
            <a:endParaRPr lang="en-GB" altLang="en-US"/>
          </a:p>
        </p:txBody>
      </p:sp>
    </p:spTree>
    <p:extLst>
      <p:ext uri="{BB962C8B-B14F-4D97-AF65-F5344CB8AC3E}">
        <p14:creationId xmlns:p14="http://schemas.microsoft.com/office/powerpoint/2010/main" val="31419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3512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grpSp>
        <p:nvGrpSpPr>
          <p:cNvPr id="7" name="Group 6">
            <a:extLst>
              <a:ext uri="{FF2B5EF4-FFF2-40B4-BE49-F238E27FC236}">
                <a16:creationId xmlns:a16="http://schemas.microsoft.com/office/drawing/2014/main" id="{C0F227A9-FB46-4C3F-B9DF-6B6983C9D011}"/>
              </a:ext>
            </a:extLst>
          </p:cNvPr>
          <p:cNvGrpSpPr/>
          <p:nvPr userDrawn="1"/>
        </p:nvGrpSpPr>
        <p:grpSpPr>
          <a:xfrm>
            <a:off x="85376" y="5815611"/>
            <a:ext cx="882812" cy="945783"/>
            <a:chOff x="40553" y="5842505"/>
            <a:chExt cx="882812" cy="945783"/>
          </a:xfrm>
        </p:grpSpPr>
        <p:sp>
          <p:nvSpPr>
            <p:cNvPr id="8" name="Oval 7">
              <a:extLst>
                <a:ext uri="{FF2B5EF4-FFF2-40B4-BE49-F238E27FC236}">
                  <a16:creationId xmlns:a16="http://schemas.microsoft.com/office/drawing/2014/main" id="{0C16E270-3E99-AEF4-F0B6-3FFEB46213EB}"/>
                </a:ext>
              </a:extLst>
            </p:cNvPr>
            <p:cNvSpPr/>
            <p:nvPr userDrawn="1"/>
          </p:nvSpPr>
          <p:spPr>
            <a:xfrm>
              <a:off x="40553" y="5842505"/>
              <a:ext cx="882812" cy="94578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3C917A3-CD50-5784-316C-A39D73BF3676}"/>
                </a:ext>
              </a:extLst>
            </p:cNvPr>
            <p:cNvGrpSpPr/>
            <p:nvPr userDrawn="1"/>
          </p:nvGrpSpPr>
          <p:grpSpPr>
            <a:xfrm>
              <a:off x="80858" y="6025234"/>
              <a:ext cx="826604" cy="735184"/>
              <a:chOff x="2538285" y="2210574"/>
              <a:chExt cx="1265984" cy="1051002"/>
            </a:xfrm>
          </p:grpSpPr>
          <p:pic>
            <p:nvPicPr>
              <p:cNvPr id="10" name="Picture 9" descr="Application&#10;&#10;Description automatically generated with low confidence">
                <a:extLst>
                  <a:ext uri="{FF2B5EF4-FFF2-40B4-BE49-F238E27FC236}">
                    <a16:creationId xmlns:a16="http://schemas.microsoft.com/office/drawing/2014/main" id="{D7A52CF2-DD6E-D10D-4D34-9A1D2D096347}"/>
                  </a:ext>
                </a:extLst>
              </p:cNvPr>
              <p:cNvPicPr>
                <a:picLocks noChangeAspect="1"/>
              </p:cNvPicPr>
              <p:nvPr/>
            </p:nvPicPr>
            <p:blipFill>
              <a:blip r:embed="rId2"/>
              <a:stretch>
                <a:fillRect/>
              </a:stretch>
            </p:blipFill>
            <p:spPr>
              <a:xfrm>
                <a:off x="2607988" y="2273337"/>
                <a:ext cx="1152343" cy="981818"/>
              </a:xfrm>
              <a:prstGeom prst="rect">
                <a:avLst/>
              </a:prstGeom>
            </p:spPr>
          </p:pic>
          <p:sp>
            <p:nvSpPr>
              <p:cNvPr id="11" name="Rectangle 10">
                <a:extLst>
                  <a:ext uri="{FF2B5EF4-FFF2-40B4-BE49-F238E27FC236}">
                    <a16:creationId xmlns:a16="http://schemas.microsoft.com/office/drawing/2014/main" id="{B622F932-FB2F-F277-4B61-9B22E0D17B76}"/>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4874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3/2/2026</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4618" y="555887"/>
            <a:ext cx="12205676" cy="1384178"/>
          </a:xfrm>
        </p:spPr>
        <p:txBody>
          <a:bodyPr>
            <a:noAutofit/>
          </a:bodyPr>
          <a:lstStyle/>
          <a:p>
            <a:r>
              <a:rPr lang="en-US" sz="5400" b="1"/>
              <a:t>Inorganic Chemistry Year 2 - A2 </a:t>
            </a:r>
            <a:br>
              <a:rPr lang="en-US" sz="5400" b="1"/>
            </a:br>
            <a:r>
              <a:rPr lang="en-US" sz="5400" b="1"/>
              <a:t>3.2.6 Reactions of ions in aqueous solutions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87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3F0E3-E901-58BF-2C50-A0B47D4E8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2B5C8-0E82-4B05-5A77-6A7D86A45AA8}"/>
              </a:ext>
            </a:extLst>
          </p:cNvPr>
          <p:cNvSpPr>
            <a:spLocks noGrp="1"/>
          </p:cNvSpPr>
          <p:nvPr>
            <p:ph type="title"/>
          </p:nvPr>
        </p:nvSpPr>
        <p:spPr>
          <a:xfrm>
            <a:off x="0" y="0"/>
            <a:ext cx="10515600" cy="1325563"/>
          </a:xfrm>
        </p:spPr>
        <p:txBody>
          <a:bodyPr/>
          <a:lstStyle/>
          <a:p>
            <a:r>
              <a:rPr lang="en-US" b="1">
                <a:solidFill>
                  <a:schemeClr val="accent6"/>
                </a:solidFill>
              </a:rPr>
              <a:t>Acid-base reactions – Ammonia as a base</a:t>
            </a:r>
          </a:p>
        </p:txBody>
      </p:sp>
      <p:sp>
        <p:nvSpPr>
          <p:cNvPr id="4" name="TextBox 3">
            <a:extLst>
              <a:ext uri="{FF2B5EF4-FFF2-40B4-BE49-F238E27FC236}">
                <a16:creationId xmlns:a16="http://schemas.microsoft.com/office/drawing/2014/main" id="{D499BFA3-7C69-3B9E-D61C-FE383E7D3D0B}"/>
              </a:ext>
            </a:extLst>
          </p:cNvPr>
          <p:cNvSpPr txBox="1"/>
          <p:nvPr/>
        </p:nvSpPr>
        <p:spPr>
          <a:xfrm>
            <a:off x="1425677" y="3429000"/>
            <a:ext cx="8325464" cy="1077218"/>
          </a:xfrm>
          <a:prstGeom prst="rect">
            <a:avLst/>
          </a:prstGeom>
          <a:noFill/>
        </p:spPr>
        <p:txBody>
          <a:bodyPr wrap="square">
            <a:spAutoFit/>
          </a:bodyPr>
          <a:lstStyle/>
          <a:p>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6</a:t>
            </a:r>
            <a:r>
              <a:rPr lang="en-GB" sz="2400">
                <a:ea typeface="Calibri"/>
                <a:cs typeface="Calibri"/>
              </a:rPr>
              <a:t>]</a:t>
            </a:r>
            <a:r>
              <a:rPr lang="en-GB" sz="2400" baseline="30000">
                <a:ea typeface="Calibri"/>
                <a:cs typeface="Calibri"/>
              </a:rPr>
              <a:t>3+</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+ 3NH</a:t>
            </a:r>
            <a:r>
              <a:rPr lang="en-GB" sz="2400" baseline="-25000">
                <a:ea typeface="Calibri"/>
                <a:cs typeface="Calibri"/>
              </a:rPr>
              <a:t>3(</a:t>
            </a:r>
            <a:r>
              <a:rPr lang="en-GB" sz="2400" baseline="-25000" err="1">
                <a:ea typeface="Calibri"/>
                <a:cs typeface="Calibri"/>
              </a:rPr>
              <a:t>aq</a:t>
            </a:r>
            <a:r>
              <a:rPr lang="en-GB" sz="2400" baseline="-25000">
                <a:ea typeface="Calibri"/>
                <a:cs typeface="Calibri"/>
              </a:rPr>
              <a:t>)</a:t>
            </a:r>
            <a:r>
              <a:rPr lang="en-GB" sz="2400">
                <a:ea typeface="Calibri"/>
                <a:cs typeface="Calibri"/>
              </a:rPr>
              <a:t>	</a:t>
            </a:r>
            <a:r>
              <a:rPr lang="en-GB" sz="2400">
                <a:ea typeface="Calibri"/>
                <a:cs typeface="Calibri"/>
                <a:sym typeface="Wingdings" panose="05000000000000000000" pitchFamily="2" charset="2"/>
              </a:rPr>
              <a:t>	</a:t>
            </a:r>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3</a:t>
            </a:r>
            <a:r>
              <a:rPr lang="en-GB" sz="2400">
                <a:ea typeface="Calibri"/>
                <a:cs typeface="Calibri"/>
              </a:rPr>
              <a:t>(OH)</a:t>
            </a:r>
            <a:r>
              <a:rPr lang="en-GB" sz="2400" baseline="-25000">
                <a:ea typeface="Calibri"/>
                <a:cs typeface="Calibri"/>
              </a:rPr>
              <a:t>3</a:t>
            </a:r>
            <a:r>
              <a:rPr lang="en-GB" sz="2400">
                <a:ea typeface="Calibri"/>
                <a:cs typeface="Calibri"/>
              </a:rPr>
              <a:t>]</a:t>
            </a:r>
            <a:r>
              <a:rPr lang="en-GB" sz="2400" baseline="-25000">
                <a:ea typeface="Calibri"/>
                <a:cs typeface="Calibri"/>
              </a:rPr>
              <a:t>(s)</a:t>
            </a:r>
            <a:r>
              <a:rPr lang="en-GB" sz="2400">
                <a:ea typeface="Calibri"/>
                <a:cs typeface="Calibri"/>
              </a:rPr>
              <a:t> + 3NH</a:t>
            </a:r>
            <a:r>
              <a:rPr lang="en-GB" sz="2400" baseline="-25000">
                <a:ea typeface="Calibri"/>
                <a:cs typeface="Calibri"/>
              </a:rPr>
              <a:t>4</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p>
          <a:p>
            <a:endParaRPr lang="en-GB" sz="2400" baseline="-25000">
              <a:ea typeface="Calibri"/>
              <a:cs typeface="Calibri"/>
            </a:endParaRPr>
          </a:p>
          <a:p>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6</a:t>
            </a:r>
            <a:r>
              <a:rPr lang="en-GB" sz="2400">
                <a:ea typeface="Calibri"/>
                <a:cs typeface="Calibri"/>
              </a:rPr>
              <a:t>]</a:t>
            </a:r>
            <a:r>
              <a:rPr lang="en-GB" sz="2400" baseline="30000">
                <a:ea typeface="Calibri"/>
                <a:cs typeface="Calibri"/>
              </a:rPr>
              <a:t>2+</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+ 2NH</a:t>
            </a:r>
            <a:r>
              <a:rPr lang="en-GB" sz="2400" baseline="-25000">
                <a:ea typeface="Calibri"/>
                <a:cs typeface="Calibri"/>
              </a:rPr>
              <a:t>3(</a:t>
            </a:r>
            <a:r>
              <a:rPr lang="en-GB" sz="2400" baseline="-25000" err="1">
                <a:ea typeface="Calibri"/>
                <a:cs typeface="Calibri"/>
              </a:rPr>
              <a:t>aq</a:t>
            </a:r>
            <a:r>
              <a:rPr lang="en-GB" sz="2400" baseline="-25000">
                <a:ea typeface="Calibri"/>
                <a:cs typeface="Calibri"/>
              </a:rPr>
              <a:t>)</a:t>
            </a:r>
            <a:r>
              <a:rPr lang="en-GB" sz="2400">
                <a:ea typeface="Calibri"/>
                <a:cs typeface="Calibri"/>
              </a:rPr>
              <a:t>	</a:t>
            </a:r>
            <a:r>
              <a:rPr lang="en-GB" sz="2400">
                <a:ea typeface="Calibri"/>
                <a:cs typeface="Calibri"/>
                <a:sym typeface="Wingdings" panose="05000000000000000000" pitchFamily="2" charset="2"/>
              </a:rPr>
              <a:t>	</a:t>
            </a:r>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4</a:t>
            </a:r>
            <a:r>
              <a:rPr lang="en-GB" sz="2400">
                <a:ea typeface="Calibri"/>
                <a:cs typeface="Calibri"/>
              </a:rPr>
              <a:t>(OH)</a:t>
            </a:r>
            <a:r>
              <a:rPr lang="en-GB" sz="2400" baseline="-25000">
                <a:ea typeface="Calibri"/>
                <a:cs typeface="Calibri"/>
              </a:rPr>
              <a:t>2</a:t>
            </a:r>
            <a:r>
              <a:rPr lang="en-GB" sz="2400">
                <a:ea typeface="Calibri"/>
                <a:cs typeface="Calibri"/>
              </a:rPr>
              <a:t>]</a:t>
            </a:r>
            <a:r>
              <a:rPr lang="en-GB" sz="2400" baseline="-25000">
                <a:ea typeface="Calibri"/>
                <a:cs typeface="Calibri"/>
              </a:rPr>
              <a:t>(s)</a:t>
            </a:r>
            <a:r>
              <a:rPr lang="en-GB" sz="2400">
                <a:ea typeface="Calibri"/>
                <a:cs typeface="Calibri"/>
              </a:rPr>
              <a:t> + 2NH</a:t>
            </a:r>
            <a:r>
              <a:rPr lang="en-GB" sz="2400" baseline="-25000">
                <a:ea typeface="Calibri"/>
                <a:cs typeface="Calibri"/>
              </a:rPr>
              <a:t>4</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p>
        </p:txBody>
      </p:sp>
      <p:sp>
        <p:nvSpPr>
          <p:cNvPr id="6" name="TextBox 5">
            <a:extLst>
              <a:ext uri="{FF2B5EF4-FFF2-40B4-BE49-F238E27FC236}">
                <a16:creationId xmlns:a16="http://schemas.microsoft.com/office/drawing/2014/main" id="{DDCDB3B5-E279-EAAB-D0B1-EB4C5458E4A2}"/>
              </a:ext>
            </a:extLst>
          </p:cNvPr>
          <p:cNvSpPr txBox="1"/>
          <p:nvPr/>
        </p:nvSpPr>
        <p:spPr>
          <a:xfrm>
            <a:off x="142568" y="1554380"/>
            <a:ext cx="11906864" cy="830997"/>
          </a:xfrm>
          <a:prstGeom prst="rect">
            <a:avLst/>
          </a:prstGeom>
          <a:noFill/>
        </p:spPr>
        <p:txBody>
          <a:bodyPr wrap="square">
            <a:spAutoFit/>
          </a:bodyPr>
          <a:lstStyle/>
          <a:p>
            <a:r>
              <a:rPr lang="en-GB" sz="2400"/>
              <a:t>Ammonia, being a base and therefore a proton acceptor, has the same effect as OH</a:t>
            </a:r>
            <a:r>
              <a:rPr lang="en-GB" sz="2400" baseline="30000"/>
              <a:t>-</a:t>
            </a:r>
            <a:r>
              <a:rPr lang="en-GB" sz="2400"/>
              <a:t> in removing protons:</a:t>
            </a:r>
          </a:p>
        </p:txBody>
      </p:sp>
    </p:spTree>
    <p:extLst>
      <p:ext uri="{BB962C8B-B14F-4D97-AF65-F5344CB8AC3E}">
        <p14:creationId xmlns:p14="http://schemas.microsoft.com/office/powerpoint/2010/main" val="58734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46F27-A1BE-D57C-557A-351842506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3749B-DFAF-F292-1DE9-D7BE4C961008}"/>
              </a:ext>
            </a:extLst>
          </p:cNvPr>
          <p:cNvSpPr>
            <a:spLocks noGrp="1"/>
          </p:cNvSpPr>
          <p:nvPr>
            <p:ph type="title"/>
          </p:nvPr>
        </p:nvSpPr>
        <p:spPr>
          <a:xfrm>
            <a:off x="0" y="0"/>
            <a:ext cx="10515600" cy="1325563"/>
          </a:xfrm>
        </p:spPr>
        <p:txBody>
          <a:bodyPr/>
          <a:lstStyle/>
          <a:p>
            <a:r>
              <a:rPr lang="en-US" b="1">
                <a:solidFill>
                  <a:schemeClr val="accent6"/>
                </a:solidFill>
              </a:rPr>
              <a:t>Reactions with CO</a:t>
            </a:r>
            <a:r>
              <a:rPr lang="en-US" b="1" baseline="-25000">
                <a:solidFill>
                  <a:schemeClr val="accent6"/>
                </a:solidFill>
              </a:rPr>
              <a:t>3</a:t>
            </a:r>
            <a:r>
              <a:rPr lang="en-US" b="1" baseline="30000">
                <a:solidFill>
                  <a:schemeClr val="accent6"/>
                </a:solidFill>
              </a:rPr>
              <a:t>2-</a:t>
            </a:r>
          </a:p>
        </p:txBody>
      </p:sp>
      <p:sp>
        <p:nvSpPr>
          <p:cNvPr id="3" name="TextBox 2">
            <a:extLst>
              <a:ext uri="{FF2B5EF4-FFF2-40B4-BE49-F238E27FC236}">
                <a16:creationId xmlns:a16="http://schemas.microsoft.com/office/drawing/2014/main" id="{F50EB026-3527-CBF6-56AA-95F8A73DF90A}"/>
              </a:ext>
            </a:extLst>
          </p:cNvPr>
          <p:cNvSpPr txBox="1"/>
          <p:nvPr/>
        </p:nvSpPr>
        <p:spPr>
          <a:xfrm>
            <a:off x="0" y="1037303"/>
            <a:ext cx="12192000"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Why do carbonates of transition metal ions in the +2 oxidation state but not in the +3 oxidation state, exist in general?</a:t>
            </a:r>
          </a:p>
          <a:p>
            <a:endParaRPr lang="en-US" sz="2400" dirty="0">
              <a:ea typeface="Calibri"/>
              <a:cs typeface="Calibri"/>
            </a:endParaRPr>
          </a:p>
          <a:p>
            <a:r>
              <a:rPr lang="en-US" sz="2400" dirty="0">
                <a:ea typeface="Calibri"/>
                <a:cs typeface="Calibri"/>
              </a:rPr>
              <a:t>The carbonate ion can remove protons from </a:t>
            </a:r>
            <a:r>
              <a:rPr lang="en-GB" sz="2400" dirty="0">
                <a:ea typeface="Calibri"/>
                <a:cs typeface="Calibri"/>
              </a:rPr>
              <a:t>[Fe(H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6</a:t>
            </a:r>
            <a:r>
              <a:rPr lang="en-GB" sz="2400" dirty="0">
                <a:ea typeface="Calibri"/>
                <a:cs typeface="Calibri"/>
              </a:rPr>
              <a:t>]</a:t>
            </a:r>
            <a:r>
              <a:rPr lang="en-GB" sz="2400" baseline="30000" dirty="0">
                <a:ea typeface="Calibri"/>
                <a:cs typeface="Calibri"/>
              </a:rPr>
              <a:t>3+</a:t>
            </a:r>
            <a:r>
              <a:rPr lang="en-GB" sz="2400" baseline="-25000" dirty="0">
                <a:ea typeface="Calibri"/>
                <a:cs typeface="Calibri"/>
              </a:rPr>
              <a:t>(</a:t>
            </a:r>
            <a:r>
              <a:rPr lang="en-GB" sz="2400" baseline="-25000" dirty="0" err="1">
                <a:ea typeface="Calibri"/>
                <a:cs typeface="Calibri"/>
              </a:rPr>
              <a:t>aq</a:t>
            </a:r>
            <a:r>
              <a:rPr lang="en-GB" sz="2400" baseline="-25000" dirty="0">
                <a:ea typeface="Calibri"/>
                <a:cs typeface="Calibri"/>
              </a:rPr>
              <a:t>)</a:t>
            </a:r>
            <a:r>
              <a:rPr lang="en-GB" sz="2400" dirty="0">
                <a:ea typeface="Calibri"/>
                <a:cs typeface="Calibri"/>
              </a:rPr>
              <a:t> but not from [Fe(H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6</a:t>
            </a:r>
            <a:r>
              <a:rPr lang="en-GB" sz="2400" dirty="0">
                <a:ea typeface="Calibri"/>
                <a:cs typeface="Calibri"/>
              </a:rPr>
              <a:t>]</a:t>
            </a:r>
            <a:r>
              <a:rPr lang="en-GB" sz="2400" baseline="30000" dirty="0">
                <a:ea typeface="Calibri"/>
                <a:cs typeface="Calibri"/>
              </a:rPr>
              <a:t>2+</a:t>
            </a:r>
            <a:r>
              <a:rPr lang="en-GB" sz="2400" baseline="-25000" dirty="0">
                <a:ea typeface="Calibri"/>
                <a:cs typeface="Calibri"/>
              </a:rPr>
              <a:t>(</a:t>
            </a:r>
            <a:r>
              <a:rPr lang="en-GB" sz="2400" baseline="-25000" dirty="0" err="1">
                <a:ea typeface="Calibri"/>
                <a:cs typeface="Calibri"/>
              </a:rPr>
              <a:t>aq</a:t>
            </a:r>
            <a:r>
              <a:rPr lang="en-GB" sz="2400" baseline="-25000" dirty="0">
                <a:ea typeface="Calibri"/>
                <a:cs typeface="Calibri"/>
              </a:rPr>
              <a:t>)</a:t>
            </a:r>
            <a:r>
              <a:rPr lang="en-GB" sz="2400" dirty="0">
                <a:ea typeface="Calibri"/>
                <a:cs typeface="Calibri"/>
              </a:rPr>
              <a:t>. When this takes place, hydrated iron(III) hydroxide is formed along with the evolution of carbon dioxide gas;</a:t>
            </a:r>
          </a:p>
          <a:p>
            <a:endParaRPr lang="en-GB" sz="2400" dirty="0">
              <a:ea typeface="Calibri"/>
              <a:cs typeface="Calibri"/>
            </a:endParaRPr>
          </a:p>
          <a:p>
            <a:r>
              <a:rPr lang="en-GB" sz="2400" b="1" u="sng" dirty="0">
                <a:ea typeface="Calibri"/>
                <a:cs typeface="Calibri"/>
              </a:rPr>
              <a:t>Fe</a:t>
            </a:r>
            <a:r>
              <a:rPr lang="en-GB" sz="2400" b="1" u="sng" baseline="30000" dirty="0">
                <a:ea typeface="Calibri"/>
                <a:cs typeface="Calibri"/>
              </a:rPr>
              <a:t>3+</a:t>
            </a:r>
          </a:p>
          <a:p>
            <a:r>
              <a:rPr lang="en-US" sz="2400" dirty="0">
                <a:ea typeface="Calibri"/>
                <a:cs typeface="Calibri"/>
              </a:rPr>
              <a:t>		2</a:t>
            </a:r>
            <a:r>
              <a:rPr lang="en-GB" sz="2400" dirty="0">
                <a:ea typeface="Calibri"/>
                <a:cs typeface="Calibri"/>
              </a:rPr>
              <a:t>[Fe(H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6</a:t>
            </a:r>
            <a:r>
              <a:rPr lang="en-GB" sz="2400" dirty="0">
                <a:ea typeface="Calibri"/>
                <a:cs typeface="Calibri"/>
              </a:rPr>
              <a:t>]</a:t>
            </a:r>
            <a:r>
              <a:rPr lang="en-GB" sz="2400" baseline="30000" dirty="0">
                <a:ea typeface="Calibri"/>
                <a:cs typeface="Calibri"/>
              </a:rPr>
              <a:t>3+</a:t>
            </a:r>
            <a:r>
              <a:rPr lang="en-GB" sz="2400" baseline="-25000" dirty="0">
                <a:ea typeface="Calibri"/>
                <a:cs typeface="Calibri"/>
              </a:rPr>
              <a:t>(</a:t>
            </a:r>
            <a:r>
              <a:rPr lang="en-GB" sz="2400" baseline="-25000" dirty="0" err="1">
                <a:ea typeface="Calibri"/>
                <a:cs typeface="Calibri"/>
              </a:rPr>
              <a:t>aq</a:t>
            </a:r>
            <a:r>
              <a:rPr lang="en-GB" sz="2400" baseline="-25000" dirty="0">
                <a:ea typeface="Calibri"/>
                <a:cs typeface="Calibri"/>
              </a:rPr>
              <a:t>) </a:t>
            </a:r>
            <a:r>
              <a:rPr lang="en-GB" sz="2400" dirty="0">
                <a:ea typeface="Calibri"/>
                <a:cs typeface="Calibri"/>
              </a:rPr>
              <a:t>+ 3CO</a:t>
            </a:r>
            <a:r>
              <a:rPr lang="en-GB" sz="2400" baseline="-25000" dirty="0">
                <a:ea typeface="Calibri"/>
                <a:cs typeface="Calibri"/>
              </a:rPr>
              <a:t>3</a:t>
            </a:r>
            <a:r>
              <a:rPr lang="en-GB" sz="2400" baseline="30000" dirty="0">
                <a:ea typeface="Calibri"/>
                <a:cs typeface="Calibri"/>
              </a:rPr>
              <a:t>2-</a:t>
            </a:r>
            <a:r>
              <a:rPr lang="en-GB" sz="2400" baseline="-25000" dirty="0">
                <a:ea typeface="Calibri"/>
                <a:cs typeface="Calibri"/>
              </a:rPr>
              <a:t>(</a:t>
            </a:r>
            <a:r>
              <a:rPr lang="en-GB" sz="2400" baseline="-25000" dirty="0" err="1">
                <a:ea typeface="Calibri"/>
                <a:cs typeface="Calibri"/>
              </a:rPr>
              <a:t>aq</a:t>
            </a:r>
            <a:r>
              <a:rPr lang="en-GB" sz="2400" baseline="-25000" dirty="0">
                <a:ea typeface="Calibri"/>
                <a:cs typeface="Calibri"/>
              </a:rPr>
              <a:t>) </a:t>
            </a:r>
            <a:r>
              <a:rPr lang="en-GB" sz="2400" dirty="0">
                <a:ea typeface="Calibri"/>
                <a:cs typeface="Calibri"/>
                <a:sym typeface="Wingdings" panose="05000000000000000000" pitchFamily="2" charset="2"/>
              </a:rPr>
              <a:t> </a:t>
            </a:r>
            <a:r>
              <a:rPr lang="en-US" sz="2400" dirty="0">
                <a:ea typeface="Calibri"/>
                <a:cs typeface="Calibri"/>
              </a:rPr>
              <a:t>2</a:t>
            </a:r>
            <a:r>
              <a:rPr lang="en-GB" sz="2400" dirty="0">
                <a:ea typeface="Calibri"/>
                <a:cs typeface="Calibri"/>
              </a:rPr>
              <a:t>[Fe(H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3</a:t>
            </a:r>
            <a:r>
              <a:rPr lang="en-GB" sz="2400" dirty="0">
                <a:ea typeface="Calibri"/>
                <a:cs typeface="Calibri"/>
              </a:rPr>
              <a:t>(OH)</a:t>
            </a:r>
            <a:r>
              <a:rPr lang="en-GB" sz="2400" baseline="-25000" dirty="0">
                <a:ea typeface="Calibri"/>
                <a:cs typeface="Calibri"/>
              </a:rPr>
              <a:t>3</a:t>
            </a:r>
            <a:r>
              <a:rPr lang="en-GB" sz="2400" dirty="0">
                <a:ea typeface="Calibri"/>
                <a:cs typeface="Calibri"/>
              </a:rPr>
              <a:t>]</a:t>
            </a:r>
            <a:r>
              <a:rPr lang="en-GB" sz="2400" baseline="-25000" dirty="0">
                <a:ea typeface="Calibri"/>
                <a:cs typeface="Calibri"/>
              </a:rPr>
              <a:t>(s)</a:t>
            </a:r>
            <a:r>
              <a:rPr lang="en-GB" sz="2400" dirty="0">
                <a:ea typeface="Calibri"/>
                <a:cs typeface="Calibri"/>
              </a:rPr>
              <a:t> + 3CO</a:t>
            </a:r>
            <a:r>
              <a:rPr lang="en-GB" sz="2400" baseline="-25000" dirty="0">
                <a:ea typeface="Calibri"/>
                <a:cs typeface="Calibri"/>
              </a:rPr>
              <a:t>2(g)</a:t>
            </a:r>
            <a:r>
              <a:rPr lang="en-GB" sz="2400" dirty="0">
                <a:ea typeface="Calibri"/>
                <a:cs typeface="Calibri"/>
              </a:rPr>
              <a:t> + 3H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(l)</a:t>
            </a:r>
            <a:r>
              <a:rPr lang="en-GB" sz="2400" dirty="0">
                <a:ea typeface="Calibri"/>
                <a:cs typeface="Calibri"/>
              </a:rPr>
              <a:t>; </a:t>
            </a:r>
          </a:p>
          <a:p>
            <a:endParaRPr lang="en-GB" sz="2400" dirty="0">
              <a:ea typeface="Calibri"/>
              <a:cs typeface="Calibri"/>
            </a:endParaRPr>
          </a:p>
          <a:p>
            <a:r>
              <a:rPr lang="en-GB" sz="2400" dirty="0">
                <a:ea typeface="Calibri"/>
                <a:cs typeface="Calibri"/>
              </a:rPr>
              <a:t>However, the reaction with Fe</a:t>
            </a:r>
            <a:r>
              <a:rPr lang="en-GB" sz="2400" baseline="30000" dirty="0">
                <a:ea typeface="Calibri"/>
                <a:cs typeface="Calibri"/>
              </a:rPr>
              <a:t>2+</a:t>
            </a:r>
            <a:r>
              <a:rPr lang="en-GB" sz="2400" dirty="0">
                <a:ea typeface="Calibri"/>
                <a:cs typeface="Calibri"/>
              </a:rPr>
              <a:t> results in the formation of insoluble iron(II) carbonate,</a:t>
            </a:r>
            <a:endParaRPr lang="en-GB" sz="2400" baseline="30000" dirty="0">
              <a:ea typeface="Calibri"/>
              <a:cs typeface="Calibri"/>
            </a:endParaRPr>
          </a:p>
          <a:p>
            <a:r>
              <a:rPr lang="en-GB" sz="2400" b="1" u="sng" dirty="0">
                <a:ea typeface="Calibri"/>
                <a:cs typeface="Calibri"/>
              </a:rPr>
              <a:t>Fe</a:t>
            </a:r>
            <a:r>
              <a:rPr lang="en-GB" sz="2400" b="1" u="sng" baseline="30000" dirty="0">
                <a:ea typeface="Calibri"/>
                <a:cs typeface="Calibri"/>
              </a:rPr>
              <a:t>2+</a:t>
            </a:r>
          </a:p>
          <a:p>
            <a:endParaRPr lang="en-GB" sz="2400" b="1" u="sng" baseline="30000" dirty="0">
              <a:ea typeface="Calibri"/>
              <a:cs typeface="Calibri"/>
            </a:endParaRPr>
          </a:p>
          <a:p>
            <a:r>
              <a:rPr lang="en-GB" sz="2400" b="1" dirty="0">
                <a:ea typeface="Calibri"/>
                <a:cs typeface="Calibri"/>
              </a:rPr>
              <a:t>		</a:t>
            </a:r>
            <a:r>
              <a:rPr lang="en-GB" sz="2400" dirty="0">
                <a:ea typeface="Calibri"/>
                <a:cs typeface="Calibri"/>
              </a:rPr>
              <a:t>[Fe(H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6</a:t>
            </a:r>
            <a:r>
              <a:rPr lang="en-GB" sz="2400" dirty="0">
                <a:ea typeface="Calibri"/>
                <a:cs typeface="Calibri"/>
              </a:rPr>
              <a:t>]</a:t>
            </a:r>
            <a:r>
              <a:rPr lang="en-GB" sz="2400" baseline="30000" dirty="0">
                <a:ea typeface="Calibri"/>
                <a:cs typeface="Calibri"/>
              </a:rPr>
              <a:t>2+</a:t>
            </a:r>
            <a:r>
              <a:rPr lang="en-GB" sz="2400" baseline="-25000" dirty="0">
                <a:ea typeface="Calibri"/>
                <a:cs typeface="Calibri"/>
              </a:rPr>
              <a:t>(</a:t>
            </a:r>
            <a:r>
              <a:rPr lang="en-GB" sz="2400" baseline="-25000" dirty="0" err="1">
                <a:ea typeface="Calibri"/>
                <a:cs typeface="Calibri"/>
              </a:rPr>
              <a:t>aq</a:t>
            </a:r>
            <a:r>
              <a:rPr lang="en-GB" sz="2400" baseline="-25000" dirty="0">
                <a:ea typeface="Calibri"/>
                <a:cs typeface="Calibri"/>
              </a:rPr>
              <a:t>) </a:t>
            </a:r>
            <a:r>
              <a:rPr lang="en-GB" sz="2400" dirty="0">
                <a:ea typeface="Calibri"/>
                <a:cs typeface="Calibri"/>
              </a:rPr>
              <a:t>+ CO</a:t>
            </a:r>
            <a:r>
              <a:rPr lang="en-GB" sz="2400" baseline="-25000" dirty="0">
                <a:ea typeface="Calibri"/>
                <a:cs typeface="Calibri"/>
              </a:rPr>
              <a:t>3</a:t>
            </a:r>
            <a:r>
              <a:rPr lang="en-GB" sz="2400" baseline="30000" dirty="0">
                <a:ea typeface="Calibri"/>
                <a:cs typeface="Calibri"/>
              </a:rPr>
              <a:t>2-</a:t>
            </a:r>
            <a:r>
              <a:rPr lang="en-GB" sz="2400" baseline="-25000" dirty="0">
                <a:ea typeface="Calibri"/>
                <a:cs typeface="Calibri"/>
              </a:rPr>
              <a:t>(</a:t>
            </a:r>
            <a:r>
              <a:rPr lang="en-GB" sz="2400" baseline="-25000" dirty="0" err="1">
                <a:ea typeface="Calibri"/>
                <a:cs typeface="Calibri"/>
              </a:rPr>
              <a:t>aq</a:t>
            </a:r>
            <a:r>
              <a:rPr lang="en-GB" sz="2400" baseline="-25000" dirty="0">
                <a:ea typeface="Calibri"/>
                <a:cs typeface="Calibri"/>
              </a:rPr>
              <a:t>) </a:t>
            </a:r>
            <a:r>
              <a:rPr lang="en-GB" sz="2400" dirty="0">
                <a:ea typeface="Calibri"/>
                <a:cs typeface="Calibri"/>
                <a:sym typeface="Wingdings" panose="05000000000000000000" pitchFamily="2" charset="2"/>
              </a:rPr>
              <a:t> </a:t>
            </a:r>
            <a:r>
              <a:rPr lang="en-GB" sz="2400" dirty="0">
                <a:ea typeface="Calibri"/>
                <a:cs typeface="Calibri"/>
              </a:rPr>
              <a:t>FeCO</a:t>
            </a:r>
            <a:r>
              <a:rPr lang="en-GB" sz="2400" baseline="-25000" dirty="0">
                <a:ea typeface="Calibri"/>
                <a:cs typeface="Calibri"/>
              </a:rPr>
              <a:t>3(s)</a:t>
            </a:r>
            <a:r>
              <a:rPr lang="en-GB" sz="2400" dirty="0">
                <a:ea typeface="Calibri"/>
                <a:cs typeface="Calibri"/>
              </a:rPr>
              <a:t> + 6H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(l)</a:t>
            </a:r>
            <a:endParaRPr lang="en-US" sz="2400" b="1" dirty="0">
              <a:ea typeface="Calibri"/>
              <a:cs typeface="Calibri"/>
            </a:endParaRPr>
          </a:p>
        </p:txBody>
      </p:sp>
    </p:spTree>
    <p:extLst>
      <p:ext uri="{BB962C8B-B14F-4D97-AF65-F5344CB8AC3E}">
        <p14:creationId xmlns:p14="http://schemas.microsoft.com/office/powerpoint/2010/main" val="399866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paper&#10;&#10;Description automatically generated">
            <a:extLst>
              <a:ext uri="{FF2B5EF4-FFF2-40B4-BE49-F238E27FC236}">
                <a16:creationId xmlns:a16="http://schemas.microsoft.com/office/drawing/2014/main" id="{2978D5A7-3E5E-0DE9-D2A1-77026F9AA5C7}"/>
              </a:ext>
            </a:extLst>
          </p:cNvPr>
          <p:cNvPicPr>
            <a:picLocks noChangeAspect="1"/>
          </p:cNvPicPr>
          <p:nvPr/>
        </p:nvPicPr>
        <p:blipFill>
          <a:blip r:embed="rId2"/>
          <a:srcRect l="12948"/>
          <a:stretch>
            <a:fillRect/>
          </a:stretch>
        </p:blipFill>
        <p:spPr>
          <a:xfrm>
            <a:off x="3441290" y="748372"/>
            <a:ext cx="5625661" cy="5942480"/>
          </a:xfrm>
          <a:prstGeom prst="rect">
            <a:avLst/>
          </a:prstGeom>
        </p:spPr>
      </p:pic>
      <p:sp>
        <p:nvSpPr>
          <p:cNvPr id="6" name="Title 1">
            <a:extLst>
              <a:ext uri="{FF2B5EF4-FFF2-40B4-BE49-F238E27FC236}">
                <a16:creationId xmlns:a16="http://schemas.microsoft.com/office/drawing/2014/main" id="{932647BB-64FA-B6A7-CFEB-E3DF5F16C88C}"/>
              </a:ext>
            </a:extLst>
          </p:cNvPr>
          <p:cNvSpPr>
            <a:spLocks noGrp="1"/>
          </p:cNvSpPr>
          <p:nvPr>
            <p:ph type="title"/>
          </p:nvPr>
        </p:nvSpPr>
        <p:spPr>
          <a:xfrm>
            <a:off x="0" y="1"/>
            <a:ext cx="10515600" cy="835742"/>
          </a:xfrm>
        </p:spPr>
        <p:txBody>
          <a:bodyPr/>
          <a:lstStyle/>
          <a:p>
            <a:r>
              <a:rPr lang="en-US" b="1">
                <a:solidFill>
                  <a:schemeClr val="accent6"/>
                </a:solidFill>
              </a:rPr>
              <a:t>Example questions</a:t>
            </a:r>
          </a:p>
        </p:txBody>
      </p:sp>
      <p:pic>
        <p:nvPicPr>
          <p:cNvPr id="8" name="Picture 7">
            <a:extLst>
              <a:ext uri="{FF2B5EF4-FFF2-40B4-BE49-F238E27FC236}">
                <a16:creationId xmlns:a16="http://schemas.microsoft.com/office/drawing/2014/main" id="{5818E918-C08B-4C17-85FF-3CBBB88890F0}"/>
              </a:ext>
            </a:extLst>
          </p:cNvPr>
          <p:cNvPicPr>
            <a:picLocks noChangeAspect="1"/>
          </p:cNvPicPr>
          <p:nvPr/>
        </p:nvPicPr>
        <p:blipFill>
          <a:blip r:embed="rId3"/>
          <a:stretch>
            <a:fillRect/>
          </a:stretch>
        </p:blipFill>
        <p:spPr>
          <a:xfrm>
            <a:off x="4567545" y="3541263"/>
            <a:ext cx="2172003" cy="562053"/>
          </a:xfrm>
          <a:prstGeom prst="rect">
            <a:avLst/>
          </a:prstGeom>
        </p:spPr>
      </p:pic>
      <p:pic>
        <p:nvPicPr>
          <p:cNvPr id="10" name="Picture 9">
            <a:extLst>
              <a:ext uri="{FF2B5EF4-FFF2-40B4-BE49-F238E27FC236}">
                <a16:creationId xmlns:a16="http://schemas.microsoft.com/office/drawing/2014/main" id="{A0221115-71DF-2899-87EC-D89BAD5A26FD}"/>
              </a:ext>
            </a:extLst>
          </p:cNvPr>
          <p:cNvPicPr>
            <a:picLocks noChangeAspect="1"/>
          </p:cNvPicPr>
          <p:nvPr/>
        </p:nvPicPr>
        <p:blipFill>
          <a:blip r:embed="rId4"/>
          <a:stretch>
            <a:fillRect/>
          </a:stretch>
        </p:blipFill>
        <p:spPr>
          <a:xfrm>
            <a:off x="4569156" y="5303187"/>
            <a:ext cx="4356926" cy="1217377"/>
          </a:xfrm>
          <a:prstGeom prst="rect">
            <a:avLst/>
          </a:prstGeom>
        </p:spPr>
      </p:pic>
    </p:spTree>
    <p:extLst>
      <p:ext uri="{BB962C8B-B14F-4D97-AF65-F5344CB8AC3E}">
        <p14:creationId xmlns:p14="http://schemas.microsoft.com/office/powerpoint/2010/main" val="100118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334AE-EC92-0C59-BF82-B2636B5BD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6F221-A812-5FC9-1EBD-8B4A47C9E3FA}"/>
              </a:ext>
            </a:extLst>
          </p:cNvPr>
          <p:cNvSpPr>
            <a:spLocks noGrp="1"/>
          </p:cNvSpPr>
          <p:nvPr>
            <p:ph type="title"/>
          </p:nvPr>
        </p:nvSpPr>
        <p:spPr>
          <a:xfrm>
            <a:off x="0" y="0"/>
            <a:ext cx="10515600" cy="1325563"/>
          </a:xfrm>
        </p:spPr>
        <p:txBody>
          <a:bodyPr/>
          <a:lstStyle/>
          <a:p>
            <a:r>
              <a:rPr lang="en-US" b="1">
                <a:solidFill>
                  <a:schemeClr val="accent6"/>
                </a:solidFill>
              </a:rPr>
              <a:t>Amphoteric nature of </a:t>
            </a:r>
            <a:r>
              <a:rPr lang="en-US" b="1" err="1">
                <a:solidFill>
                  <a:schemeClr val="accent6"/>
                </a:solidFill>
              </a:rPr>
              <a:t>aluminium</a:t>
            </a:r>
            <a:r>
              <a:rPr lang="en-US" b="1">
                <a:solidFill>
                  <a:schemeClr val="accent6"/>
                </a:solidFill>
              </a:rPr>
              <a:t> hydroxide</a:t>
            </a:r>
          </a:p>
        </p:txBody>
      </p:sp>
      <p:sp>
        <p:nvSpPr>
          <p:cNvPr id="3" name="TextBox 2">
            <a:extLst>
              <a:ext uri="{FF2B5EF4-FFF2-40B4-BE49-F238E27FC236}">
                <a16:creationId xmlns:a16="http://schemas.microsoft.com/office/drawing/2014/main" id="{F3438867-A1CC-1D85-0055-52CE405F098B}"/>
              </a:ext>
            </a:extLst>
          </p:cNvPr>
          <p:cNvSpPr txBox="1"/>
          <p:nvPr/>
        </p:nvSpPr>
        <p:spPr>
          <a:xfrm>
            <a:off x="422787" y="1325563"/>
            <a:ext cx="11474245" cy="3785652"/>
          </a:xfrm>
          <a:prstGeom prst="rect">
            <a:avLst/>
          </a:prstGeom>
          <a:noFill/>
        </p:spPr>
        <p:txBody>
          <a:bodyPr wrap="square" rtlCol="0">
            <a:spAutoFit/>
          </a:bodyPr>
          <a:lstStyle/>
          <a:p>
            <a:r>
              <a:rPr lang="en-GB" sz="2400"/>
              <a:t>Aluminium hydroxide reacts with both acids and bases and is therefore AMPHOTERIC.</a:t>
            </a:r>
          </a:p>
          <a:p>
            <a:r>
              <a:rPr lang="en-GB" sz="2400"/>
              <a:t>As expected for a typical metal hydroxide, it reacts with an acid (proton donor) as below;</a:t>
            </a:r>
          </a:p>
          <a:p>
            <a:endParaRPr lang="en-GB" sz="2400"/>
          </a:p>
          <a:p>
            <a:r>
              <a:rPr lang="en-GB" sz="2400"/>
              <a:t>			Al(H</a:t>
            </a:r>
            <a:r>
              <a:rPr lang="en-GB" sz="2400" baseline="-25000"/>
              <a:t>2</a:t>
            </a:r>
            <a:r>
              <a:rPr lang="en-GB" sz="2400"/>
              <a:t>O)</a:t>
            </a:r>
            <a:r>
              <a:rPr lang="en-GB" sz="2400" baseline="-25000"/>
              <a:t>3</a:t>
            </a:r>
            <a:r>
              <a:rPr lang="en-GB" sz="2400"/>
              <a:t>(OH)</a:t>
            </a:r>
            <a:r>
              <a:rPr lang="en-GB" sz="2400" baseline="-25000"/>
              <a:t>3</a:t>
            </a:r>
            <a:r>
              <a:rPr lang="en-GB" sz="2400"/>
              <a:t>  + 3HCl  </a:t>
            </a:r>
            <a:r>
              <a:rPr lang="en-GB" sz="2400">
                <a:sym typeface="Wingdings" panose="05000000000000000000" pitchFamily="2" charset="2"/>
              </a:rPr>
              <a:t>  Al(H</a:t>
            </a:r>
            <a:r>
              <a:rPr lang="en-GB" sz="2400" baseline="-25000">
                <a:sym typeface="Wingdings" panose="05000000000000000000" pitchFamily="2" charset="2"/>
              </a:rPr>
              <a:t>2</a:t>
            </a:r>
            <a:r>
              <a:rPr lang="en-GB" sz="2400">
                <a:sym typeface="Wingdings" panose="05000000000000000000" pitchFamily="2" charset="2"/>
              </a:rPr>
              <a:t>O)</a:t>
            </a:r>
            <a:r>
              <a:rPr lang="en-GB" sz="2400" baseline="-25000">
                <a:sym typeface="Wingdings" panose="05000000000000000000" pitchFamily="2" charset="2"/>
              </a:rPr>
              <a:t>6</a:t>
            </a:r>
            <a:r>
              <a:rPr lang="en-GB" sz="2400" baseline="30000">
                <a:sym typeface="Wingdings" panose="05000000000000000000" pitchFamily="2" charset="2"/>
              </a:rPr>
              <a:t>3+  </a:t>
            </a:r>
            <a:r>
              <a:rPr lang="en-GB" sz="2400">
                <a:sym typeface="Wingdings" panose="05000000000000000000" pitchFamily="2" charset="2"/>
              </a:rPr>
              <a:t>+ 3Cl</a:t>
            </a:r>
            <a:r>
              <a:rPr lang="en-GB" sz="2400" baseline="30000">
                <a:sym typeface="Wingdings" panose="05000000000000000000" pitchFamily="2" charset="2"/>
              </a:rPr>
              <a:t>-</a:t>
            </a:r>
          </a:p>
          <a:p>
            <a:endParaRPr lang="en-GB" sz="2400">
              <a:sym typeface="Wingdings" panose="05000000000000000000" pitchFamily="2" charset="2"/>
            </a:endParaRPr>
          </a:p>
          <a:p>
            <a:r>
              <a:rPr lang="en-GB" sz="2400">
                <a:sym typeface="Wingdings" panose="05000000000000000000" pitchFamily="2" charset="2"/>
              </a:rPr>
              <a:t>However, it will also behave as an acid with an excess of a strong base (such as sodium hydroxide);</a:t>
            </a:r>
          </a:p>
          <a:p>
            <a:endParaRPr lang="en-GB" sz="2400">
              <a:sym typeface="Wingdings" panose="05000000000000000000" pitchFamily="2" charset="2"/>
            </a:endParaRPr>
          </a:p>
          <a:p>
            <a:r>
              <a:rPr lang="en-GB" sz="2400"/>
              <a:t>			Al(H</a:t>
            </a:r>
            <a:r>
              <a:rPr lang="en-GB" sz="2400" baseline="-25000"/>
              <a:t>2</a:t>
            </a:r>
            <a:r>
              <a:rPr lang="en-GB" sz="2400"/>
              <a:t>O)</a:t>
            </a:r>
            <a:r>
              <a:rPr lang="en-GB" sz="2400" baseline="-25000"/>
              <a:t>3</a:t>
            </a:r>
            <a:r>
              <a:rPr lang="en-GB" sz="2400"/>
              <a:t>(OH)</a:t>
            </a:r>
            <a:r>
              <a:rPr lang="en-GB" sz="2400" baseline="-25000"/>
              <a:t>3</a:t>
            </a:r>
            <a:r>
              <a:rPr lang="en-GB" sz="2400"/>
              <a:t>  + OH</a:t>
            </a:r>
            <a:r>
              <a:rPr lang="en-GB" sz="2400" baseline="30000"/>
              <a:t>-</a:t>
            </a:r>
            <a:r>
              <a:rPr lang="en-GB" sz="2400"/>
              <a:t>  </a:t>
            </a:r>
            <a:r>
              <a:rPr lang="en-GB" sz="2400">
                <a:sym typeface="Wingdings" panose="05000000000000000000" pitchFamily="2" charset="2"/>
              </a:rPr>
              <a:t>  [Al(OH)</a:t>
            </a:r>
            <a:r>
              <a:rPr lang="en-GB" sz="2400" baseline="-25000">
                <a:sym typeface="Wingdings" panose="05000000000000000000" pitchFamily="2" charset="2"/>
              </a:rPr>
              <a:t>4</a:t>
            </a:r>
            <a:r>
              <a:rPr lang="en-GB" sz="2400">
                <a:sym typeface="Wingdings" panose="05000000000000000000" pitchFamily="2" charset="2"/>
              </a:rPr>
              <a:t>]</a:t>
            </a:r>
            <a:r>
              <a:rPr lang="en-GB" sz="2400" baseline="30000">
                <a:sym typeface="Wingdings" panose="05000000000000000000" pitchFamily="2" charset="2"/>
              </a:rPr>
              <a:t>-</a:t>
            </a:r>
            <a:r>
              <a:rPr lang="en-GB" sz="2400">
                <a:sym typeface="Wingdings" panose="05000000000000000000" pitchFamily="2" charset="2"/>
              </a:rPr>
              <a:t>+ 3H</a:t>
            </a:r>
            <a:r>
              <a:rPr lang="en-GB" sz="2400" baseline="-25000">
                <a:sym typeface="Wingdings" panose="05000000000000000000" pitchFamily="2" charset="2"/>
              </a:rPr>
              <a:t>2</a:t>
            </a:r>
            <a:r>
              <a:rPr lang="en-GB" sz="2400">
                <a:sym typeface="Wingdings" panose="05000000000000000000" pitchFamily="2" charset="2"/>
              </a:rPr>
              <a:t>O</a:t>
            </a:r>
            <a:endParaRPr lang="en-GB" sz="2400" baseline="30000">
              <a:sym typeface="Wingdings" panose="05000000000000000000" pitchFamily="2" charset="2"/>
            </a:endParaRPr>
          </a:p>
          <a:p>
            <a:endParaRPr lang="en-GB" sz="2400"/>
          </a:p>
        </p:txBody>
      </p:sp>
    </p:spTree>
    <p:extLst>
      <p:ext uri="{BB962C8B-B14F-4D97-AF65-F5344CB8AC3E}">
        <p14:creationId xmlns:p14="http://schemas.microsoft.com/office/powerpoint/2010/main" val="186974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4C8A7-1E42-7770-95F6-7C89A3C27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67DB7-FB74-66B6-2EDA-536B62C16360}"/>
              </a:ext>
            </a:extLst>
          </p:cNvPr>
          <p:cNvSpPr>
            <a:spLocks noGrp="1"/>
          </p:cNvSpPr>
          <p:nvPr>
            <p:ph type="title"/>
          </p:nvPr>
        </p:nvSpPr>
        <p:spPr>
          <a:xfrm>
            <a:off x="0" y="0"/>
            <a:ext cx="10515600" cy="1325563"/>
          </a:xfrm>
        </p:spPr>
        <p:txBody>
          <a:bodyPr/>
          <a:lstStyle/>
          <a:p>
            <a:r>
              <a:rPr lang="en-US" b="1">
                <a:solidFill>
                  <a:schemeClr val="accent6"/>
                </a:solidFill>
              </a:rPr>
              <a:t>Ligand substitution reactions</a:t>
            </a:r>
          </a:p>
        </p:txBody>
      </p:sp>
      <p:sp>
        <p:nvSpPr>
          <p:cNvPr id="3" name="TextBox 2">
            <a:extLst>
              <a:ext uri="{FF2B5EF4-FFF2-40B4-BE49-F238E27FC236}">
                <a16:creationId xmlns:a16="http://schemas.microsoft.com/office/drawing/2014/main" id="{D0A48183-B114-2DF6-16AF-DB4F3B2C5235}"/>
              </a:ext>
            </a:extLst>
          </p:cNvPr>
          <p:cNvSpPr txBox="1"/>
          <p:nvPr/>
        </p:nvSpPr>
        <p:spPr>
          <a:xfrm>
            <a:off x="104937" y="1133135"/>
            <a:ext cx="1198884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ea typeface="Calibri"/>
                <a:cs typeface="Calibri"/>
              </a:rPr>
              <a:t>Replacement of water ligands by ammonia</a:t>
            </a:r>
          </a:p>
          <a:p>
            <a:endParaRPr lang="en-US" sz="2400">
              <a:ea typeface="Calibri"/>
              <a:cs typeface="Calibri"/>
            </a:endParaRPr>
          </a:p>
          <a:p>
            <a:r>
              <a:rPr lang="en-US" sz="2400">
                <a:ea typeface="Calibri"/>
                <a:cs typeface="Calibri"/>
              </a:rPr>
              <a:t>Ammonia molecules are of a similar size to water molecules and both are neutral. This results in </a:t>
            </a:r>
            <a:r>
              <a:rPr lang="en-US" sz="2400" b="1">
                <a:ea typeface="Calibri"/>
                <a:cs typeface="Calibri"/>
              </a:rPr>
              <a:t>no change</a:t>
            </a:r>
            <a:r>
              <a:rPr lang="en-US" sz="2400">
                <a:ea typeface="Calibri"/>
                <a:cs typeface="Calibri"/>
              </a:rPr>
              <a:t> in overall charge or coordination number.</a:t>
            </a:r>
          </a:p>
          <a:p>
            <a:endParaRPr lang="en-US" sz="2400">
              <a:ea typeface="Calibri"/>
              <a:cs typeface="Calibri"/>
            </a:endParaRPr>
          </a:p>
          <a:p>
            <a:r>
              <a:rPr lang="en-US" sz="2400">
                <a:ea typeface="Calibri"/>
                <a:cs typeface="Calibri"/>
              </a:rPr>
              <a:t>For M</a:t>
            </a:r>
            <a:r>
              <a:rPr lang="en-US" sz="2400" baseline="30000">
                <a:ea typeface="Calibri"/>
                <a:cs typeface="Calibri"/>
              </a:rPr>
              <a:t>2+</a:t>
            </a:r>
            <a:r>
              <a:rPr lang="en-US" sz="2400">
                <a:ea typeface="Calibri"/>
                <a:cs typeface="Calibri"/>
              </a:rPr>
              <a:t> ions, sequential replacement of the water ligands occurs, thus;</a:t>
            </a:r>
          </a:p>
          <a:p>
            <a:r>
              <a:rPr lang="en-US" sz="2400">
                <a:ea typeface="Calibri"/>
                <a:cs typeface="Calibri"/>
              </a:rPr>
              <a:t>    ​ [M(H</a:t>
            </a:r>
            <a:r>
              <a:rPr lang="en-US" sz="2400" baseline="-25000">
                <a:ea typeface="Calibri"/>
                <a:cs typeface="Calibri"/>
              </a:rPr>
              <a:t>2</a:t>
            </a:r>
            <a:r>
              <a:rPr lang="en-US" sz="2400">
                <a:ea typeface="Calibri"/>
                <a:cs typeface="Calibri"/>
              </a:rPr>
              <a:t>O)</a:t>
            </a:r>
            <a:r>
              <a:rPr lang="en-US" sz="2400" baseline="-25000">
                <a:ea typeface="Calibri"/>
                <a:cs typeface="Calibri"/>
              </a:rPr>
              <a:t>6</a:t>
            </a:r>
            <a:r>
              <a:rPr lang="en-US" sz="2400">
                <a:ea typeface="Calibri"/>
                <a:cs typeface="Calibri"/>
              </a:rPr>
              <a:t>]</a:t>
            </a:r>
            <a:r>
              <a:rPr lang="en-US" sz="2400" baseline="30000">
                <a:ea typeface="Calibri"/>
                <a:cs typeface="Calibri"/>
              </a:rPr>
              <a:t>2+</a:t>
            </a:r>
            <a:r>
              <a:rPr lang="en-US" sz="2400">
                <a:ea typeface="Calibri"/>
                <a:cs typeface="Calibri"/>
              </a:rPr>
              <a:t>  + NH</a:t>
            </a:r>
            <a:r>
              <a:rPr lang="en-US" sz="2400" baseline="-25000">
                <a:ea typeface="Calibri"/>
                <a:cs typeface="Calibri"/>
              </a:rPr>
              <a:t>3      </a:t>
            </a:r>
            <a:r>
              <a:rPr lang="en-US" sz="2400">
                <a:ea typeface="Calibri"/>
                <a:cs typeface="Calibri"/>
              </a:rPr>
              <a:t>[M(NH</a:t>
            </a:r>
            <a:r>
              <a:rPr lang="en-US" sz="2400" baseline="-25000">
                <a:ea typeface="Calibri"/>
                <a:cs typeface="Calibri"/>
              </a:rPr>
              <a:t>3</a:t>
            </a:r>
            <a:r>
              <a:rPr lang="en-US" sz="2400">
                <a:ea typeface="Calibri"/>
                <a:cs typeface="Calibri"/>
              </a:rPr>
              <a:t>)(H</a:t>
            </a:r>
            <a:r>
              <a:rPr lang="en-US" sz="2400" baseline="-25000">
                <a:ea typeface="Calibri"/>
                <a:cs typeface="Calibri"/>
              </a:rPr>
              <a:t>2</a:t>
            </a:r>
            <a:r>
              <a:rPr lang="en-US" sz="2400">
                <a:ea typeface="Calibri"/>
                <a:cs typeface="Calibri"/>
              </a:rPr>
              <a:t>O)</a:t>
            </a:r>
            <a:r>
              <a:rPr lang="en-US" sz="2400" baseline="-25000">
                <a:ea typeface="Calibri"/>
                <a:cs typeface="Calibri"/>
              </a:rPr>
              <a:t>5</a:t>
            </a:r>
            <a:r>
              <a:rPr lang="en-US" sz="2400">
                <a:ea typeface="Calibri"/>
                <a:cs typeface="Calibri"/>
              </a:rPr>
              <a:t>]</a:t>
            </a:r>
            <a:r>
              <a:rPr lang="en-US" sz="2400" baseline="30000">
                <a:ea typeface="Calibri"/>
                <a:cs typeface="Calibri"/>
              </a:rPr>
              <a:t>2+ </a:t>
            </a:r>
            <a:r>
              <a:rPr lang="en-US" sz="2400">
                <a:ea typeface="Calibri"/>
                <a:cs typeface="Calibri"/>
              </a:rPr>
              <a:t> +  H</a:t>
            </a:r>
            <a:r>
              <a:rPr lang="en-US" sz="2400" baseline="-25000">
                <a:ea typeface="Calibri"/>
                <a:cs typeface="Calibri"/>
              </a:rPr>
              <a:t>2</a:t>
            </a:r>
            <a:r>
              <a:rPr lang="en-US" sz="2400">
                <a:ea typeface="Calibri"/>
                <a:cs typeface="Calibri"/>
              </a:rPr>
              <a:t>O</a:t>
            </a:r>
          </a:p>
          <a:p>
            <a:r>
              <a:rPr lang="en-US" sz="2400">
                <a:ea typeface="Calibri"/>
                <a:cs typeface="Calibri"/>
              </a:rPr>
              <a:t>   [M(NH</a:t>
            </a:r>
            <a:r>
              <a:rPr lang="en-US" sz="2400" baseline="-25000">
                <a:ea typeface="Calibri"/>
                <a:cs typeface="Calibri"/>
              </a:rPr>
              <a:t>3</a:t>
            </a:r>
            <a:r>
              <a:rPr lang="en-US" sz="2400">
                <a:ea typeface="Calibri"/>
                <a:cs typeface="Calibri"/>
              </a:rPr>
              <a:t>)(H</a:t>
            </a:r>
            <a:r>
              <a:rPr lang="en-US" sz="2400" baseline="-25000">
                <a:ea typeface="Calibri"/>
                <a:cs typeface="Calibri"/>
              </a:rPr>
              <a:t>2</a:t>
            </a:r>
            <a:r>
              <a:rPr lang="en-US" sz="2400">
                <a:ea typeface="Calibri"/>
                <a:cs typeface="Calibri"/>
              </a:rPr>
              <a:t>O)</a:t>
            </a:r>
            <a:r>
              <a:rPr lang="en-US" sz="2400" baseline="-25000">
                <a:ea typeface="Calibri"/>
                <a:cs typeface="Calibri"/>
              </a:rPr>
              <a:t>5</a:t>
            </a:r>
            <a:r>
              <a:rPr lang="en-US" sz="2400">
                <a:ea typeface="Calibri"/>
                <a:cs typeface="Calibri"/>
              </a:rPr>
              <a:t>]</a:t>
            </a:r>
            <a:r>
              <a:rPr lang="en-US" sz="2400" baseline="30000">
                <a:ea typeface="Calibri"/>
                <a:cs typeface="Calibri"/>
              </a:rPr>
              <a:t>2+  </a:t>
            </a:r>
            <a:r>
              <a:rPr lang="en-US" sz="2400">
                <a:ea typeface="Calibri"/>
                <a:cs typeface="Calibri"/>
              </a:rPr>
              <a:t>+ NH</a:t>
            </a:r>
            <a:r>
              <a:rPr lang="en-US" sz="2400" baseline="-25000">
                <a:ea typeface="Calibri"/>
                <a:cs typeface="Calibri"/>
              </a:rPr>
              <a:t>3 </a:t>
            </a:r>
            <a:r>
              <a:rPr lang="en-US" sz="2400">
                <a:ea typeface="Calibri"/>
                <a:cs typeface="Calibri"/>
              </a:rPr>
              <a:t>    [M(NH</a:t>
            </a:r>
            <a:r>
              <a:rPr lang="en-US" sz="2400" baseline="-25000">
                <a:ea typeface="Calibri"/>
                <a:cs typeface="Calibri"/>
              </a:rPr>
              <a:t>3</a:t>
            </a:r>
            <a:r>
              <a:rPr lang="en-US" sz="2400">
                <a:ea typeface="Calibri"/>
                <a:cs typeface="Calibri"/>
              </a:rPr>
              <a:t>)</a:t>
            </a:r>
            <a:r>
              <a:rPr lang="en-US" sz="2400" baseline="-25000">
                <a:ea typeface="Calibri"/>
                <a:cs typeface="Calibri"/>
              </a:rPr>
              <a:t>2</a:t>
            </a:r>
            <a:r>
              <a:rPr lang="en-US" sz="2400">
                <a:ea typeface="Calibri"/>
                <a:cs typeface="Calibri"/>
              </a:rPr>
              <a:t>(H</a:t>
            </a:r>
            <a:r>
              <a:rPr lang="en-US" sz="2400" baseline="-25000">
                <a:ea typeface="Calibri"/>
                <a:cs typeface="Calibri"/>
              </a:rPr>
              <a:t>2</a:t>
            </a:r>
            <a:r>
              <a:rPr lang="en-US" sz="2400">
                <a:ea typeface="Calibri"/>
                <a:cs typeface="Calibri"/>
              </a:rPr>
              <a:t>O)</a:t>
            </a:r>
            <a:r>
              <a:rPr lang="en-US" sz="2400" baseline="-25000">
                <a:ea typeface="Calibri"/>
                <a:cs typeface="Calibri"/>
              </a:rPr>
              <a:t>4</a:t>
            </a:r>
            <a:r>
              <a:rPr lang="en-US" sz="2400">
                <a:ea typeface="Calibri"/>
                <a:cs typeface="Calibri"/>
              </a:rPr>
              <a:t>]</a:t>
            </a:r>
            <a:r>
              <a:rPr lang="en-US" sz="2400" baseline="30000">
                <a:ea typeface="Calibri"/>
                <a:cs typeface="Calibri"/>
              </a:rPr>
              <a:t>2+</a:t>
            </a:r>
            <a:r>
              <a:rPr lang="en-US" sz="2400">
                <a:ea typeface="Calibri"/>
                <a:cs typeface="Calibri"/>
              </a:rPr>
              <a:t>  +  H</a:t>
            </a:r>
            <a:r>
              <a:rPr lang="en-US" sz="2400" baseline="-25000">
                <a:ea typeface="Calibri"/>
                <a:cs typeface="Calibri"/>
              </a:rPr>
              <a:t>2</a:t>
            </a:r>
            <a:r>
              <a:rPr lang="en-US" sz="2400">
                <a:ea typeface="Calibri"/>
                <a:cs typeface="Calibri"/>
              </a:rPr>
              <a:t>O </a:t>
            </a:r>
            <a:r>
              <a:rPr lang="en-US" sz="2400" baseline="-25000">
                <a:ea typeface="Calibri"/>
                <a:cs typeface="Calibri"/>
              </a:rPr>
              <a:t> </a:t>
            </a:r>
          </a:p>
          <a:p>
            <a:r>
              <a:rPr lang="en-US" sz="2400">
                <a:ea typeface="Calibri"/>
                <a:cs typeface="Calibri"/>
              </a:rPr>
              <a:t>   [M(NH</a:t>
            </a:r>
            <a:r>
              <a:rPr lang="en-US" sz="2400" baseline="-25000">
                <a:ea typeface="Calibri"/>
                <a:cs typeface="Calibri"/>
              </a:rPr>
              <a:t>3</a:t>
            </a:r>
            <a:r>
              <a:rPr lang="en-US" sz="2400">
                <a:ea typeface="Calibri"/>
                <a:cs typeface="Calibri"/>
              </a:rPr>
              <a:t>)</a:t>
            </a:r>
            <a:r>
              <a:rPr lang="en-US" sz="2400" baseline="-25000">
                <a:ea typeface="Calibri"/>
                <a:cs typeface="Calibri"/>
              </a:rPr>
              <a:t>2</a:t>
            </a:r>
            <a:r>
              <a:rPr lang="en-US" sz="2400">
                <a:ea typeface="Calibri"/>
                <a:cs typeface="Calibri"/>
              </a:rPr>
              <a:t>(H</a:t>
            </a:r>
            <a:r>
              <a:rPr lang="en-US" sz="2400" baseline="-25000">
                <a:ea typeface="Calibri"/>
                <a:cs typeface="Calibri"/>
              </a:rPr>
              <a:t>2</a:t>
            </a:r>
            <a:r>
              <a:rPr lang="en-US" sz="2400">
                <a:ea typeface="Calibri"/>
                <a:cs typeface="Calibri"/>
              </a:rPr>
              <a:t>O)</a:t>
            </a:r>
            <a:r>
              <a:rPr lang="en-US" sz="2400" baseline="-25000">
                <a:ea typeface="Calibri"/>
                <a:cs typeface="Calibri"/>
              </a:rPr>
              <a:t>4</a:t>
            </a:r>
            <a:r>
              <a:rPr lang="en-US" sz="2400">
                <a:ea typeface="Calibri"/>
                <a:cs typeface="Calibri"/>
              </a:rPr>
              <a:t>]</a:t>
            </a:r>
            <a:r>
              <a:rPr lang="en-US" sz="2400" baseline="30000">
                <a:ea typeface="Calibri"/>
                <a:cs typeface="Calibri"/>
              </a:rPr>
              <a:t>2+  </a:t>
            </a:r>
            <a:r>
              <a:rPr lang="en-US" sz="2400">
                <a:ea typeface="Calibri"/>
                <a:cs typeface="Calibri"/>
              </a:rPr>
              <a:t>+ NH</a:t>
            </a:r>
            <a:r>
              <a:rPr lang="en-US" sz="2400" baseline="-25000">
                <a:ea typeface="Calibri"/>
                <a:cs typeface="Calibri"/>
              </a:rPr>
              <a:t>3 </a:t>
            </a:r>
            <a:r>
              <a:rPr lang="en-US" sz="2400">
                <a:ea typeface="Calibri"/>
                <a:cs typeface="Calibri"/>
              </a:rPr>
              <a:t>   [M(NH</a:t>
            </a:r>
            <a:r>
              <a:rPr lang="en-US" sz="2400" baseline="-25000">
                <a:ea typeface="Calibri"/>
                <a:cs typeface="Calibri"/>
              </a:rPr>
              <a:t>3</a:t>
            </a:r>
            <a:r>
              <a:rPr lang="en-US" sz="2400">
                <a:ea typeface="Calibri"/>
                <a:cs typeface="Calibri"/>
              </a:rPr>
              <a:t>)</a:t>
            </a:r>
            <a:r>
              <a:rPr lang="en-US" sz="2400" baseline="-25000">
                <a:ea typeface="Calibri"/>
                <a:cs typeface="Calibri"/>
              </a:rPr>
              <a:t>3</a:t>
            </a:r>
            <a:r>
              <a:rPr lang="en-US" sz="2400">
                <a:ea typeface="Calibri"/>
                <a:cs typeface="Calibri"/>
              </a:rPr>
              <a:t>(H</a:t>
            </a:r>
            <a:r>
              <a:rPr lang="en-US" sz="2400" baseline="-25000">
                <a:ea typeface="Calibri"/>
                <a:cs typeface="Calibri"/>
              </a:rPr>
              <a:t>2</a:t>
            </a:r>
            <a:r>
              <a:rPr lang="en-US" sz="2400">
                <a:ea typeface="Calibri"/>
                <a:cs typeface="Calibri"/>
              </a:rPr>
              <a:t>O)</a:t>
            </a:r>
            <a:r>
              <a:rPr lang="en-US" sz="2400" baseline="-25000">
                <a:ea typeface="Calibri"/>
                <a:cs typeface="Calibri"/>
              </a:rPr>
              <a:t>3</a:t>
            </a:r>
            <a:r>
              <a:rPr lang="en-US" sz="2400">
                <a:ea typeface="Calibri"/>
                <a:cs typeface="Calibri"/>
              </a:rPr>
              <a:t>]</a:t>
            </a:r>
            <a:r>
              <a:rPr lang="en-US" sz="2400" baseline="30000">
                <a:ea typeface="Calibri"/>
                <a:cs typeface="Calibri"/>
              </a:rPr>
              <a:t>2+</a:t>
            </a:r>
            <a:r>
              <a:rPr lang="en-US" sz="2400">
                <a:ea typeface="Calibri"/>
                <a:cs typeface="Calibri"/>
              </a:rPr>
              <a:t>  +  H</a:t>
            </a:r>
            <a:r>
              <a:rPr lang="en-US" sz="2400" baseline="-25000">
                <a:ea typeface="Calibri"/>
                <a:cs typeface="Calibri"/>
              </a:rPr>
              <a:t>2</a:t>
            </a:r>
            <a:r>
              <a:rPr lang="en-US" sz="2400">
                <a:ea typeface="Calibri"/>
                <a:cs typeface="Calibri"/>
              </a:rPr>
              <a:t>O   etc.....</a:t>
            </a:r>
            <a:endParaRPr lang="en-US"/>
          </a:p>
          <a:p>
            <a:endParaRPr lang="en-US" sz="2400">
              <a:ea typeface="Calibri"/>
              <a:cs typeface="Calibri"/>
            </a:endParaRPr>
          </a:p>
          <a:p>
            <a:r>
              <a:rPr lang="en-US" sz="2400">
                <a:ea typeface="Calibri"/>
                <a:cs typeface="Calibri"/>
              </a:rPr>
              <a:t>Overall:  [M(H</a:t>
            </a:r>
            <a:r>
              <a:rPr lang="en-US" sz="2400" baseline="-25000">
                <a:ea typeface="Calibri"/>
                <a:cs typeface="Calibri"/>
              </a:rPr>
              <a:t>2</a:t>
            </a:r>
            <a:r>
              <a:rPr lang="en-US" sz="2400">
                <a:ea typeface="Calibri"/>
                <a:cs typeface="Calibri"/>
              </a:rPr>
              <a:t>O)</a:t>
            </a:r>
            <a:r>
              <a:rPr lang="en-US" sz="2400" baseline="-25000">
                <a:ea typeface="Calibri"/>
                <a:cs typeface="Calibri"/>
              </a:rPr>
              <a:t>6</a:t>
            </a:r>
            <a:r>
              <a:rPr lang="en-US" sz="2400">
                <a:ea typeface="Calibri"/>
                <a:cs typeface="Calibri"/>
              </a:rPr>
              <a:t>]</a:t>
            </a:r>
            <a:r>
              <a:rPr lang="en-US" sz="2400" baseline="30000">
                <a:ea typeface="Calibri"/>
                <a:cs typeface="Calibri"/>
              </a:rPr>
              <a:t>2+</a:t>
            </a:r>
            <a:r>
              <a:rPr lang="en-US" sz="2400">
                <a:ea typeface="Calibri"/>
                <a:cs typeface="Calibri"/>
              </a:rPr>
              <a:t>  + 6NH</a:t>
            </a:r>
            <a:r>
              <a:rPr lang="en-US" sz="2400" baseline="-25000">
                <a:ea typeface="Calibri"/>
                <a:cs typeface="Calibri"/>
              </a:rPr>
              <a:t>3      </a:t>
            </a:r>
            <a:r>
              <a:rPr lang="en-US" sz="2400">
                <a:ea typeface="Calibri"/>
                <a:cs typeface="Calibri"/>
              </a:rPr>
              <a:t>[M(NH</a:t>
            </a:r>
            <a:r>
              <a:rPr lang="en-US" sz="2400" baseline="-25000">
                <a:ea typeface="Calibri"/>
                <a:cs typeface="Calibri"/>
              </a:rPr>
              <a:t>3</a:t>
            </a:r>
            <a:r>
              <a:rPr lang="en-US" sz="2400">
                <a:ea typeface="Calibri"/>
                <a:cs typeface="Calibri"/>
              </a:rPr>
              <a:t>)</a:t>
            </a:r>
            <a:r>
              <a:rPr lang="en-US" sz="2400" baseline="-25000">
                <a:ea typeface="Calibri"/>
                <a:cs typeface="Calibri"/>
              </a:rPr>
              <a:t>6</a:t>
            </a:r>
            <a:r>
              <a:rPr lang="en-US" sz="2400">
                <a:ea typeface="Calibri"/>
                <a:cs typeface="Calibri"/>
              </a:rPr>
              <a:t>]</a:t>
            </a:r>
            <a:r>
              <a:rPr lang="en-US" sz="2400" baseline="30000">
                <a:ea typeface="Calibri"/>
                <a:cs typeface="Calibri"/>
              </a:rPr>
              <a:t>2+ </a:t>
            </a:r>
            <a:r>
              <a:rPr lang="en-US" sz="2400">
                <a:ea typeface="Calibri"/>
                <a:cs typeface="Calibri"/>
              </a:rPr>
              <a:t> +  6H</a:t>
            </a:r>
            <a:r>
              <a:rPr lang="en-US" sz="2400" baseline="-25000">
                <a:ea typeface="Calibri"/>
                <a:cs typeface="Calibri"/>
              </a:rPr>
              <a:t>2</a:t>
            </a:r>
            <a:r>
              <a:rPr lang="en-US" sz="2400">
                <a:ea typeface="Calibri"/>
                <a:cs typeface="Calibri"/>
              </a:rPr>
              <a:t>O</a:t>
            </a:r>
          </a:p>
          <a:p>
            <a:endParaRPr lang="en-US" sz="2400">
              <a:ea typeface="Calibri"/>
              <a:cs typeface="Calibri"/>
            </a:endParaRPr>
          </a:p>
          <a:p>
            <a:endParaRPr lang="en-US" sz="2400">
              <a:ea typeface="Calibri"/>
              <a:cs typeface="Calibri"/>
            </a:endParaRPr>
          </a:p>
        </p:txBody>
      </p:sp>
      <p:pic>
        <p:nvPicPr>
          <p:cNvPr id="5" name="Picture 2" descr="in chemistry ...">
            <a:extLst>
              <a:ext uri="{FF2B5EF4-FFF2-40B4-BE49-F238E27FC236}">
                <a16:creationId xmlns:a16="http://schemas.microsoft.com/office/drawing/2014/main" id="{B0DB714E-5406-73F9-3324-9E8296DCD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950" y="3349234"/>
            <a:ext cx="516640" cy="4048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 chemistry ...">
            <a:extLst>
              <a:ext uri="{FF2B5EF4-FFF2-40B4-BE49-F238E27FC236}">
                <a16:creationId xmlns:a16="http://schemas.microsoft.com/office/drawing/2014/main" id="{C2D909E1-378D-E3AF-5B10-FF3B7CBE6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950" y="3758112"/>
            <a:ext cx="516640" cy="404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 chemistry ...">
            <a:extLst>
              <a:ext uri="{FF2B5EF4-FFF2-40B4-BE49-F238E27FC236}">
                <a16:creationId xmlns:a16="http://schemas.microsoft.com/office/drawing/2014/main" id="{34A3EDE9-762E-A42A-12F9-5919F51E5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950" y="4166990"/>
            <a:ext cx="516640" cy="4048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 chemistry ...">
            <a:extLst>
              <a:ext uri="{FF2B5EF4-FFF2-40B4-BE49-F238E27FC236}">
                <a16:creationId xmlns:a16="http://schemas.microsoft.com/office/drawing/2014/main" id="{2CF431E5-B5E7-A1BA-8599-31E29F91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950" y="4882526"/>
            <a:ext cx="516640" cy="40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3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0F7E-4578-6C62-D026-94B76B5EC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8592B-AE92-3FA5-E480-F7B797321F29}"/>
              </a:ext>
            </a:extLst>
          </p:cNvPr>
          <p:cNvSpPr>
            <a:spLocks noGrp="1"/>
          </p:cNvSpPr>
          <p:nvPr>
            <p:ph type="title"/>
          </p:nvPr>
        </p:nvSpPr>
        <p:spPr>
          <a:xfrm>
            <a:off x="0" y="0"/>
            <a:ext cx="10515600" cy="1325563"/>
          </a:xfrm>
        </p:spPr>
        <p:txBody>
          <a:bodyPr/>
          <a:lstStyle/>
          <a:p>
            <a:r>
              <a:rPr lang="en-US" b="1">
                <a:solidFill>
                  <a:schemeClr val="accent6"/>
                </a:solidFill>
              </a:rPr>
              <a:t>Ligand substitution reactions</a:t>
            </a:r>
          </a:p>
        </p:txBody>
      </p:sp>
      <p:sp>
        <p:nvSpPr>
          <p:cNvPr id="3" name="TextBox 2">
            <a:extLst>
              <a:ext uri="{FF2B5EF4-FFF2-40B4-BE49-F238E27FC236}">
                <a16:creationId xmlns:a16="http://schemas.microsoft.com/office/drawing/2014/main" id="{C68C2978-B28D-917E-326C-348513A9F515}"/>
              </a:ext>
            </a:extLst>
          </p:cNvPr>
          <p:cNvSpPr txBox="1"/>
          <p:nvPr/>
        </p:nvSpPr>
        <p:spPr>
          <a:xfrm>
            <a:off x="104937" y="1133135"/>
            <a:ext cx="1198884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ea typeface="Calibri"/>
                <a:cs typeface="Calibri"/>
              </a:rPr>
              <a:t>Replacement of water ligands by ammonia (continued)</a:t>
            </a:r>
          </a:p>
          <a:p>
            <a:endParaRPr lang="en-US" sz="2400" dirty="0">
              <a:ea typeface="Calibri"/>
              <a:cs typeface="Calibri"/>
            </a:endParaRPr>
          </a:p>
          <a:p>
            <a:r>
              <a:rPr lang="en-US" sz="2400" dirty="0">
                <a:ea typeface="Calibri"/>
                <a:cs typeface="Calibri"/>
              </a:rPr>
              <a:t>     	   [M(H</a:t>
            </a:r>
            <a:r>
              <a:rPr lang="en-US" sz="2400" baseline="-25000" dirty="0">
                <a:ea typeface="Calibri"/>
                <a:cs typeface="Calibri"/>
              </a:rPr>
              <a:t>2</a:t>
            </a:r>
            <a:r>
              <a:rPr lang="en-US" sz="2400" dirty="0">
                <a:ea typeface="Calibri"/>
                <a:cs typeface="Calibri"/>
              </a:rPr>
              <a:t>O)</a:t>
            </a:r>
            <a:r>
              <a:rPr lang="en-US" sz="2400" baseline="-25000" dirty="0">
                <a:ea typeface="Calibri"/>
                <a:cs typeface="Calibri"/>
              </a:rPr>
              <a:t>6</a:t>
            </a:r>
            <a:r>
              <a:rPr lang="en-US" sz="2400" dirty="0">
                <a:ea typeface="Calibri"/>
                <a:cs typeface="Calibri"/>
              </a:rPr>
              <a:t>]</a:t>
            </a:r>
            <a:r>
              <a:rPr lang="en-US" sz="2400" baseline="30000" dirty="0">
                <a:ea typeface="Calibri"/>
                <a:cs typeface="Calibri"/>
              </a:rPr>
              <a:t>2+</a:t>
            </a:r>
            <a:r>
              <a:rPr lang="en-US" sz="2400" dirty="0">
                <a:ea typeface="Calibri"/>
                <a:cs typeface="Calibri"/>
              </a:rPr>
              <a:t>  + 6NH</a:t>
            </a:r>
            <a:r>
              <a:rPr lang="en-US" sz="2400" baseline="-25000" dirty="0">
                <a:ea typeface="Calibri"/>
                <a:cs typeface="Calibri"/>
              </a:rPr>
              <a:t>3     </a:t>
            </a:r>
            <a:r>
              <a:rPr lang="en-US" sz="2400" dirty="0">
                <a:ea typeface="Calibri"/>
                <a:cs typeface="Calibri"/>
              </a:rPr>
              <a:t>[M(NH</a:t>
            </a:r>
            <a:r>
              <a:rPr lang="en-US" sz="2400" baseline="-25000" dirty="0">
                <a:ea typeface="Calibri"/>
                <a:cs typeface="Calibri"/>
              </a:rPr>
              <a:t>3</a:t>
            </a:r>
            <a:r>
              <a:rPr lang="en-US" sz="2400" dirty="0">
                <a:ea typeface="Calibri"/>
                <a:cs typeface="Calibri"/>
              </a:rPr>
              <a:t>)</a:t>
            </a:r>
            <a:r>
              <a:rPr lang="en-US" sz="2400" baseline="-25000" dirty="0">
                <a:ea typeface="Calibri"/>
                <a:cs typeface="Calibri"/>
              </a:rPr>
              <a:t>6</a:t>
            </a:r>
            <a:r>
              <a:rPr lang="en-US" sz="2400" dirty="0">
                <a:ea typeface="Calibri"/>
                <a:cs typeface="Calibri"/>
              </a:rPr>
              <a:t>]</a:t>
            </a:r>
            <a:r>
              <a:rPr lang="en-US" sz="2400" baseline="30000" dirty="0">
                <a:ea typeface="Calibri"/>
                <a:cs typeface="Calibri"/>
              </a:rPr>
              <a:t>2+ </a:t>
            </a:r>
            <a:r>
              <a:rPr lang="en-US" sz="2400" dirty="0">
                <a:ea typeface="Calibri"/>
                <a:cs typeface="Calibri"/>
              </a:rPr>
              <a:t> +  6H</a:t>
            </a:r>
            <a:r>
              <a:rPr lang="en-US" sz="2400" baseline="-25000" dirty="0">
                <a:ea typeface="Calibri"/>
                <a:cs typeface="Calibri"/>
              </a:rPr>
              <a:t>2</a:t>
            </a:r>
            <a:r>
              <a:rPr lang="en-US" sz="2400" dirty="0">
                <a:ea typeface="Calibri"/>
                <a:cs typeface="Calibri"/>
              </a:rPr>
              <a:t>O</a:t>
            </a:r>
          </a:p>
          <a:p>
            <a:endParaRPr lang="en-US" sz="2400" dirty="0">
              <a:ea typeface="Calibri"/>
              <a:cs typeface="Calibri"/>
            </a:endParaRPr>
          </a:p>
          <a:p>
            <a:r>
              <a:rPr lang="en-US" sz="2400" dirty="0">
                <a:ea typeface="Calibri"/>
                <a:cs typeface="Calibri"/>
              </a:rPr>
              <a:t>However, since ammonia is also a base, a precipitate may form at first before redissolving;</a:t>
            </a:r>
          </a:p>
          <a:p>
            <a:endParaRPr lang="en-US" sz="2400" dirty="0">
              <a:ea typeface="Calibri"/>
              <a:cs typeface="Calibri"/>
            </a:endParaRPr>
          </a:p>
          <a:p>
            <a:r>
              <a:rPr lang="en-US" sz="2400" dirty="0">
                <a:ea typeface="Calibri"/>
                <a:cs typeface="Calibri"/>
              </a:rPr>
              <a:t>		[M(H</a:t>
            </a:r>
            <a:r>
              <a:rPr lang="en-US" sz="2400" baseline="-25000" dirty="0">
                <a:ea typeface="Calibri"/>
                <a:cs typeface="Calibri"/>
              </a:rPr>
              <a:t>2</a:t>
            </a:r>
            <a:r>
              <a:rPr lang="en-US" sz="2400" dirty="0">
                <a:ea typeface="Calibri"/>
                <a:cs typeface="Calibri"/>
              </a:rPr>
              <a:t>O)</a:t>
            </a:r>
            <a:r>
              <a:rPr lang="en-US" sz="2400" baseline="-25000" dirty="0">
                <a:ea typeface="Calibri"/>
                <a:cs typeface="Calibri"/>
              </a:rPr>
              <a:t>6</a:t>
            </a:r>
            <a:r>
              <a:rPr lang="en-US" sz="2400" dirty="0">
                <a:ea typeface="Calibri"/>
                <a:cs typeface="Calibri"/>
              </a:rPr>
              <a:t>]</a:t>
            </a:r>
            <a:r>
              <a:rPr lang="en-US" sz="2400" baseline="30000" dirty="0">
                <a:ea typeface="Calibri"/>
                <a:cs typeface="Calibri"/>
              </a:rPr>
              <a:t>2+</a:t>
            </a:r>
            <a:r>
              <a:rPr lang="en-US" sz="2400" dirty="0">
                <a:ea typeface="Calibri"/>
                <a:cs typeface="Calibri"/>
              </a:rPr>
              <a:t>  + 2OH</a:t>
            </a:r>
            <a:r>
              <a:rPr lang="en-US" sz="2400" baseline="30000" dirty="0">
                <a:ea typeface="Calibri"/>
                <a:cs typeface="Calibri"/>
              </a:rPr>
              <a:t>-</a:t>
            </a:r>
            <a:r>
              <a:rPr lang="en-US" sz="2400" baseline="-25000" dirty="0">
                <a:ea typeface="Calibri"/>
                <a:cs typeface="Calibri"/>
              </a:rPr>
              <a:t>(</a:t>
            </a:r>
            <a:r>
              <a:rPr lang="en-US" sz="2400" baseline="-25000" dirty="0" err="1">
                <a:ea typeface="Calibri"/>
                <a:cs typeface="Calibri"/>
              </a:rPr>
              <a:t>aq</a:t>
            </a:r>
            <a:r>
              <a:rPr lang="en-US" sz="2400" baseline="-25000" dirty="0">
                <a:ea typeface="Calibri"/>
                <a:cs typeface="Calibri"/>
              </a:rPr>
              <a:t>)    </a:t>
            </a:r>
            <a:r>
              <a:rPr lang="en-US" sz="2400" dirty="0">
                <a:ea typeface="Calibri"/>
                <a:cs typeface="Calibri"/>
              </a:rPr>
              <a:t>M(H</a:t>
            </a:r>
            <a:r>
              <a:rPr lang="en-US" sz="2400" baseline="-25000" dirty="0">
                <a:ea typeface="Calibri"/>
                <a:cs typeface="Calibri"/>
              </a:rPr>
              <a:t>2</a:t>
            </a:r>
            <a:r>
              <a:rPr lang="en-US" sz="2400" dirty="0">
                <a:ea typeface="Calibri"/>
                <a:cs typeface="Calibri"/>
              </a:rPr>
              <a:t>O)</a:t>
            </a:r>
            <a:r>
              <a:rPr lang="en-US" sz="2400" baseline="-25000" dirty="0">
                <a:ea typeface="Calibri"/>
                <a:cs typeface="Calibri"/>
              </a:rPr>
              <a:t>4</a:t>
            </a:r>
            <a:r>
              <a:rPr lang="en-US" sz="2400" dirty="0">
                <a:ea typeface="Calibri"/>
                <a:cs typeface="Calibri"/>
              </a:rPr>
              <a:t>(OH)</a:t>
            </a:r>
            <a:r>
              <a:rPr lang="en-US" sz="2400" baseline="-25000" dirty="0">
                <a:ea typeface="Calibri"/>
                <a:cs typeface="Calibri"/>
              </a:rPr>
              <a:t>2</a:t>
            </a:r>
            <a:r>
              <a:rPr lang="en-US" sz="2400" b="1" baseline="-25000" dirty="0">
                <a:solidFill>
                  <a:srgbClr val="FF0000"/>
                </a:solidFill>
                <a:ea typeface="Calibri"/>
                <a:cs typeface="Calibri"/>
              </a:rPr>
              <a:t>(s)</a:t>
            </a:r>
            <a:r>
              <a:rPr lang="en-US" sz="2400" b="1" dirty="0">
                <a:solidFill>
                  <a:srgbClr val="FF0000"/>
                </a:solidFill>
                <a:ea typeface="Calibri"/>
                <a:cs typeface="Calibri"/>
              </a:rPr>
              <a:t> </a:t>
            </a:r>
            <a:r>
              <a:rPr lang="en-US" sz="2400" dirty="0">
                <a:ea typeface="Calibri"/>
                <a:cs typeface="Calibri"/>
              </a:rPr>
              <a:t>+  2H</a:t>
            </a:r>
            <a:r>
              <a:rPr lang="en-US" sz="2400" baseline="-25000" dirty="0">
                <a:ea typeface="Calibri"/>
                <a:cs typeface="Calibri"/>
              </a:rPr>
              <a:t>2</a:t>
            </a:r>
            <a:r>
              <a:rPr lang="en-US" sz="2400" dirty="0">
                <a:ea typeface="Calibri"/>
                <a:cs typeface="Calibri"/>
              </a:rPr>
              <a:t>O</a:t>
            </a:r>
            <a:r>
              <a:rPr lang="en-US" sz="2400" baseline="-25000" dirty="0">
                <a:ea typeface="Calibri"/>
                <a:cs typeface="Calibri"/>
              </a:rPr>
              <a:t>(l)</a:t>
            </a:r>
          </a:p>
          <a:p>
            <a:r>
              <a:rPr lang="en-US" sz="2400" dirty="0">
                <a:ea typeface="Calibri"/>
                <a:cs typeface="Calibri"/>
              </a:rPr>
              <a:t>	      M(H</a:t>
            </a:r>
            <a:r>
              <a:rPr lang="en-US" sz="2400" baseline="-25000" dirty="0">
                <a:ea typeface="Calibri"/>
                <a:cs typeface="Calibri"/>
              </a:rPr>
              <a:t>2</a:t>
            </a:r>
            <a:r>
              <a:rPr lang="en-US" sz="2400" dirty="0">
                <a:ea typeface="Calibri"/>
                <a:cs typeface="Calibri"/>
              </a:rPr>
              <a:t>O)</a:t>
            </a:r>
            <a:r>
              <a:rPr lang="en-US" sz="2400" baseline="-25000" dirty="0">
                <a:ea typeface="Calibri"/>
                <a:cs typeface="Calibri"/>
              </a:rPr>
              <a:t>4</a:t>
            </a:r>
            <a:r>
              <a:rPr lang="en-US" sz="2400" dirty="0">
                <a:ea typeface="Calibri"/>
                <a:cs typeface="Calibri"/>
              </a:rPr>
              <a:t>(OH)</a:t>
            </a:r>
            <a:r>
              <a:rPr lang="en-US" sz="2400" baseline="-25000" dirty="0">
                <a:ea typeface="Calibri"/>
                <a:cs typeface="Calibri"/>
              </a:rPr>
              <a:t>2</a:t>
            </a:r>
            <a:r>
              <a:rPr lang="en-US" sz="2400" b="1" baseline="-25000" dirty="0">
                <a:solidFill>
                  <a:srgbClr val="FF0000"/>
                </a:solidFill>
                <a:ea typeface="Calibri"/>
                <a:cs typeface="Calibri"/>
              </a:rPr>
              <a:t>(s)</a:t>
            </a:r>
            <a:r>
              <a:rPr lang="en-US" sz="2400" b="1" dirty="0">
                <a:solidFill>
                  <a:srgbClr val="FF0000"/>
                </a:solidFill>
                <a:ea typeface="Calibri"/>
                <a:cs typeface="Calibri"/>
              </a:rPr>
              <a:t> </a:t>
            </a:r>
            <a:r>
              <a:rPr lang="en-US" sz="2400" dirty="0">
                <a:ea typeface="Calibri"/>
                <a:cs typeface="Calibri"/>
              </a:rPr>
              <a:t>+  6NH</a:t>
            </a:r>
            <a:r>
              <a:rPr lang="en-US" sz="2400" baseline="-25000" dirty="0">
                <a:ea typeface="Calibri"/>
                <a:cs typeface="Calibri"/>
              </a:rPr>
              <a:t>3(</a:t>
            </a:r>
            <a:r>
              <a:rPr lang="en-US" sz="2400" baseline="-25000" dirty="0" err="1">
                <a:ea typeface="Calibri"/>
                <a:cs typeface="Calibri"/>
              </a:rPr>
              <a:t>aq</a:t>
            </a:r>
            <a:r>
              <a:rPr lang="en-US" sz="2400" baseline="-25000" dirty="0">
                <a:ea typeface="Calibri"/>
                <a:cs typeface="Calibri"/>
              </a:rPr>
              <a:t>)      </a:t>
            </a:r>
            <a:r>
              <a:rPr lang="en-US" sz="2400" dirty="0">
                <a:ea typeface="Calibri"/>
                <a:cs typeface="Calibri"/>
              </a:rPr>
              <a:t>[M(NH</a:t>
            </a:r>
            <a:r>
              <a:rPr lang="en-US" sz="2400" baseline="-25000" dirty="0">
                <a:ea typeface="Calibri"/>
                <a:cs typeface="Calibri"/>
              </a:rPr>
              <a:t>3</a:t>
            </a:r>
            <a:r>
              <a:rPr lang="en-US" sz="2400" dirty="0">
                <a:ea typeface="Calibri"/>
                <a:cs typeface="Calibri"/>
              </a:rPr>
              <a:t>)</a:t>
            </a:r>
            <a:r>
              <a:rPr lang="en-US" sz="2400" baseline="-25000" dirty="0">
                <a:ea typeface="Calibri"/>
                <a:cs typeface="Calibri"/>
              </a:rPr>
              <a:t>6</a:t>
            </a:r>
            <a:r>
              <a:rPr lang="en-US" sz="2400" dirty="0">
                <a:ea typeface="Calibri"/>
                <a:cs typeface="Calibri"/>
              </a:rPr>
              <a:t>]</a:t>
            </a:r>
            <a:r>
              <a:rPr lang="en-US" sz="2400" baseline="30000" dirty="0">
                <a:ea typeface="Calibri"/>
                <a:cs typeface="Calibri"/>
              </a:rPr>
              <a:t>2+</a:t>
            </a:r>
            <a:r>
              <a:rPr lang="en-US" sz="2400" baseline="-25000" dirty="0">
                <a:ea typeface="Calibri"/>
                <a:cs typeface="Calibri"/>
              </a:rPr>
              <a:t>(</a:t>
            </a:r>
            <a:r>
              <a:rPr lang="en-US" sz="2400" baseline="-25000" dirty="0" err="1">
                <a:ea typeface="Calibri"/>
                <a:cs typeface="Calibri"/>
              </a:rPr>
              <a:t>aq</a:t>
            </a:r>
            <a:r>
              <a:rPr lang="en-US" sz="2400" baseline="-25000" dirty="0">
                <a:ea typeface="Calibri"/>
                <a:cs typeface="Calibri"/>
              </a:rPr>
              <a:t>)</a:t>
            </a:r>
            <a:r>
              <a:rPr lang="en-US" sz="2400" baseline="30000" dirty="0">
                <a:ea typeface="Calibri"/>
                <a:cs typeface="Calibri"/>
              </a:rPr>
              <a:t> </a:t>
            </a:r>
            <a:r>
              <a:rPr lang="en-US" sz="2400" dirty="0">
                <a:ea typeface="Calibri"/>
                <a:cs typeface="Calibri"/>
              </a:rPr>
              <a:t> +  4H</a:t>
            </a:r>
            <a:r>
              <a:rPr lang="en-US" sz="2400" baseline="-25000" dirty="0">
                <a:ea typeface="Calibri"/>
                <a:cs typeface="Calibri"/>
              </a:rPr>
              <a:t>2</a:t>
            </a:r>
            <a:r>
              <a:rPr lang="en-US" sz="2400" dirty="0">
                <a:ea typeface="Calibri"/>
                <a:cs typeface="Calibri"/>
              </a:rPr>
              <a:t>O(l)  +  2OH</a:t>
            </a:r>
            <a:r>
              <a:rPr lang="en-US" sz="2400" baseline="30000" dirty="0">
                <a:ea typeface="Calibri"/>
                <a:cs typeface="Calibri"/>
              </a:rPr>
              <a:t>-</a:t>
            </a:r>
            <a:r>
              <a:rPr lang="en-US" sz="2400" baseline="-25000" dirty="0">
                <a:ea typeface="Calibri"/>
                <a:cs typeface="Calibri"/>
              </a:rPr>
              <a:t>(</a:t>
            </a:r>
            <a:r>
              <a:rPr lang="en-US" sz="2400" baseline="-25000" dirty="0" err="1">
                <a:ea typeface="Calibri"/>
                <a:cs typeface="Calibri"/>
              </a:rPr>
              <a:t>aq</a:t>
            </a:r>
            <a:r>
              <a:rPr lang="en-US" sz="2400" baseline="-25000" dirty="0">
                <a:ea typeface="Calibri"/>
                <a:cs typeface="Calibri"/>
              </a:rPr>
              <a:t>)</a:t>
            </a:r>
          </a:p>
          <a:p>
            <a:endParaRPr lang="en-US" sz="2400" dirty="0">
              <a:ea typeface="Calibri"/>
              <a:cs typeface="Calibri"/>
            </a:endParaRPr>
          </a:p>
          <a:p>
            <a:endParaRPr lang="en-US" sz="2400" dirty="0">
              <a:ea typeface="Calibri"/>
              <a:cs typeface="Calibri"/>
            </a:endParaRPr>
          </a:p>
          <a:p>
            <a:r>
              <a:rPr lang="en-US" sz="2400" dirty="0">
                <a:ea typeface="Calibri"/>
                <a:cs typeface="Calibri"/>
              </a:rPr>
              <a:t> </a:t>
            </a:r>
          </a:p>
          <a:p>
            <a:endParaRPr lang="en-US" sz="2400" dirty="0">
              <a:ea typeface="Calibri"/>
              <a:cs typeface="Calibri"/>
            </a:endParaRPr>
          </a:p>
          <a:p>
            <a:endParaRPr lang="en-US" sz="2400" dirty="0">
              <a:ea typeface="Calibri"/>
              <a:cs typeface="Calibri"/>
            </a:endParaRPr>
          </a:p>
        </p:txBody>
      </p:sp>
      <p:pic>
        <p:nvPicPr>
          <p:cNvPr id="5" name="Picture 2" descr="in chemistry ...">
            <a:extLst>
              <a:ext uri="{FF2B5EF4-FFF2-40B4-BE49-F238E27FC236}">
                <a16:creationId xmlns:a16="http://schemas.microsoft.com/office/drawing/2014/main" id="{246E140F-4F13-1954-3CC5-09FA4AB2C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560" y="1946744"/>
            <a:ext cx="516640" cy="4048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 chemistry ...">
            <a:extLst>
              <a:ext uri="{FF2B5EF4-FFF2-40B4-BE49-F238E27FC236}">
                <a16:creationId xmlns:a16="http://schemas.microsoft.com/office/drawing/2014/main" id="{379089C8-ED10-CB90-D72A-BD41C5DA9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560" y="3377551"/>
            <a:ext cx="516640" cy="404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 chemistry ...">
            <a:extLst>
              <a:ext uri="{FF2B5EF4-FFF2-40B4-BE49-F238E27FC236}">
                <a16:creationId xmlns:a16="http://schemas.microsoft.com/office/drawing/2014/main" id="{096DDFE9-2FC6-C375-E9E9-F479F83CB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560" y="3782364"/>
            <a:ext cx="516640" cy="40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76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7BB7-310F-0381-A7DA-A1ECAA97B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FA7AB-94FD-AF73-49F7-0C618024C3E4}"/>
              </a:ext>
            </a:extLst>
          </p:cNvPr>
          <p:cNvSpPr>
            <a:spLocks noGrp="1"/>
          </p:cNvSpPr>
          <p:nvPr>
            <p:ph type="title"/>
          </p:nvPr>
        </p:nvSpPr>
        <p:spPr>
          <a:xfrm>
            <a:off x="0" y="0"/>
            <a:ext cx="10515600" cy="1325563"/>
          </a:xfrm>
        </p:spPr>
        <p:txBody>
          <a:bodyPr/>
          <a:lstStyle/>
          <a:p>
            <a:r>
              <a:rPr lang="en-US" b="1">
                <a:solidFill>
                  <a:schemeClr val="accent6"/>
                </a:solidFill>
              </a:rPr>
              <a:t>Ligand substitution reactions</a:t>
            </a:r>
          </a:p>
        </p:txBody>
      </p:sp>
      <p:sp>
        <p:nvSpPr>
          <p:cNvPr id="3" name="TextBox 2">
            <a:extLst>
              <a:ext uri="{FF2B5EF4-FFF2-40B4-BE49-F238E27FC236}">
                <a16:creationId xmlns:a16="http://schemas.microsoft.com/office/drawing/2014/main" id="{9DEA2DAD-9764-0169-DFDA-4BCA8FC58337}"/>
              </a:ext>
            </a:extLst>
          </p:cNvPr>
          <p:cNvSpPr txBox="1"/>
          <p:nvPr/>
        </p:nvSpPr>
        <p:spPr>
          <a:xfrm>
            <a:off x="104937" y="1133135"/>
            <a:ext cx="1198884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ea typeface="Calibri"/>
                <a:cs typeface="Calibri"/>
              </a:rPr>
              <a:t>Cobalt (II) aqua ions</a:t>
            </a:r>
            <a:endParaRPr lang="en-US" sz="2400">
              <a:ea typeface="Calibri"/>
              <a:cs typeface="Calibri"/>
            </a:endParaRPr>
          </a:p>
          <a:p>
            <a:r>
              <a:rPr lang="en-US" sz="2400">
                <a:ea typeface="Calibri"/>
                <a:cs typeface="Calibri"/>
              </a:rPr>
              <a:t>When ammonia is added to a solution of Co(II) ions a </a:t>
            </a:r>
            <a:r>
              <a:rPr lang="en-US" sz="2400">
                <a:solidFill>
                  <a:schemeClr val="accent5">
                    <a:lumMod val="75000"/>
                  </a:schemeClr>
                </a:solidFill>
                <a:ea typeface="Calibri"/>
                <a:cs typeface="Calibri"/>
              </a:rPr>
              <a:t>blue precipitate</a:t>
            </a:r>
            <a:r>
              <a:rPr lang="en-US" sz="2400">
                <a:ea typeface="Calibri"/>
                <a:cs typeface="Calibri"/>
              </a:rPr>
              <a:t> is initially formed. Ammonia again is acting as a base and removes a proton from to of the water ligands;</a:t>
            </a:r>
          </a:p>
          <a:p>
            <a:endParaRPr lang="en-US" sz="2400">
              <a:ea typeface="Calibri"/>
              <a:cs typeface="Calibri"/>
            </a:endParaRPr>
          </a:p>
          <a:p>
            <a:r>
              <a:rPr lang="en-US" sz="2400">
                <a:ea typeface="Calibri"/>
                <a:cs typeface="Calibri"/>
              </a:rPr>
              <a:t> 			 [Co(H</a:t>
            </a:r>
            <a:r>
              <a:rPr lang="en-US" sz="2400" baseline="-25000">
                <a:ea typeface="Calibri"/>
                <a:cs typeface="Calibri"/>
              </a:rPr>
              <a:t>2</a:t>
            </a:r>
            <a:r>
              <a:rPr lang="en-US" sz="2400">
                <a:ea typeface="Calibri"/>
                <a:cs typeface="Calibri"/>
              </a:rPr>
              <a:t>O)</a:t>
            </a:r>
            <a:r>
              <a:rPr lang="en-US" sz="2400" baseline="-25000">
                <a:ea typeface="Calibri"/>
                <a:cs typeface="Calibri"/>
              </a:rPr>
              <a:t>6</a:t>
            </a:r>
            <a:r>
              <a:rPr lang="en-US" sz="2400">
                <a:ea typeface="Calibri"/>
                <a:cs typeface="Calibri"/>
              </a:rPr>
              <a:t>]</a:t>
            </a:r>
            <a:r>
              <a:rPr lang="en-US" sz="2400" baseline="30000">
                <a:ea typeface="Calibri"/>
                <a:cs typeface="Calibri"/>
              </a:rPr>
              <a:t>2+</a:t>
            </a:r>
            <a:r>
              <a:rPr lang="en-US" sz="2400" baseline="-25000">
                <a:ea typeface="Calibri"/>
                <a:cs typeface="Calibri"/>
              </a:rPr>
              <a:t>(</a:t>
            </a:r>
            <a:r>
              <a:rPr lang="en-US" sz="2400" baseline="-25000" err="1">
                <a:ea typeface="Calibri"/>
                <a:cs typeface="Calibri"/>
              </a:rPr>
              <a:t>aq</a:t>
            </a:r>
            <a:r>
              <a:rPr lang="en-US" sz="2400" baseline="-25000">
                <a:ea typeface="Calibri"/>
                <a:cs typeface="Calibri"/>
              </a:rPr>
              <a:t>)  </a:t>
            </a:r>
            <a:r>
              <a:rPr lang="en-US" sz="2400">
                <a:ea typeface="Calibri"/>
                <a:cs typeface="Calibri"/>
              </a:rPr>
              <a:t>+ 2NH</a:t>
            </a:r>
            <a:r>
              <a:rPr lang="en-US" sz="2400" baseline="-25000">
                <a:ea typeface="Calibri"/>
                <a:cs typeface="Calibri"/>
              </a:rPr>
              <a:t>3(</a:t>
            </a:r>
            <a:r>
              <a:rPr lang="en-US" sz="2400" baseline="-25000" err="1">
                <a:ea typeface="Calibri"/>
                <a:cs typeface="Calibri"/>
              </a:rPr>
              <a:t>aq</a:t>
            </a:r>
            <a:r>
              <a:rPr lang="en-US" sz="2400" baseline="-25000">
                <a:ea typeface="Calibri"/>
                <a:cs typeface="Calibri"/>
              </a:rPr>
              <a:t>)     </a:t>
            </a:r>
            <a:r>
              <a:rPr lang="en-US" sz="2400">
                <a:ea typeface="Calibri"/>
                <a:cs typeface="Calibri"/>
              </a:rPr>
              <a:t> </a:t>
            </a:r>
            <a:r>
              <a:rPr lang="en-US" sz="2400">
                <a:solidFill>
                  <a:schemeClr val="accent5">
                    <a:lumMod val="75000"/>
                  </a:schemeClr>
                </a:solidFill>
                <a:ea typeface="Calibri"/>
                <a:cs typeface="Calibri"/>
              </a:rPr>
              <a:t>[Co(H</a:t>
            </a:r>
            <a:r>
              <a:rPr lang="en-US" sz="2400" baseline="-25000">
                <a:solidFill>
                  <a:schemeClr val="accent5">
                    <a:lumMod val="75000"/>
                  </a:schemeClr>
                </a:solidFill>
                <a:ea typeface="Calibri"/>
                <a:cs typeface="Calibri"/>
              </a:rPr>
              <a:t>2</a:t>
            </a:r>
            <a:r>
              <a:rPr lang="en-US" sz="2400">
                <a:solidFill>
                  <a:schemeClr val="accent5">
                    <a:lumMod val="75000"/>
                  </a:schemeClr>
                </a:solidFill>
                <a:ea typeface="Calibri"/>
                <a:cs typeface="Calibri"/>
              </a:rPr>
              <a:t>O)</a:t>
            </a:r>
            <a:r>
              <a:rPr lang="en-US" sz="2400" baseline="-25000">
                <a:solidFill>
                  <a:schemeClr val="accent5">
                    <a:lumMod val="75000"/>
                  </a:schemeClr>
                </a:solidFill>
                <a:ea typeface="Calibri"/>
                <a:cs typeface="Calibri"/>
              </a:rPr>
              <a:t>4</a:t>
            </a:r>
            <a:r>
              <a:rPr lang="en-US" sz="2400">
                <a:solidFill>
                  <a:schemeClr val="accent5">
                    <a:lumMod val="75000"/>
                  </a:schemeClr>
                </a:solidFill>
                <a:ea typeface="Calibri"/>
                <a:cs typeface="Calibri"/>
              </a:rPr>
              <a:t>(OH)</a:t>
            </a:r>
            <a:r>
              <a:rPr lang="en-US" sz="2400" baseline="-25000">
                <a:solidFill>
                  <a:schemeClr val="accent5">
                    <a:lumMod val="75000"/>
                  </a:schemeClr>
                </a:solidFill>
                <a:ea typeface="Calibri"/>
                <a:cs typeface="Calibri"/>
              </a:rPr>
              <a:t>2</a:t>
            </a:r>
            <a:r>
              <a:rPr lang="en-US" sz="2400">
                <a:solidFill>
                  <a:schemeClr val="accent5">
                    <a:lumMod val="75000"/>
                  </a:schemeClr>
                </a:solidFill>
                <a:ea typeface="Calibri"/>
                <a:cs typeface="Calibri"/>
              </a:rPr>
              <a:t>]</a:t>
            </a:r>
            <a:r>
              <a:rPr lang="en-US" sz="2400" baseline="-25000">
                <a:solidFill>
                  <a:schemeClr val="accent5">
                    <a:lumMod val="75000"/>
                  </a:schemeClr>
                </a:solidFill>
                <a:ea typeface="Calibri"/>
                <a:cs typeface="Calibri"/>
              </a:rPr>
              <a:t>(s)</a:t>
            </a:r>
            <a:r>
              <a:rPr lang="en-US" sz="2400" baseline="-25000">
                <a:ea typeface="Calibri"/>
                <a:cs typeface="Calibri"/>
              </a:rPr>
              <a:t>  </a:t>
            </a:r>
            <a:r>
              <a:rPr lang="en-US" sz="2400">
                <a:ea typeface="Calibri"/>
                <a:cs typeface="Calibri"/>
              </a:rPr>
              <a:t>+  2NH</a:t>
            </a:r>
            <a:r>
              <a:rPr lang="en-US" sz="2400" baseline="-25000">
                <a:ea typeface="Calibri"/>
                <a:cs typeface="Calibri"/>
              </a:rPr>
              <a:t>4</a:t>
            </a:r>
            <a:r>
              <a:rPr lang="en-US" sz="2400" baseline="30000">
                <a:ea typeface="Calibri"/>
                <a:cs typeface="Calibri"/>
              </a:rPr>
              <a:t>+</a:t>
            </a:r>
            <a:r>
              <a:rPr lang="en-US" sz="2400" baseline="-25000">
                <a:ea typeface="Calibri"/>
                <a:cs typeface="Calibri"/>
              </a:rPr>
              <a:t>(</a:t>
            </a:r>
            <a:r>
              <a:rPr lang="en-US" sz="2400" baseline="-25000" err="1">
                <a:ea typeface="Calibri"/>
                <a:cs typeface="Calibri"/>
              </a:rPr>
              <a:t>aq</a:t>
            </a:r>
            <a:r>
              <a:rPr lang="en-US" sz="2400" baseline="-25000">
                <a:ea typeface="Calibri"/>
                <a:cs typeface="Calibri"/>
              </a:rPr>
              <a:t>) </a:t>
            </a:r>
            <a:endParaRPr lang="en-US" sz="2400">
              <a:ea typeface="Calibri"/>
              <a:cs typeface="Calibri"/>
            </a:endParaRPr>
          </a:p>
          <a:p>
            <a:endParaRPr lang="en-US" sz="2400">
              <a:ea typeface="Calibri"/>
              <a:cs typeface="Calibri"/>
            </a:endParaRPr>
          </a:p>
          <a:p>
            <a:r>
              <a:rPr lang="en-US" sz="2400">
                <a:ea typeface="Calibri"/>
                <a:cs typeface="Calibri"/>
              </a:rPr>
              <a:t>However, upon adding more (concentrated) ammonia, all six of the ligands are replaced by ammonia. Ammonia is a better ligand than water and it shifts the equilibria to the right;</a:t>
            </a:r>
          </a:p>
          <a:p>
            <a:endParaRPr lang="en-US" sz="2400">
              <a:ea typeface="Calibri"/>
              <a:cs typeface="Calibri"/>
            </a:endParaRPr>
          </a:p>
          <a:p>
            <a:r>
              <a:rPr lang="en-US" sz="2400">
                <a:ea typeface="Calibri"/>
                <a:cs typeface="Calibri"/>
              </a:rPr>
              <a:t>		</a:t>
            </a:r>
            <a:r>
              <a:rPr lang="en-US" sz="2400">
                <a:solidFill>
                  <a:schemeClr val="accent5">
                    <a:lumMod val="75000"/>
                  </a:schemeClr>
                </a:solidFill>
                <a:ea typeface="Calibri"/>
                <a:cs typeface="Calibri"/>
              </a:rPr>
              <a:t> [Co(H</a:t>
            </a:r>
            <a:r>
              <a:rPr lang="en-US" sz="2400" baseline="-25000">
                <a:solidFill>
                  <a:schemeClr val="accent5">
                    <a:lumMod val="75000"/>
                  </a:schemeClr>
                </a:solidFill>
                <a:ea typeface="Calibri"/>
                <a:cs typeface="Calibri"/>
              </a:rPr>
              <a:t>2</a:t>
            </a:r>
            <a:r>
              <a:rPr lang="en-US" sz="2400">
                <a:solidFill>
                  <a:schemeClr val="accent5">
                    <a:lumMod val="75000"/>
                  </a:schemeClr>
                </a:solidFill>
                <a:ea typeface="Calibri"/>
                <a:cs typeface="Calibri"/>
              </a:rPr>
              <a:t>O)</a:t>
            </a:r>
            <a:r>
              <a:rPr lang="en-US" sz="2400" baseline="-25000">
                <a:solidFill>
                  <a:schemeClr val="accent5">
                    <a:lumMod val="75000"/>
                  </a:schemeClr>
                </a:solidFill>
                <a:ea typeface="Calibri"/>
                <a:cs typeface="Calibri"/>
              </a:rPr>
              <a:t>4</a:t>
            </a:r>
            <a:r>
              <a:rPr lang="en-US" sz="2400">
                <a:solidFill>
                  <a:schemeClr val="accent5">
                    <a:lumMod val="75000"/>
                  </a:schemeClr>
                </a:solidFill>
                <a:ea typeface="Calibri"/>
                <a:cs typeface="Calibri"/>
              </a:rPr>
              <a:t>(OH)</a:t>
            </a:r>
            <a:r>
              <a:rPr lang="en-US" sz="2400" baseline="-25000">
                <a:solidFill>
                  <a:schemeClr val="accent5">
                    <a:lumMod val="75000"/>
                  </a:schemeClr>
                </a:solidFill>
                <a:ea typeface="Calibri"/>
                <a:cs typeface="Calibri"/>
              </a:rPr>
              <a:t>2</a:t>
            </a:r>
            <a:r>
              <a:rPr lang="en-US" sz="2400">
                <a:solidFill>
                  <a:schemeClr val="accent5">
                    <a:lumMod val="75000"/>
                  </a:schemeClr>
                </a:solidFill>
                <a:ea typeface="Calibri"/>
                <a:cs typeface="Calibri"/>
              </a:rPr>
              <a:t>]</a:t>
            </a:r>
            <a:r>
              <a:rPr lang="en-US" sz="2400" baseline="-25000">
                <a:solidFill>
                  <a:schemeClr val="accent5">
                    <a:lumMod val="75000"/>
                  </a:schemeClr>
                </a:solidFill>
                <a:ea typeface="Calibri"/>
                <a:cs typeface="Calibri"/>
              </a:rPr>
              <a:t>(s)</a:t>
            </a:r>
            <a:r>
              <a:rPr lang="en-US" sz="2400" baseline="-25000">
                <a:ea typeface="Calibri"/>
                <a:cs typeface="Calibri"/>
              </a:rPr>
              <a:t>  </a:t>
            </a:r>
            <a:r>
              <a:rPr lang="en-US" sz="2400">
                <a:ea typeface="Calibri"/>
                <a:cs typeface="Calibri"/>
              </a:rPr>
              <a:t>+  6NH</a:t>
            </a:r>
            <a:r>
              <a:rPr lang="en-US" sz="2400" baseline="-25000">
                <a:ea typeface="Calibri"/>
                <a:cs typeface="Calibri"/>
              </a:rPr>
              <a:t>3(</a:t>
            </a:r>
            <a:r>
              <a:rPr lang="en-US" sz="2400" baseline="-25000" err="1">
                <a:ea typeface="Calibri"/>
                <a:cs typeface="Calibri"/>
              </a:rPr>
              <a:t>aq</a:t>
            </a:r>
            <a:r>
              <a:rPr lang="en-US" sz="2400" baseline="-25000">
                <a:ea typeface="Calibri"/>
                <a:cs typeface="Calibri"/>
              </a:rPr>
              <a:t>) 		</a:t>
            </a:r>
            <a:r>
              <a:rPr lang="en-US" sz="2400">
                <a:solidFill>
                  <a:schemeClr val="accent4">
                    <a:lumMod val="60000"/>
                    <a:lumOff val="40000"/>
                  </a:schemeClr>
                </a:solidFill>
                <a:ea typeface="Calibri"/>
                <a:cs typeface="Calibri"/>
              </a:rPr>
              <a:t> [Co(NH</a:t>
            </a:r>
            <a:r>
              <a:rPr lang="en-US" sz="2400" baseline="-25000">
                <a:solidFill>
                  <a:schemeClr val="accent4">
                    <a:lumMod val="60000"/>
                    <a:lumOff val="40000"/>
                  </a:schemeClr>
                </a:solidFill>
                <a:ea typeface="Calibri"/>
                <a:cs typeface="Calibri"/>
              </a:rPr>
              <a:t>3</a:t>
            </a:r>
            <a:r>
              <a:rPr lang="en-US" sz="2400">
                <a:solidFill>
                  <a:schemeClr val="accent4">
                    <a:lumMod val="60000"/>
                    <a:lumOff val="40000"/>
                  </a:schemeClr>
                </a:solidFill>
                <a:ea typeface="Calibri"/>
                <a:cs typeface="Calibri"/>
              </a:rPr>
              <a:t>)</a:t>
            </a:r>
            <a:r>
              <a:rPr lang="en-US" sz="2400" baseline="-25000">
                <a:solidFill>
                  <a:schemeClr val="accent4">
                    <a:lumMod val="60000"/>
                    <a:lumOff val="40000"/>
                  </a:schemeClr>
                </a:solidFill>
                <a:ea typeface="Calibri"/>
                <a:cs typeface="Calibri"/>
              </a:rPr>
              <a:t>6</a:t>
            </a:r>
            <a:r>
              <a:rPr lang="en-US" sz="2400">
                <a:solidFill>
                  <a:schemeClr val="accent4">
                    <a:lumMod val="60000"/>
                    <a:lumOff val="40000"/>
                  </a:schemeClr>
                </a:solidFill>
                <a:ea typeface="Calibri"/>
                <a:cs typeface="Calibri"/>
              </a:rPr>
              <a:t>]</a:t>
            </a:r>
            <a:r>
              <a:rPr lang="en-US" sz="2400" baseline="30000">
                <a:solidFill>
                  <a:schemeClr val="accent4">
                    <a:lumMod val="60000"/>
                    <a:lumOff val="40000"/>
                  </a:schemeClr>
                </a:solidFill>
                <a:ea typeface="Calibri"/>
                <a:cs typeface="Calibri"/>
              </a:rPr>
              <a:t>2+</a:t>
            </a:r>
            <a:r>
              <a:rPr lang="en-US" sz="2400" baseline="-25000">
                <a:solidFill>
                  <a:schemeClr val="accent4">
                    <a:lumMod val="60000"/>
                    <a:lumOff val="40000"/>
                  </a:schemeClr>
                </a:solidFill>
                <a:ea typeface="Calibri"/>
                <a:cs typeface="Calibri"/>
              </a:rPr>
              <a:t>(</a:t>
            </a:r>
            <a:r>
              <a:rPr lang="en-US" sz="2400" baseline="-25000" err="1">
                <a:solidFill>
                  <a:schemeClr val="accent4">
                    <a:lumMod val="60000"/>
                    <a:lumOff val="40000"/>
                  </a:schemeClr>
                </a:solidFill>
                <a:ea typeface="Calibri"/>
                <a:cs typeface="Calibri"/>
              </a:rPr>
              <a:t>aq</a:t>
            </a:r>
            <a:r>
              <a:rPr lang="en-US" sz="2400" baseline="-25000">
                <a:solidFill>
                  <a:schemeClr val="accent4">
                    <a:lumMod val="60000"/>
                    <a:lumOff val="40000"/>
                  </a:schemeClr>
                </a:solidFill>
                <a:ea typeface="Calibri"/>
                <a:cs typeface="Calibri"/>
              </a:rPr>
              <a:t>) </a:t>
            </a:r>
            <a:r>
              <a:rPr lang="en-US" sz="2400">
                <a:ea typeface="Calibri"/>
                <a:cs typeface="Calibri"/>
              </a:rPr>
              <a:t>+ 4H</a:t>
            </a:r>
            <a:r>
              <a:rPr lang="en-US" sz="2400" baseline="-25000">
                <a:ea typeface="Calibri"/>
                <a:cs typeface="Calibri"/>
              </a:rPr>
              <a:t>2</a:t>
            </a:r>
            <a:r>
              <a:rPr lang="en-US" sz="2400">
                <a:ea typeface="Calibri"/>
                <a:cs typeface="Calibri"/>
              </a:rPr>
              <a:t>O</a:t>
            </a:r>
            <a:r>
              <a:rPr lang="en-US" sz="2400" baseline="-25000">
                <a:ea typeface="Calibri"/>
                <a:cs typeface="Calibri"/>
              </a:rPr>
              <a:t>(l)</a:t>
            </a:r>
            <a:r>
              <a:rPr lang="en-US" sz="2400">
                <a:ea typeface="Calibri"/>
                <a:cs typeface="Calibri"/>
              </a:rPr>
              <a:t>  +  2OH</a:t>
            </a:r>
            <a:r>
              <a:rPr lang="en-US" sz="2400" baseline="30000">
                <a:ea typeface="Calibri"/>
                <a:cs typeface="Calibri"/>
              </a:rPr>
              <a:t>-</a:t>
            </a:r>
            <a:r>
              <a:rPr lang="en-US" sz="2400" baseline="-25000">
                <a:ea typeface="Calibri"/>
                <a:cs typeface="Calibri"/>
              </a:rPr>
              <a:t>(</a:t>
            </a:r>
            <a:r>
              <a:rPr lang="en-US" sz="2400" baseline="-25000" err="1">
                <a:ea typeface="Calibri"/>
                <a:cs typeface="Calibri"/>
              </a:rPr>
              <a:t>aq</a:t>
            </a:r>
            <a:r>
              <a:rPr lang="en-US" sz="2400" baseline="-25000">
                <a:ea typeface="Calibri"/>
                <a:cs typeface="Calibri"/>
              </a:rPr>
              <a:t>)</a:t>
            </a:r>
            <a:endParaRPr lang="en-US" sz="2400">
              <a:ea typeface="Calibri"/>
              <a:cs typeface="Calibri"/>
            </a:endParaRPr>
          </a:p>
          <a:p>
            <a:endParaRPr lang="en-US" sz="2400">
              <a:ea typeface="Calibri"/>
              <a:cs typeface="Calibri"/>
            </a:endParaRPr>
          </a:p>
          <a:p>
            <a:r>
              <a:rPr lang="en-US" sz="2400">
                <a:ea typeface="Calibri"/>
                <a:cs typeface="Calibri"/>
              </a:rPr>
              <a:t>The </a:t>
            </a:r>
            <a:r>
              <a:rPr lang="en-US" sz="2400">
                <a:solidFill>
                  <a:schemeClr val="accent4">
                    <a:lumMod val="60000"/>
                    <a:lumOff val="40000"/>
                  </a:schemeClr>
                </a:solidFill>
                <a:ea typeface="Calibri"/>
                <a:cs typeface="Calibri"/>
              </a:rPr>
              <a:t>pale yellow solution </a:t>
            </a:r>
            <a:r>
              <a:rPr lang="en-US" sz="2400">
                <a:ea typeface="Calibri"/>
                <a:cs typeface="Calibri"/>
              </a:rPr>
              <a:t>formed turns </a:t>
            </a:r>
            <a:r>
              <a:rPr lang="en-US" sz="2400">
                <a:solidFill>
                  <a:schemeClr val="accent2">
                    <a:lumMod val="75000"/>
                  </a:schemeClr>
                </a:solidFill>
                <a:ea typeface="Calibri"/>
                <a:cs typeface="Calibri"/>
              </a:rPr>
              <a:t>brown</a:t>
            </a:r>
            <a:r>
              <a:rPr lang="en-US" sz="2400">
                <a:ea typeface="Calibri"/>
                <a:cs typeface="Calibri"/>
              </a:rPr>
              <a:t> due to the oxidation of Co(II) to Co(III) in air.</a:t>
            </a:r>
          </a:p>
          <a:p>
            <a:endParaRPr lang="en-US" sz="2400">
              <a:ea typeface="Calibri"/>
              <a:cs typeface="Calibri"/>
            </a:endParaRPr>
          </a:p>
          <a:p>
            <a:endParaRPr lang="en-US" sz="2400">
              <a:ea typeface="Calibri"/>
              <a:cs typeface="Calibri"/>
            </a:endParaRPr>
          </a:p>
        </p:txBody>
      </p:sp>
      <p:pic>
        <p:nvPicPr>
          <p:cNvPr id="7" name="Picture 2" descr="in chemistry ...">
            <a:extLst>
              <a:ext uri="{FF2B5EF4-FFF2-40B4-BE49-F238E27FC236}">
                <a16:creationId xmlns:a16="http://schemas.microsoft.com/office/drawing/2014/main" id="{642CF6E3-9E54-15F8-0823-2C1AC4100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908" y="2656629"/>
            <a:ext cx="516640" cy="404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 chemistry ...">
            <a:extLst>
              <a:ext uri="{FF2B5EF4-FFF2-40B4-BE49-F238E27FC236}">
                <a16:creationId xmlns:a16="http://schemas.microsoft.com/office/drawing/2014/main" id="{654BCAEB-6AE9-E0EE-B66B-8D0581076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680" y="4490345"/>
            <a:ext cx="516640" cy="40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8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F9604-748B-F86D-0ED9-AC05A642390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831176C-890E-E402-AA46-FD40B2C0DE3F}"/>
              </a:ext>
            </a:extLst>
          </p:cNvPr>
          <p:cNvSpPr txBox="1"/>
          <p:nvPr/>
        </p:nvSpPr>
        <p:spPr>
          <a:xfrm>
            <a:off x="707922" y="1791842"/>
            <a:ext cx="10402530" cy="5386090"/>
          </a:xfrm>
          <a:prstGeom prst="rect">
            <a:avLst/>
          </a:prstGeom>
          <a:noFill/>
        </p:spPr>
        <p:txBody>
          <a:bodyPr wrap="square" rtlCol="0">
            <a:spAutoFit/>
          </a:bodyPr>
          <a:lstStyle/>
          <a:p>
            <a:r>
              <a:rPr lang="en-GB" sz="2400"/>
              <a:t>When aqueous Cu</a:t>
            </a:r>
            <a:r>
              <a:rPr lang="en-GB" sz="2400" baseline="30000"/>
              <a:t>2+ </a:t>
            </a:r>
            <a:r>
              <a:rPr lang="en-GB" sz="2400"/>
              <a:t>ions undergo ligand substitution with ammonia, only four of the water ligands are replaced. </a:t>
            </a:r>
          </a:p>
          <a:p>
            <a:endParaRPr lang="en-GB" sz="2400"/>
          </a:p>
          <a:p>
            <a:r>
              <a:rPr lang="en-US" sz="2400">
                <a:ea typeface="Calibri"/>
                <a:cs typeface="Calibri"/>
              </a:rPr>
              <a:t>	</a:t>
            </a:r>
            <a:r>
              <a:rPr lang="en-US" sz="2400">
                <a:solidFill>
                  <a:schemeClr val="accent1">
                    <a:lumMod val="60000"/>
                    <a:lumOff val="40000"/>
                  </a:schemeClr>
                </a:solidFill>
                <a:ea typeface="Calibri"/>
                <a:cs typeface="Calibri"/>
              </a:rPr>
              <a:t>[Cu(H</a:t>
            </a:r>
            <a:r>
              <a:rPr lang="en-US" sz="2400" baseline="-25000">
                <a:solidFill>
                  <a:schemeClr val="accent1">
                    <a:lumMod val="60000"/>
                    <a:lumOff val="40000"/>
                  </a:schemeClr>
                </a:solidFill>
                <a:ea typeface="Calibri"/>
                <a:cs typeface="Calibri"/>
              </a:rPr>
              <a:t>2</a:t>
            </a:r>
            <a:r>
              <a:rPr lang="en-US" sz="2400">
                <a:solidFill>
                  <a:schemeClr val="accent1">
                    <a:lumMod val="60000"/>
                    <a:lumOff val="40000"/>
                  </a:schemeClr>
                </a:solidFill>
                <a:ea typeface="Calibri"/>
                <a:cs typeface="Calibri"/>
              </a:rPr>
              <a:t>O)</a:t>
            </a:r>
            <a:r>
              <a:rPr lang="en-US" sz="2400" baseline="-25000">
                <a:solidFill>
                  <a:schemeClr val="accent1">
                    <a:lumMod val="60000"/>
                    <a:lumOff val="40000"/>
                  </a:schemeClr>
                </a:solidFill>
                <a:ea typeface="Calibri"/>
                <a:cs typeface="Calibri"/>
              </a:rPr>
              <a:t>6</a:t>
            </a:r>
            <a:r>
              <a:rPr lang="en-US" sz="2400">
                <a:solidFill>
                  <a:schemeClr val="accent1">
                    <a:lumMod val="60000"/>
                    <a:lumOff val="40000"/>
                  </a:schemeClr>
                </a:solidFill>
                <a:ea typeface="Calibri"/>
                <a:cs typeface="Calibri"/>
              </a:rPr>
              <a:t>]</a:t>
            </a:r>
            <a:r>
              <a:rPr lang="en-US" sz="2400" baseline="30000">
                <a:solidFill>
                  <a:schemeClr val="accent1">
                    <a:lumMod val="60000"/>
                    <a:lumOff val="40000"/>
                  </a:schemeClr>
                </a:solidFill>
                <a:ea typeface="Calibri"/>
                <a:cs typeface="Calibri"/>
              </a:rPr>
              <a:t>2+</a:t>
            </a:r>
            <a:r>
              <a:rPr lang="en-US" sz="2400" baseline="-25000">
                <a:solidFill>
                  <a:schemeClr val="accent1">
                    <a:lumMod val="60000"/>
                    <a:lumOff val="40000"/>
                  </a:schemeClr>
                </a:solidFill>
                <a:ea typeface="Calibri"/>
                <a:cs typeface="Calibri"/>
              </a:rPr>
              <a:t>(</a:t>
            </a:r>
            <a:r>
              <a:rPr lang="en-US" sz="2400" baseline="-25000" err="1">
                <a:solidFill>
                  <a:schemeClr val="accent1">
                    <a:lumMod val="60000"/>
                    <a:lumOff val="40000"/>
                  </a:schemeClr>
                </a:solidFill>
                <a:ea typeface="Calibri"/>
                <a:cs typeface="Calibri"/>
              </a:rPr>
              <a:t>aq</a:t>
            </a:r>
            <a:r>
              <a:rPr lang="en-US" sz="2400" baseline="-25000">
                <a:solidFill>
                  <a:schemeClr val="accent1">
                    <a:lumMod val="60000"/>
                    <a:lumOff val="40000"/>
                  </a:schemeClr>
                </a:solidFill>
                <a:ea typeface="Calibri"/>
                <a:cs typeface="Calibri"/>
              </a:rPr>
              <a:t>)  </a:t>
            </a:r>
            <a:r>
              <a:rPr lang="en-US" sz="2400">
                <a:ea typeface="Calibri"/>
                <a:cs typeface="Calibri"/>
              </a:rPr>
              <a:t>+ 4NH</a:t>
            </a:r>
            <a:r>
              <a:rPr lang="en-US" sz="2400" baseline="-25000">
                <a:ea typeface="Calibri"/>
                <a:cs typeface="Calibri"/>
              </a:rPr>
              <a:t>3(</a:t>
            </a:r>
            <a:r>
              <a:rPr lang="en-US" sz="2400" baseline="-25000" err="1">
                <a:ea typeface="Calibri"/>
                <a:cs typeface="Calibri"/>
              </a:rPr>
              <a:t>aq</a:t>
            </a:r>
            <a:r>
              <a:rPr lang="en-US" sz="2400" baseline="-25000">
                <a:ea typeface="Calibri"/>
                <a:cs typeface="Calibri"/>
              </a:rPr>
              <a:t>)     	</a:t>
            </a:r>
            <a:r>
              <a:rPr lang="en-US" sz="2400">
                <a:ea typeface="Calibri"/>
                <a:cs typeface="Calibri"/>
              </a:rPr>
              <a:t> </a:t>
            </a:r>
            <a:r>
              <a:rPr lang="en-US" sz="2400">
                <a:solidFill>
                  <a:schemeClr val="accent5">
                    <a:lumMod val="50000"/>
                  </a:schemeClr>
                </a:solidFill>
                <a:ea typeface="Calibri"/>
                <a:cs typeface="Calibri"/>
              </a:rPr>
              <a:t>[Cu(H</a:t>
            </a:r>
            <a:r>
              <a:rPr lang="en-US" sz="2400" baseline="-25000">
                <a:solidFill>
                  <a:schemeClr val="accent5">
                    <a:lumMod val="50000"/>
                  </a:schemeClr>
                </a:solidFill>
                <a:ea typeface="Calibri"/>
                <a:cs typeface="Calibri"/>
              </a:rPr>
              <a:t>2</a:t>
            </a:r>
            <a:r>
              <a:rPr lang="en-US" sz="2400">
                <a:solidFill>
                  <a:schemeClr val="accent5">
                    <a:lumMod val="50000"/>
                  </a:schemeClr>
                </a:solidFill>
                <a:ea typeface="Calibri"/>
                <a:cs typeface="Calibri"/>
              </a:rPr>
              <a:t>O)</a:t>
            </a:r>
            <a:r>
              <a:rPr lang="en-US" sz="2400" baseline="-25000">
                <a:solidFill>
                  <a:schemeClr val="accent5">
                    <a:lumMod val="50000"/>
                  </a:schemeClr>
                </a:solidFill>
                <a:ea typeface="Calibri"/>
                <a:cs typeface="Calibri"/>
              </a:rPr>
              <a:t>2</a:t>
            </a:r>
            <a:r>
              <a:rPr lang="en-US" sz="2400">
                <a:solidFill>
                  <a:schemeClr val="accent5">
                    <a:lumMod val="50000"/>
                  </a:schemeClr>
                </a:solidFill>
                <a:ea typeface="Calibri"/>
                <a:cs typeface="Calibri"/>
              </a:rPr>
              <a:t>(NH</a:t>
            </a:r>
            <a:r>
              <a:rPr lang="en-US" sz="2400" baseline="-25000">
                <a:solidFill>
                  <a:schemeClr val="accent5">
                    <a:lumMod val="50000"/>
                  </a:schemeClr>
                </a:solidFill>
                <a:ea typeface="Calibri"/>
                <a:cs typeface="Calibri"/>
              </a:rPr>
              <a:t>3</a:t>
            </a:r>
            <a:r>
              <a:rPr lang="en-US" sz="2400">
                <a:solidFill>
                  <a:schemeClr val="accent5">
                    <a:lumMod val="50000"/>
                  </a:schemeClr>
                </a:solidFill>
                <a:ea typeface="Calibri"/>
                <a:cs typeface="Calibri"/>
              </a:rPr>
              <a:t>)</a:t>
            </a:r>
            <a:r>
              <a:rPr lang="en-US" sz="2400" baseline="-25000">
                <a:solidFill>
                  <a:schemeClr val="accent5">
                    <a:lumMod val="50000"/>
                  </a:schemeClr>
                </a:solidFill>
                <a:ea typeface="Calibri"/>
                <a:cs typeface="Calibri"/>
              </a:rPr>
              <a:t>4</a:t>
            </a:r>
            <a:r>
              <a:rPr lang="en-US" sz="2400">
                <a:solidFill>
                  <a:schemeClr val="accent5">
                    <a:lumMod val="50000"/>
                  </a:schemeClr>
                </a:solidFill>
                <a:ea typeface="Calibri"/>
                <a:cs typeface="Calibri"/>
              </a:rPr>
              <a:t>]</a:t>
            </a:r>
            <a:r>
              <a:rPr lang="en-US" sz="2400" baseline="30000">
                <a:solidFill>
                  <a:schemeClr val="accent5">
                    <a:lumMod val="50000"/>
                  </a:schemeClr>
                </a:solidFill>
                <a:ea typeface="Calibri"/>
                <a:cs typeface="Calibri"/>
              </a:rPr>
              <a:t>2+</a:t>
            </a:r>
            <a:r>
              <a:rPr lang="en-US" sz="2400" baseline="-25000">
                <a:solidFill>
                  <a:schemeClr val="accent5">
                    <a:lumMod val="50000"/>
                  </a:schemeClr>
                </a:solidFill>
                <a:ea typeface="Calibri"/>
                <a:cs typeface="Calibri"/>
              </a:rPr>
              <a:t>(</a:t>
            </a:r>
            <a:r>
              <a:rPr lang="en-US" sz="2400" baseline="-25000" err="1">
                <a:solidFill>
                  <a:schemeClr val="accent5">
                    <a:lumMod val="50000"/>
                  </a:schemeClr>
                </a:solidFill>
                <a:ea typeface="Calibri"/>
                <a:cs typeface="Calibri"/>
              </a:rPr>
              <a:t>aq</a:t>
            </a:r>
            <a:r>
              <a:rPr lang="en-US" sz="2400" baseline="-25000">
                <a:solidFill>
                  <a:schemeClr val="accent5">
                    <a:lumMod val="50000"/>
                  </a:schemeClr>
                </a:solidFill>
                <a:ea typeface="Calibri"/>
                <a:cs typeface="Calibri"/>
              </a:rPr>
              <a:t>) </a:t>
            </a:r>
            <a:r>
              <a:rPr lang="en-US" sz="2400">
                <a:ea typeface="Calibri"/>
                <a:cs typeface="Calibri"/>
              </a:rPr>
              <a:t>+  4H</a:t>
            </a:r>
            <a:r>
              <a:rPr lang="en-US" sz="2400" baseline="-25000">
                <a:ea typeface="Calibri"/>
                <a:cs typeface="Calibri"/>
              </a:rPr>
              <a:t>2</a:t>
            </a:r>
            <a:r>
              <a:rPr lang="en-US" sz="2400">
                <a:ea typeface="Calibri"/>
                <a:cs typeface="Calibri"/>
              </a:rPr>
              <a:t>O</a:t>
            </a:r>
            <a:r>
              <a:rPr lang="en-US" sz="2400" baseline="-25000">
                <a:ea typeface="Calibri"/>
                <a:cs typeface="Calibri"/>
              </a:rPr>
              <a:t>(l)</a:t>
            </a:r>
            <a:r>
              <a:rPr lang="en-US" sz="2400">
                <a:ea typeface="Calibri"/>
                <a:cs typeface="Calibri"/>
              </a:rPr>
              <a:t> </a:t>
            </a:r>
          </a:p>
          <a:p>
            <a:endParaRPr lang="en-US" sz="2400" baseline="-25000">
              <a:ea typeface="Calibri"/>
              <a:cs typeface="Calibri"/>
            </a:endParaRPr>
          </a:p>
          <a:p>
            <a:endParaRPr lang="en-US" sz="2400" baseline="-25000">
              <a:ea typeface="Calibri"/>
              <a:cs typeface="Calibri"/>
            </a:endParaRPr>
          </a:p>
          <a:p>
            <a:endParaRPr lang="en-US" sz="2400">
              <a:ea typeface="Calibri"/>
              <a:cs typeface="Calibri"/>
            </a:endParaRPr>
          </a:p>
          <a:p>
            <a:r>
              <a:rPr lang="en-US" sz="2400">
                <a:ea typeface="Calibri"/>
                <a:cs typeface="Calibri"/>
              </a:rPr>
              <a:t>This occurs via a step-wise process similar that of Co (II). A blue precipitate of copper hydroxide forms initially, when protons are removed from two of the water molecules, thus                                              . This goes on to form the soluble, dark blue product above with further </a:t>
            </a:r>
          </a:p>
          <a:p>
            <a:r>
              <a:rPr lang="en-US" sz="2400">
                <a:ea typeface="Calibri"/>
                <a:cs typeface="Calibri"/>
              </a:rPr>
              <a:t>substitutions.                     </a:t>
            </a:r>
          </a:p>
          <a:p>
            <a:endParaRPr lang="en-US" sz="2400">
              <a:ea typeface="Calibri"/>
              <a:cs typeface="Calibri"/>
            </a:endParaRPr>
          </a:p>
          <a:p>
            <a:endParaRPr lang="en-US" sz="2400">
              <a:ea typeface="Calibri"/>
              <a:cs typeface="Calibri"/>
            </a:endParaRPr>
          </a:p>
          <a:p>
            <a:endParaRPr lang="en-GB" sz="2400"/>
          </a:p>
        </p:txBody>
      </p:sp>
      <p:sp>
        <p:nvSpPr>
          <p:cNvPr id="2" name="Title 1">
            <a:extLst>
              <a:ext uri="{FF2B5EF4-FFF2-40B4-BE49-F238E27FC236}">
                <a16:creationId xmlns:a16="http://schemas.microsoft.com/office/drawing/2014/main" id="{DD8F115F-9E10-EEA1-90B0-28D59AB0D2E1}"/>
              </a:ext>
            </a:extLst>
          </p:cNvPr>
          <p:cNvSpPr>
            <a:spLocks noGrp="1"/>
          </p:cNvSpPr>
          <p:nvPr>
            <p:ph type="title"/>
          </p:nvPr>
        </p:nvSpPr>
        <p:spPr>
          <a:xfrm>
            <a:off x="0" y="0"/>
            <a:ext cx="10515600" cy="1325563"/>
          </a:xfrm>
        </p:spPr>
        <p:txBody>
          <a:bodyPr/>
          <a:lstStyle/>
          <a:p>
            <a:r>
              <a:rPr lang="en-US" b="1">
                <a:solidFill>
                  <a:schemeClr val="accent6"/>
                </a:solidFill>
              </a:rPr>
              <a:t>Ligand substitution reactions</a:t>
            </a:r>
          </a:p>
        </p:txBody>
      </p:sp>
      <p:sp>
        <p:nvSpPr>
          <p:cNvPr id="3" name="TextBox 2">
            <a:extLst>
              <a:ext uri="{FF2B5EF4-FFF2-40B4-BE49-F238E27FC236}">
                <a16:creationId xmlns:a16="http://schemas.microsoft.com/office/drawing/2014/main" id="{70EB4776-869B-777B-939E-C202F09D4FA6}"/>
              </a:ext>
            </a:extLst>
          </p:cNvPr>
          <p:cNvSpPr txBox="1"/>
          <p:nvPr/>
        </p:nvSpPr>
        <p:spPr>
          <a:xfrm>
            <a:off x="104937" y="1133135"/>
            <a:ext cx="119888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ea typeface="Calibri"/>
                <a:cs typeface="Calibri"/>
              </a:rPr>
              <a:t>Copper (II) aqua ions</a:t>
            </a:r>
            <a:endParaRPr lang="en-US" sz="2400">
              <a:ea typeface="Calibri"/>
              <a:cs typeface="Calibri"/>
            </a:endParaRPr>
          </a:p>
          <a:p>
            <a:endParaRPr lang="en-US" sz="2400">
              <a:ea typeface="Calibri"/>
              <a:cs typeface="Calibri"/>
            </a:endParaRPr>
          </a:p>
          <a:p>
            <a:r>
              <a:rPr lang="en-US" sz="2400">
                <a:ea typeface="Calibri"/>
                <a:cs typeface="Calibri"/>
              </a:rPr>
              <a:t> </a:t>
            </a:r>
          </a:p>
          <a:p>
            <a:endParaRPr lang="en-US" sz="2400">
              <a:ea typeface="Calibri"/>
              <a:cs typeface="Calibri"/>
            </a:endParaRPr>
          </a:p>
          <a:p>
            <a:endParaRPr lang="en-US" sz="2400">
              <a:ea typeface="Calibri"/>
              <a:cs typeface="Calibri"/>
            </a:endParaRPr>
          </a:p>
        </p:txBody>
      </p:sp>
      <p:pic>
        <p:nvPicPr>
          <p:cNvPr id="5" name="Picture 4">
            <a:extLst>
              <a:ext uri="{FF2B5EF4-FFF2-40B4-BE49-F238E27FC236}">
                <a16:creationId xmlns:a16="http://schemas.microsoft.com/office/drawing/2014/main" id="{C12F8F1B-5C6A-0FE3-02FC-9D7AC8A83601}"/>
              </a:ext>
            </a:extLst>
          </p:cNvPr>
          <p:cNvPicPr>
            <a:picLocks noChangeAspect="1"/>
          </p:cNvPicPr>
          <p:nvPr/>
        </p:nvPicPr>
        <p:blipFill>
          <a:blip r:embed="rId2"/>
          <a:srcRect l="40494" r="39269"/>
          <a:stretch>
            <a:fillRect/>
          </a:stretch>
        </p:blipFill>
        <p:spPr>
          <a:xfrm>
            <a:off x="5579919" y="4774262"/>
            <a:ext cx="306578" cy="1580248"/>
          </a:xfrm>
          <a:prstGeom prst="rect">
            <a:avLst/>
          </a:prstGeom>
        </p:spPr>
      </p:pic>
      <p:pic>
        <p:nvPicPr>
          <p:cNvPr id="7" name="Picture 2" descr="in chemistry ...">
            <a:extLst>
              <a:ext uri="{FF2B5EF4-FFF2-40B4-BE49-F238E27FC236}">
                <a16:creationId xmlns:a16="http://schemas.microsoft.com/office/drawing/2014/main" id="{2AE77314-55B0-EB81-FAD0-64FAC31D5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797" y="3072127"/>
            <a:ext cx="516640" cy="404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C29429-E825-2652-F74F-21F16E77F5A6}"/>
              </a:ext>
            </a:extLst>
          </p:cNvPr>
          <p:cNvPicPr>
            <a:picLocks noChangeAspect="1"/>
          </p:cNvPicPr>
          <p:nvPr/>
        </p:nvPicPr>
        <p:blipFill>
          <a:blip r:embed="rId2"/>
          <a:srcRect r="69516"/>
          <a:stretch>
            <a:fillRect/>
          </a:stretch>
        </p:blipFill>
        <p:spPr>
          <a:xfrm>
            <a:off x="1195528" y="2814472"/>
            <a:ext cx="392543" cy="1343244"/>
          </a:xfrm>
          <a:prstGeom prst="rect">
            <a:avLst/>
          </a:prstGeom>
        </p:spPr>
      </p:pic>
      <p:pic>
        <p:nvPicPr>
          <p:cNvPr id="9" name="Picture 8">
            <a:extLst>
              <a:ext uri="{FF2B5EF4-FFF2-40B4-BE49-F238E27FC236}">
                <a16:creationId xmlns:a16="http://schemas.microsoft.com/office/drawing/2014/main" id="{CE31C534-1B86-72DF-1EFE-AF9021761E86}"/>
              </a:ext>
            </a:extLst>
          </p:cNvPr>
          <p:cNvPicPr>
            <a:picLocks noChangeAspect="1"/>
          </p:cNvPicPr>
          <p:nvPr/>
        </p:nvPicPr>
        <p:blipFill>
          <a:blip r:embed="rId2"/>
          <a:srcRect l="69226"/>
          <a:stretch>
            <a:fillRect/>
          </a:stretch>
        </p:blipFill>
        <p:spPr>
          <a:xfrm>
            <a:off x="5848868" y="2784976"/>
            <a:ext cx="392543" cy="1330579"/>
          </a:xfrm>
          <a:prstGeom prst="rect">
            <a:avLst/>
          </a:prstGeom>
        </p:spPr>
      </p:pic>
      <p:sp>
        <p:nvSpPr>
          <p:cNvPr id="11" name="TextBox 10">
            <a:extLst>
              <a:ext uri="{FF2B5EF4-FFF2-40B4-BE49-F238E27FC236}">
                <a16:creationId xmlns:a16="http://schemas.microsoft.com/office/drawing/2014/main" id="{90232386-8658-8932-11AE-C9A9C3DC2D61}"/>
              </a:ext>
            </a:extLst>
          </p:cNvPr>
          <p:cNvSpPr txBox="1"/>
          <p:nvPr/>
        </p:nvSpPr>
        <p:spPr>
          <a:xfrm>
            <a:off x="3080845" y="4843113"/>
            <a:ext cx="2573592" cy="461665"/>
          </a:xfrm>
          <a:prstGeom prst="rect">
            <a:avLst/>
          </a:prstGeom>
          <a:noFill/>
        </p:spPr>
        <p:txBody>
          <a:bodyPr wrap="square">
            <a:spAutoFit/>
          </a:bodyPr>
          <a:lstStyle/>
          <a:p>
            <a:r>
              <a:rPr lang="en-US" sz="2400" b="1">
                <a:solidFill>
                  <a:schemeClr val="accent5">
                    <a:lumMod val="75000"/>
                  </a:schemeClr>
                </a:solidFill>
                <a:ea typeface="Calibri"/>
                <a:cs typeface="Calibri"/>
              </a:rPr>
              <a:t>[Cu(H</a:t>
            </a:r>
            <a:r>
              <a:rPr lang="en-US" sz="2400" b="1" baseline="-25000">
                <a:solidFill>
                  <a:schemeClr val="accent5">
                    <a:lumMod val="75000"/>
                  </a:schemeClr>
                </a:solidFill>
                <a:ea typeface="Calibri"/>
                <a:cs typeface="Calibri"/>
              </a:rPr>
              <a:t>2</a:t>
            </a:r>
            <a:r>
              <a:rPr lang="en-US" sz="2400" b="1">
                <a:solidFill>
                  <a:schemeClr val="accent5">
                    <a:lumMod val="75000"/>
                  </a:schemeClr>
                </a:solidFill>
                <a:ea typeface="Calibri"/>
                <a:cs typeface="Calibri"/>
              </a:rPr>
              <a:t>O)</a:t>
            </a:r>
            <a:r>
              <a:rPr lang="en-US" sz="2400" b="1" baseline="-25000">
                <a:solidFill>
                  <a:schemeClr val="accent5">
                    <a:lumMod val="75000"/>
                  </a:schemeClr>
                </a:solidFill>
                <a:ea typeface="Calibri"/>
                <a:cs typeface="Calibri"/>
              </a:rPr>
              <a:t>4</a:t>
            </a:r>
            <a:r>
              <a:rPr lang="en-US" sz="2400" b="1">
                <a:solidFill>
                  <a:schemeClr val="accent5">
                    <a:lumMod val="75000"/>
                  </a:schemeClr>
                </a:solidFill>
                <a:ea typeface="Calibri"/>
                <a:cs typeface="Calibri"/>
              </a:rPr>
              <a:t>(OH)</a:t>
            </a:r>
            <a:r>
              <a:rPr lang="en-US" sz="2400" b="1" baseline="-25000">
                <a:solidFill>
                  <a:schemeClr val="accent5">
                    <a:lumMod val="75000"/>
                  </a:schemeClr>
                </a:solidFill>
                <a:ea typeface="Calibri"/>
                <a:cs typeface="Calibri"/>
              </a:rPr>
              <a:t>2</a:t>
            </a:r>
            <a:r>
              <a:rPr lang="en-US" sz="2400" b="1">
                <a:solidFill>
                  <a:schemeClr val="accent5">
                    <a:lumMod val="75000"/>
                  </a:schemeClr>
                </a:solidFill>
                <a:ea typeface="Calibri"/>
                <a:cs typeface="Calibri"/>
              </a:rPr>
              <a:t>]</a:t>
            </a:r>
            <a:r>
              <a:rPr lang="en-US" sz="2400" b="1" baseline="-25000">
                <a:solidFill>
                  <a:schemeClr val="accent5">
                    <a:lumMod val="75000"/>
                  </a:schemeClr>
                </a:solidFill>
                <a:ea typeface="Calibri"/>
                <a:cs typeface="Calibri"/>
              </a:rPr>
              <a:t>(s)</a:t>
            </a:r>
            <a:endParaRPr lang="en-GB" sz="2400" b="1"/>
          </a:p>
        </p:txBody>
      </p:sp>
    </p:spTree>
    <p:extLst>
      <p:ext uri="{BB962C8B-B14F-4D97-AF65-F5344CB8AC3E}">
        <p14:creationId xmlns:p14="http://schemas.microsoft.com/office/powerpoint/2010/main" val="281022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1AA0A-C497-3D25-3937-02AE05904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B4003-DDAD-3144-AD25-3010F3714905}"/>
              </a:ext>
            </a:extLst>
          </p:cNvPr>
          <p:cNvSpPr>
            <a:spLocks noGrp="1"/>
          </p:cNvSpPr>
          <p:nvPr>
            <p:ph type="title"/>
          </p:nvPr>
        </p:nvSpPr>
        <p:spPr>
          <a:xfrm>
            <a:off x="0" y="0"/>
            <a:ext cx="10515600" cy="1325563"/>
          </a:xfrm>
        </p:spPr>
        <p:txBody>
          <a:bodyPr/>
          <a:lstStyle/>
          <a:p>
            <a:r>
              <a:rPr lang="en-US" b="1">
                <a:solidFill>
                  <a:schemeClr val="accent6"/>
                </a:solidFill>
              </a:rPr>
              <a:t>Ligand substitution reactions</a:t>
            </a:r>
          </a:p>
        </p:txBody>
      </p:sp>
      <p:sp>
        <p:nvSpPr>
          <p:cNvPr id="3" name="TextBox 2">
            <a:extLst>
              <a:ext uri="{FF2B5EF4-FFF2-40B4-BE49-F238E27FC236}">
                <a16:creationId xmlns:a16="http://schemas.microsoft.com/office/drawing/2014/main" id="{00CD2F7A-29E9-BDDB-BF46-B6A2092567D8}"/>
              </a:ext>
            </a:extLst>
          </p:cNvPr>
          <p:cNvSpPr txBox="1"/>
          <p:nvPr/>
        </p:nvSpPr>
        <p:spPr>
          <a:xfrm>
            <a:off x="104937" y="1133135"/>
            <a:ext cx="1198884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ea typeface="Calibri"/>
                <a:cs typeface="Calibri"/>
              </a:rPr>
              <a:t>Copper (II)</a:t>
            </a:r>
            <a:endParaRPr lang="en-US" sz="2400">
              <a:ea typeface="Calibri"/>
              <a:cs typeface="Calibri"/>
            </a:endParaRPr>
          </a:p>
          <a:p>
            <a:r>
              <a:rPr lang="en-US" sz="2400">
                <a:ea typeface="Calibri"/>
                <a:cs typeface="Calibri"/>
              </a:rPr>
              <a:t> </a:t>
            </a:r>
          </a:p>
          <a:p>
            <a:endParaRPr lang="en-US" sz="2400">
              <a:ea typeface="Calibri"/>
              <a:cs typeface="Calibri"/>
            </a:endParaRPr>
          </a:p>
          <a:p>
            <a:endParaRPr lang="en-US" sz="2400">
              <a:ea typeface="Calibri"/>
              <a:cs typeface="Calibri"/>
            </a:endParaRPr>
          </a:p>
        </p:txBody>
      </p:sp>
      <p:pic>
        <p:nvPicPr>
          <p:cNvPr id="10" name="Picture 9">
            <a:extLst>
              <a:ext uri="{FF2B5EF4-FFF2-40B4-BE49-F238E27FC236}">
                <a16:creationId xmlns:a16="http://schemas.microsoft.com/office/drawing/2014/main" id="{AE80ADA1-7BA6-F853-BBD3-53C0E7344C98}"/>
              </a:ext>
            </a:extLst>
          </p:cNvPr>
          <p:cNvPicPr>
            <a:picLocks noChangeAspect="1"/>
          </p:cNvPicPr>
          <p:nvPr/>
        </p:nvPicPr>
        <p:blipFill>
          <a:blip r:embed="rId2"/>
          <a:stretch>
            <a:fillRect/>
          </a:stretch>
        </p:blipFill>
        <p:spPr>
          <a:xfrm>
            <a:off x="6605551" y="1573157"/>
            <a:ext cx="2654455" cy="2087483"/>
          </a:xfrm>
          <a:prstGeom prst="rect">
            <a:avLst/>
          </a:prstGeom>
        </p:spPr>
      </p:pic>
      <p:pic>
        <p:nvPicPr>
          <p:cNvPr id="14" name="Picture 2" descr="in chemistry ...">
            <a:extLst>
              <a:ext uri="{FF2B5EF4-FFF2-40B4-BE49-F238E27FC236}">
                <a16:creationId xmlns:a16="http://schemas.microsoft.com/office/drawing/2014/main" id="{48ED26CD-9A64-7988-2815-FE071E445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551" y="2244276"/>
            <a:ext cx="1190592" cy="9328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8990E5-C65E-CF2D-419E-AE2031C599D3}"/>
              </a:ext>
            </a:extLst>
          </p:cNvPr>
          <p:cNvSpPr txBox="1"/>
          <p:nvPr/>
        </p:nvSpPr>
        <p:spPr>
          <a:xfrm>
            <a:off x="3734172" y="2483002"/>
            <a:ext cx="1368771" cy="646331"/>
          </a:xfrm>
          <a:prstGeom prst="rect">
            <a:avLst/>
          </a:prstGeom>
          <a:noFill/>
        </p:spPr>
        <p:txBody>
          <a:bodyPr wrap="square" rtlCol="0">
            <a:spAutoFit/>
          </a:bodyPr>
          <a:lstStyle/>
          <a:p>
            <a:r>
              <a:rPr lang="en-GB"/>
              <a:t>+ Conc. HCl</a:t>
            </a:r>
          </a:p>
          <a:p>
            <a:r>
              <a:rPr lang="en-GB"/>
              <a:t>    (4Cl</a:t>
            </a:r>
            <a:r>
              <a:rPr lang="en-GB" baseline="30000"/>
              <a:t>-</a:t>
            </a:r>
            <a:r>
              <a:rPr lang="en-GB"/>
              <a:t>)</a:t>
            </a:r>
          </a:p>
        </p:txBody>
      </p:sp>
      <p:sp>
        <p:nvSpPr>
          <p:cNvPr id="16" name="TextBox 15">
            <a:extLst>
              <a:ext uri="{FF2B5EF4-FFF2-40B4-BE49-F238E27FC236}">
                <a16:creationId xmlns:a16="http://schemas.microsoft.com/office/drawing/2014/main" id="{F5318570-950B-787A-FCF7-C7DD4C13FC93}"/>
              </a:ext>
            </a:extLst>
          </p:cNvPr>
          <p:cNvSpPr txBox="1"/>
          <p:nvPr/>
        </p:nvSpPr>
        <p:spPr>
          <a:xfrm>
            <a:off x="9232492" y="2483002"/>
            <a:ext cx="1368771" cy="646331"/>
          </a:xfrm>
          <a:prstGeom prst="rect">
            <a:avLst/>
          </a:prstGeom>
          <a:noFill/>
        </p:spPr>
        <p:txBody>
          <a:bodyPr wrap="square" rtlCol="0">
            <a:spAutoFit/>
          </a:bodyPr>
          <a:lstStyle/>
          <a:p>
            <a:r>
              <a:rPr lang="en-GB"/>
              <a:t>+ water</a:t>
            </a:r>
          </a:p>
          <a:p>
            <a:r>
              <a:rPr lang="en-GB"/>
              <a:t>(6H</a:t>
            </a:r>
            <a:r>
              <a:rPr lang="en-GB" baseline="-25000"/>
              <a:t>2</a:t>
            </a:r>
            <a:r>
              <a:rPr lang="en-GB"/>
              <a:t>O)</a:t>
            </a:r>
          </a:p>
        </p:txBody>
      </p:sp>
      <p:sp>
        <p:nvSpPr>
          <p:cNvPr id="19" name="Rectangle 18">
            <a:extLst>
              <a:ext uri="{FF2B5EF4-FFF2-40B4-BE49-F238E27FC236}">
                <a16:creationId xmlns:a16="http://schemas.microsoft.com/office/drawing/2014/main" id="{8B7DCA3E-6AD1-ECAD-BE42-050993364B84}"/>
              </a:ext>
            </a:extLst>
          </p:cNvPr>
          <p:cNvSpPr/>
          <p:nvPr/>
        </p:nvSpPr>
        <p:spPr>
          <a:xfrm>
            <a:off x="6715434" y="1721427"/>
            <a:ext cx="2222089" cy="1939214"/>
          </a:xfrm>
          <a:prstGeom prst="rect">
            <a:avLst/>
          </a:prstGeom>
          <a:solidFill>
            <a:schemeClr val="accent4">
              <a:lumMod val="60000"/>
              <a:lumOff val="4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B827A9B-1C70-FA25-4E60-86B3395CFF2B}"/>
              </a:ext>
            </a:extLst>
          </p:cNvPr>
          <p:cNvSpPr txBox="1"/>
          <p:nvPr/>
        </p:nvSpPr>
        <p:spPr>
          <a:xfrm>
            <a:off x="475723" y="3788989"/>
            <a:ext cx="11240554" cy="1938992"/>
          </a:xfrm>
          <a:prstGeom prst="rect">
            <a:avLst/>
          </a:prstGeom>
          <a:noFill/>
        </p:spPr>
        <p:txBody>
          <a:bodyPr wrap="square" rtlCol="0">
            <a:spAutoFit/>
          </a:bodyPr>
          <a:lstStyle/>
          <a:p>
            <a:r>
              <a:rPr lang="en-GB" sz="2400"/>
              <a:t>When copper (II) </a:t>
            </a:r>
            <a:r>
              <a:rPr lang="en-GB" sz="2400" err="1"/>
              <a:t>hexaaqua</a:t>
            </a:r>
            <a:r>
              <a:rPr lang="en-GB" sz="2400"/>
              <a:t> complex ions react with concentrated HCl, the six water ligands are replaced by four Cl</a:t>
            </a:r>
            <a:r>
              <a:rPr lang="en-GB" sz="2400" baseline="30000"/>
              <a:t>-</a:t>
            </a:r>
            <a:r>
              <a:rPr lang="en-GB" sz="2400"/>
              <a:t> ions. The shape changes from octahedral to tetrahedral and the coordination number changes from 6 to 4. This is due to the increased size of the chloride ligands such that it is not possible for six to fit around the central metal ion. The complex also changes colour from pale blue to yellow.  </a:t>
            </a:r>
          </a:p>
        </p:txBody>
      </p:sp>
      <p:pic>
        <p:nvPicPr>
          <p:cNvPr id="1026" name="Picture 2">
            <a:extLst>
              <a:ext uri="{FF2B5EF4-FFF2-40B4-BE49-F238E27FC236}">
                <a16:creationId xmlns:a16="http://schemas.microsoft.com/office/drawing/2014/main" id="{CD4ACBED-A40E-ADF6-B4D2-7E398D6DD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820" y="1565140"/>
            <a:ext cx="2609850" cy="2095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61EF152-05BF-0C70-38E5-9D5F6EF4FB83}"/>
              </a:ext>
            </a:extLst>
          </p:cNvPr>
          <p:cNvSpPr/>
          <p:nvPr/>
        </p:nvSpPr>
        <p:spPr>
          <a:xfrm>
            <a:off x="1300001" y="1696814"/>
            <a:ext cx="2141183" cy="1891960"/>
          </a:xfrm>
          <a:prstGeom prst="rect">
            <a:avLst/>
          </a:prstGeom>
          <a:solidFill>
            <a:schemeClr val="accent1">
              <a:lumMod val="60000"/>
              <a:lumOff val="40000"/>
              <a:alpha val="4823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107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9C6EE-1771-BE8E-B201-023FF793A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5C8E3-CC28-C883-BCEF-C2894DD4F8AA}"/>
              </a:ext>
            </a:extLst>
          </p:cNvPr>
          <p:cNvSpPr>
            <a:spLocks noGrp="1"/>
          </p:cNvSpPr>
          <p:nvPr>
            <p:ph type="title"/>
          </p:nvPr>
        </p:nvSpPr>
        <p:spPr>
          <a:xfrm>
            <a:off x="0" y="0"/>
            <a:ext cx="10515600" cy="1325563"/>
          </a:xfrm>
        </p:spPr>
        <p:txBody>
          <a:bodyPr/>
          <a:lstStyle/>
          <a:p>
            <a:r>
              <a:rPr lang="en-US" b="1" dirty="0">
                <a:solidFill>
                  <a:schemeClr val="accent6"/>
                </a:solidFill>
              </a:rPr>
              <a:t>Example questions</a:t>
            </a:r>
          </a:p>
        </p:txBody>
      </p:sp>
      <p:pic>
        <p:nvPicPr>
          <p:cNvPr id="5" name="Picture 4" descr="A white paper with black text&#10;&#10;Description automatically generated">
            <a:extLst>
              <a:ext uri="{FF2B5EF4-FFF2-40B4-BE49-F238E27FC236}">
                <a16:creationId xmlns:a16="http://schemas.microsoft.com/office/drawing/2014/main" id="{F2D5A5FA-8512-2DEF-67F9-FB77F22015A2}"/>
              </a:ext>
            </a:extLst>
          </p:cNvPr>
          <p:cNvPicPr>
            <a:picLocks noChangeAspect="1"/>
          </p:cNvPicPr>
          <p:nvPr/>
        </p:nvPicPr>
        <p:blipFill>
          <a:blip r:embed="rId2"/>
          <a:srcRect l="17306" b="38925"/>
          <a:stretch>
            <a:fillRect/>
          </a:stretch>
        </p:blipFill>
        <p:spPr>
          <a:xfrm>
            <a:off x="830698" y="934064"/>
            <a:ext cx="4441400" cy="4748981"/>
          </a:xfrm>
          <a:prstGeom prst="rect">
            <a:avLst/>
          </a:prstGeom>
        </p:spPr>
      </p:pic>
      <p:pic>
        <p:nvPicPr>
          <p:cNvPr id="6" name="Picture 5" descr="A white paper with black text&#10;&#10;Description automatically generated">
            <a:extLst>
              <a:ext uri="{FF2B5EF4-FFF2-40B4-BE49-F238E27FC236}">
                <a16:creationId xmlns:a16="http://schemas.microsoft.com/office/drawing/2014/main" id="{9843DDFF-3FE5-930A-2AAF-4D54B8054C11}"/>
              </a:ext>
            </a:extLst>
          </p:cNvPr>
          <p:cNvPicPr>
            <a:picLocks noChangeAspect="1"/>
          </p:cNvPicPr>
          <p:nvPr/>
        </p:nvPicPr>
        <p:blipFill>
          <a:blip r:embed="rId2"/>
          <a:srcRect l="17306" t="62222"/>
          <a:stretch>
            <a:fillRect/>
          </a:stretch>
        </p:blipFill>
        <p:spPr>
          <a:xfrm>
            <a:off x="6102796" y="934064"/>
            <a:ext cx="4593674" cy="3038168"/>
          </a:xfrm>
          <a:prstGeom prst="rect">
            <a:avLst/>
          </a:prstGeom>
        </p:spPr>
      </p:pic>
      <p:grpSp>
        <p:nvGrpSpPr>
          <p:cNvPr id="11" name="Group 10">
            <a:extLst>
              <a:ext uri="{FF2B5EF4-FFF2-40B4-BE49-F238E27FC236}">
                <a16:creationId xmlns:a16="http://schemas.microsoft.com/office/drawing/2014/main" id="{604620EC-B9A7-3DE4-E4C4-B6702D73F615}"/>
              </a:ext>
            </a:extLst>
          </p:cNvPr>
          <p:cNvGrpSpPr/>
          <p:nvPr/>
        </p:nvGrpSpPr>
        <p:grpSpPr>
          <a:xfrm>
            <a:off x="872814" y="1791602"/>
            <a:ext cx="5091106" cy="283004"/>
            <a:chOff x="872814" y="1791602"/>
            <a:chExt cx="5091106" cy="283004"/>
          </a:xfrm>
        </p:grpSpPr>
        <p:pic>
          <p:nvPicPr>
            <p:cNvPr id="8" name="Picture 7">
              <a:extLst>
                <a:ext uri="{FF2B5EF4-FFF2-40B4-BE49-F238E27FC236}">
                  <a16:creationId xmlns:a16="http://schemas.microsoft.com/office/drawing/2014/main" id="{6718A65F-B170-1789-3E2D-09FABF810C58}"/>
                </a:ext>
              </a:extLst>
            </p:cNvPr>
            <p:cNvPicPr>
              <a:picLocks noChangeAspect="1"/>
            </p:cNvPicPr>
            <p:nvPr/>
          </p:nvPicPr>
          <p:blipFill>
            <a:blip r:embed="rId3"/>
            <a:srcRect r="89948" b="974"/>
            <a:stretch>
              <a:fillRect/>
            </a:stretch>
          </p:blipFill>
          <p:spPr>
            <a:xfrm>
              <a:off x="872814" y="1791602"/>
              <a:ext cx="1054310" cy="283004"/>
            </a:xfrm>
            <a:prstGeom prst="rect">
              <a:avLst/>
            </a:prstGeom>
          </p:spPr>
        </p:pic>
        <p:pic>
          <p:nvPicPr>
            <p:cNvPr id="9" name="Picture 8">
              <a:extLst>
                <a:ext uri="{FF2B5EF4-FFF2-40B4-BE49-F238E27FC236}">
                  <a16:creationId xmlns:a16="http://schemas.microsoft.com/office/drawing/2014/main" id="{0206530B-83F9-1669-AF99-708963C768D4}"/>
                </a:ext>
              </a:extLst>
            </p:cNvPr>
            <p:cNvPicPr>
              <a:picLocks noChangeAspect="1"/>
            </p:cNvPicPr>
            <p:nvPr/>
          </p:nvPicPr>
          <p:blipFill>
            <a:blip r:embed="rId3"/>
            <a:srcRect l="53502" r="8010" b="974"/>
            <a:stretch>
              <a:fillRect/>
            </a:stretch>
          </p:blipFill>
          <p:spPr>
            <a:xfrm>
              <a:off x="1927124" y="1791602"/>
              <a:ext cx="4036796" cy="283004"/>
            </a:xfrm>
            <a:prstGeom prst="rect">
              <a:avLst/>
            </a:prstGeom>
          </p:spPr>
        </p:pic>
      </p:grpSp>
      <p:pic>
        <p:nvPicPr>
          <p:cNvPr id="13" name="Picture 12">
            <a:extLst>
              <a:ext uri="{FF2B5EF4-FFF2-40B4-BE49-F238E27FC236}">
                <a16:creationId xmlns:a16="http://schemas.microsoft.com/office/drawing/2014/main" id="{9ED2A02A-4A0A-E0C7-6F3B-36B86DD57C04}"/>
              </a:ext>
            </a:extLst>
          </p:cNvPr>
          <p:cNvPicPr>
            <a:picLocks noChangeAspect="1"/>
          </p:cNvPicPr>
          <p:nvPr/>
        </p:nvPicPr>
        <p:blipFill>
          <a:blip r:embed="rId4"/>
          <a:stretch>
            <a:fillRect/>
          </a:stretch>
        </p:blipFill>
        <p:spPr>
          <a:xfrm>
            <a:off x="872814" y="2895526"/>
            <a:ext cx="4134427" cy="533474"/>
          </a:xfrm>
          <a:prstGeom prst="rect">
            <a:avLst/>
          </a:prstGeom>
        </p:spPr>
      </p:pic>
      <p:pic>
        <p:nvPicPr>
          <p:cNvPr id="20" name="Picture 19">
            <a:extLst>
              <a:ext uri="{FF2B5EF4-FFF2-40B4-BE49-F238E27FC236}">
                <a16:creationId xmlns:a16="http://schemas.microsoft.com/office/drawing/2014/main" id="{8EEDE8EE-0406-9BD6-F90D-6C557C8DA46C}"/>
              </a:ext>
            </a:extLst>
          </p:cNvPr>
          <p:cNvPicPr>
            <a:picLocks noChangeAspect="1"/>
          </p:cNvPicPr>
          <p:nvPr/>
        </p:nvPicPr>
        <p:blipFill>
          <a:blip r:embed="rId5"/>
          <a:srcRect r="24330"/>
          <a:stretch>
            <a:fillRect/>
          </a:stretch>
        </p:blipFill>
        <p:spPr>
          <a:xfrm>
            <a:off x="1481841" y="4709502"/>
            <a:ext cx="4036796" cy="1066949"/>
          </a:xfrm>
          <a:prstGeom prst="rect">
            <a:avLst/>
          </a:prstGeom>
        </p:spPr>
      </p:pic>
      <p:pic>
        <p:nvPicPr>
          <p:cNvPr id="22" name="Picture 21">
            <a:extLst>
              <a:ext uri="{FF2B5EF4-FFF2-40B4-BE49-F238E27FC236}">
                <a16:creationId xmlns:a16="http://schemas.microsoft.com/office/drawing/2014/main" id="{C64B1480-D32B-F77E-9732-1DA03832975A}"/>
              </a:ext>
            </a:extLst>
          </p:cNvPr>
          <p:cNvPicPr>
            <a:picLocks noChangeAspect="1"/>
          </p:cNvPicPr>
          <p:nvPr/>
        </p:nvPicPr>
        <p:blipFill>
          <a:blip r:embed="rId6"/>
          <a:stretch>
            <a:fillRect/>
          </a:stretch>
        </p:blipFill>
        <p:spPr>
          <a:xfrm>
            <a:off x="7261236" y="1653453"/>
            <a:ext cx="2276793" cy="323895"/>
          </a:xfrm>
          <a:prstGeom prst="rect">
            <a:avLst/>
          </a:prstGeom>
        </p:spPr>
      </p:pic>
      <p:pic>
        <p:nvPicPr>
          <p:cNvPr id="24" name="Picture 23">
            <a:extLst>
              <a:ext uri="{FF2B5EF4-FFF2-40B4-BE49-F238E27FC236}">
                <a16:creationId xmlns:a16="http://schemas.microsoft.com/office/drawing/2014/main" id="{3E5E61BA-F4CA-C9DC-A2AF-648310DC3793}"/>
              </a:ext>
            </a:extLst>
          </p:cNvPr>
          <p:cNvPicPr>
            <a:picLocks noChangeAspect="1"/>
          </p:cNvPicPr>
          <p:nvPr/>
        </p:nvPicPr>
        <p:blipFill>
          <a:blip r:embed="rId7"/>
          <a:stretch>
            <a:fillRect/>
          </a:stretch>
        </p:blipFill>
        <p:spPr>
          <a:xfrm>
            <a:off x="7756605" y="3238473"/>
            <a:ext cx="1781424" cy="190527"/>
          </a:xfrm>
          <a:prstGeom prst="rect">
            <a:avLst/>
          </a:prstGeom>
        </p:spPr>
      </p:pic>
      <p:pic>
        <p:nvPicPr>
          <p:cNvPr id="26" name="Picture 25">
            <a:extLst>
              <a:ext uri="{FF2B5EF4-FFF2-40B4-BE49-F238E27FC236}">
                <a16:creationId xmlns:a16="http://schemas.microsoft.com/office/drawing/2014/main" id="{FA8E12B6-11DE-F3C2-0397-BFBC2A9EAA1E}"/>
              </a:ext>
            </a:extLst>
          </p:cNvPr>
          <p:cNvPicPr>
            <a:picLocks noChangeAspect="1"/>
          </p:cNvPicPr>
          <p:nvPr/>
        </p:nvPicPr>
        <p:blipFill>
          <a:blip r:embed="rId8"/>
          <a:stretch>
            <a:fillRect/>
          </a:stretch>
        </p:blipFill>
        <p:spPr>
          <a:xfrm>
            <a:off x="6816112" y="3633599"/>
            <a:ext cx="3880358" cy="513432"/>
          </a:xfrm>
          <a:prstGeom prst="rect">
            <a:avLst/>
          </a:prstGeom>
        </p:spPr>
      </p:pic>
    </p:spTree>
    <p:extLst>
      <p:ext uri="{BB962C8B-B14F-4D97-AF65-F5344CB8AC3E}">
        <p14:creationId xmlns:p14="http://schemas.microsoft.com/office/powerpoint/2010/main" val="22989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10515600" cy="1325563"/>
          </a:xfrm>
        </p:spPr>
        <p:txBody>
          <a:bodyPr/>
          <a:lstStyle/>
          <a:p>
            <a:r>
              <a:rPr lang="en-US" b="1">
                <a:solidFill>
                  <a:schemeClr val="accent6"/>
                </a:solidFill>
              </a:rPr>
              <a:t>Inorganic Chemistry Year 2 </a:t>
            </a:r>
            <a:br>
              <a:rPr lang="en-US" b="1">
                <a:solidFill>
                  <a:schemeClr val="accent6"/>
                </a:solidFill>
              </a:rPr>
            </a:br>
            <a:r>
              <a:rPr lang="en-US" b="1">
                <a:solidFill>
                  <a:schemeClr val="accent6"/>
                </a:solidFill>
              </a:rPr>
              <a:t>3.2.6 Reactions of ions in aqueous solutions</a:t>
            </a:r>
          </a:p>
        </p:txBody>
      </p:sp>
      <p:pic>
        <p:nvPicPr>
          <p:cNvPr id="6" name="Picture 5" descr="A close-up of a paper&#10;&#10;AI-generated content may be incorrect.">
            <a:extLst>
              <a:ext uri="{FF2B5EF4-FFF2-40B4-BE49-F238E27FC236}">
                <a16:creationId xmlns:a16="http://schemas.microsoft.com/office/drawing/2014/main" id="{F3D24CAF-1177-3737-31C1-618A545FFC11}"/>
              </a:ext>
            </a:extLst>
          </p:cNvPr>
          <p:cNvPicPr>
            <a:picLocks noChangeAspect="1"/>
          </p:cNvPicPr>
          <p:nvPr/>
        </p:nvPicPr>
        <p:blipFill>
          <a:blip r:embed="rId2"/>
          <a:stretch>
            <a:fillRect/>
          </a:stretch>
        </p:blipFill>
        <p:spPr>
          <a:xfrm>
            <a:off x="1195998" y="1999028"/>
            <a:ext cx="8842619" cy="4305788"/>
          </a:xfrm>
          <a:prstGeom prst="rect">
            <a:avLst/>
          </a:prstGeom>
        </p:spPr>
      </p:pic>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0EAC8-97F4-E1EA-F629-3FED5560F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EE936-DB83-CFF5-11CC-90FC594A3676}"/>
              </a:ext>
            </a:extLst>
          </p:cNvPr>
          <p:cNvSpPr>
            <a:spLocks noGrp="1"/>
          </p:cNvSpPr>
          <p:nvPr>
            <p:ph type="title"/>
          </p:nvPr>
        </p:nvSpPr>
        <p:spPr>
          <a:xfrm>
            <a:off x="0" y="-196645"/>
            <a:ext cx="10515600" cy="1325563"/>
          </a:xfrm>
        </p:spPr>
        <p:txBody>
          <a:bodyPr/>
          <a:lstStyle/>
          <a:p>
            <a:r>
              <a:rPr lang="en-US" b="1">
                <a:solidFill>
                  <a:schemeClr val="accent6"/>
                </a:solidFill>
              </a:rPr>
              <a:t>Ligand substitution reactions</a:t>
            </a:r>
          </a:p>
        </p:txBody>
      </p:sp>
      <p:sp>
        <p:nvSpPr>
          <p:cNvPr id="3" name="TextBox 2">
            <a:extLst>
              <a:ext uri="{FF2B5EF4-FFF2-40B4-BE49-F238E27FC236}">
                <a16:creationId xmlns:a16="http://schemas.microsoft.com/office/drawing/2014/main" id="{C72BD4EC-E34B-2F53-D15E-015A2C6C7B1F}"/>
              </a:ext>
            </a:extLst>
          </p:cNvPr>
          <p:cNvSpPr txBox="1"/>
          <p:nvPr/>
        </p:nvSpPr>
        <p:spPr>
          <a:xfrm>
            <a:off x="0" y="887327"/>
            <a:ext cx="119888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ea typeface="Calibri"/>
                <a:cs typeface="Calibri"/>
              </a:rPr>
              <a:t>Chelation and the chelate effect</a:t>
            </a:r>
            <a:endParaRPr lang="en-US" sz="2400">
              <a:ea typeface="Calibri"/>
              <a:cs typeface="Calibri"/>
            </a:endParaRPr>
          </a:p>
          <a:p>
            <a:endParaRPr lang="en-US" sz="2400">
              <a:ea typeface="Calibri"/>
              <a:cs typeface="Calibri"/>
            </a:endParaRPr>
          </a:p>
          <a:p>
            <a:r>
              <a:rPr lang="en-US" sz="2400">
                <a:ea typeface="Calibri"/>
                <a:cs typeface="Calibri"/>
              </a:rPr>
              <a:t> </a:t>
            </a:r>
          </a:p>
          <a:p>
            <a:endParaRPr lang="en-US" sz="2400">
              <a:ea typeface="Calibri"/>
              <a:cs typeface="Calibri"/>
            </a:endParaRPr>
          </a:p>
          <a:p>
            <a:endParaRPr lang="en-US" sz="2400">
              <a:ea typeface="Calibri"/>
              <a:cs typeface="Calibri"/>
            </a:endParaRPr>
          </a:p>
        </p:txBody>
      </p:sp>
      <p:sp>
        <p:nvSpPr>
          <p:cNvPr id="4" name="TextBox 3">
            <a:extLst>
              <a:ext uri="{FF2B5EF4-FFF2-40B4-BE49-F238E27FC236}">
                <a16:creationId xmlns:a16="http://schemas.microsoft.com/office/drawing/2014/main" id="{88EE4AC7-F73E-5069-632E-09D77B9E96AE}"/>
              </a:ext>
            </a:extLst>
          </p:cNvPr>
          <p:cNvSpPr txBox="1"/>
          <p:nvPr/>
        </p:nvSpPr>
        <p:spPr>
          <a:xfrm>
            <a:off x="0" y="1441179"/>
            <a:ext cx="1219200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CHELATION is the term used to describe the formation of complexes with multidentate ligands. These may be bidentate, such as ethylene diamine, </a:t>
            </a:r>
            <a:r>
              <a:rPr lang="en-GB" sz="2400" err="1">
                <a:ea typeface="Calibri"/>
                <a:cs typeface="Calibri"/>
              </a:rPr>
              <a:t>ethanedioate</a:t>
            </a:r>
            <a:r>
              <a:rPr lang="en-GB" sz="2400">
                <a:ea typeface="Calibri"/>
                <a:cs typeface="Calibri"/>
              </a:rPr>
              <a:t> and benzene-1,2-diamine, or polydentate e.g. EDTA.</a:t>
            </a:r>
          </a:p>
          <a:p>
            <a:r>
              <a:rPr lang="en-GB" sz="2400">
                <a:ea typeface="Calibri"/>
                <a:cs typeface="Calibri"/>
              </a:rPr>
              <a:t>If a hexadentate ligand such as EDTA is added to a solution of a transition metal salt like copper (II) sulphate solution, all six water ligands will be replaced by the EDTA;</a:t>
            </a:r>
          </a:p>
          <a:p>
            <a:endParaRPr lang="en-GB" sz="2400">
              <a:ea typeface="Calibri"/>
              <a:cs typeface="Calibri"/>
            </a:endParaRPr>
          </a:p>
          <a:p>
            <a:r>
              <a:rPr lang="en-GB" sz="2400">
                <a:ea typeface="Calibri"/>
                <a:cs typeface="Calibri"/>
              </a:rPr>
              <a:t>		[Cu(H</a:t>
            </a:r>
            <a:r>
              <a:rPr lang="en-GB" sz="2400" baseline="-25000">
                <a:ea typeface="Calibri"/>
                <a:cs typeface="Calibri"/>
              </a:rPr>
              <a:t>2</a:t>
            </a:r>
            <a:r>
              <a:rPr lang="en-GB" sz="2400">
                <a:ea typeface="Calibri"/>
                <a:cs typeface="Calibri"/>
              </a:rPr>
              <a:t>O)</a:t>
            </a:r>
            <a:r>
              <a:rPr lang="en-GB" sz="2400" baseline="-25000">
                <a:ea typeface="Calibri"/>
                <a:cs typeface="Calibri"/>
              </a:rPr>
              <a:t>6</a:t>
            </a:r>
            <a:r>
              <a:rPr lang="en-GB" sz="2400">
                <a:ea typeface="Calibri"/>
                <a:cs typeface="Calibri"/>
              </a:rPr>
              <a:t>]</a:t>
            </a:r>
            <a:r>
              <a:rPr lang="en-GB" sz="2400" baseline="30000">
                <a:ea typeface="Calibri"/>
                <a:cs typeface="Calibri"/>
              </a:rPr>
              <a:t>2+</a:t>
            </a:r>
            <a:r>
              <a:rPr lang="en-GB" sz="2400" baseline="-25000">
                <a:ea typeface="Calibri"/>
                <a:cs typeface="Calibri"/>
              </a:rPr>
              <a:t>(aq) </a:t>
            </a:r>
            <a:r>
              <a:rPr lang="en-GB" sz="2400">
                <a:ea typeface="Calibri"/>
                <a:cs typeface="Calibri"/>
              </a:rPr>
              <a:t>+ EDTA</a:t>
            </a:r>
            <a:r>
              <a:rPr lang="en-GB" sz="2400" baseline="30000">
                <a:ea typeface="Calibri"/>
                <a:cs typeface="Calibri"/>
              </a:rPr>
              <a:t>4-</a:t>
            </a:r>
            <a:r>
              <a:rPr lang="en-GB" sz="2400" baseline="-25000">
                <a:ea typeface="Calibri"/>
                <a:cs typeface="Calibri"/>
              </a:rPr>
              <a:t>(aq)</a:t>
            </a:r>
            <a:r>
              <a:rPr lang="en-GB" sz="2400">
                <a:ea typeface="Calibri"/>
                <a:cs typeface="Calibri"/>
              </a:rPr>
              <a:t>  --&gt; [</a:t>
            </a:r>
            <a:r>
              <a:rPr lang="en-GB" sz="2400" err="1">
                <a:ea typeface="Calibri"/>
                <a:cs typeface="Calibri"/>
              </a:rPr>
              <a:t>CuEDTA</a:t>
            </a:r>
            <a:r>
              <a:rPr lang="en-GB" sz="2400">
                <a:ea typeface="Calibri"/>
                <a:cs typeface="Calibri"/>
              </a:rPr>
              <a:t>]</a:t>
            </a:r>
            <a:r>
              <a:rPr lang="en-GB" sz="2400" baseline="30000">
                <a:ea typeface="Calibri"/>
                <a:cs typeface="Calibri"/>
              </a:rPr>
              <a:t>2-</a:t>
            </a:r>
            <a:r>
              <a:rPr lang="en-GB" sz="2400" baseline="-25000">
                <a:ea typeface="Calibri"/>
                <a:cs typeface="Calibri"/>
              </a:rPr>
              <a:t>(aq)</a:t>
            </a:r>
            <a:r>
              <a:rPr lang="en-GB" sz="2400">
                <a:ea typeface="Calibri"/>
                <a:cs typeface="Calibri"/>
              </a:rPr>
              <a:t> + 6H</a:t>
            </a:r>
            <a:r>
              <a:rPr lang="en-GB" sz="2400" baseline="-25000">
                <a:ea typeface="Calibri"/>
                <a:cs typeface="Calibri"/>
              </a:rPr>
              <a:t>2</a:t>
            </a:r>
            <a:r>
              <a:rPr lang="en-GB" sz="2400">
                <a:ea typeface="Calibri"/>
                <a:cs typeface="Calibri"/>
              </a:rPr>
              <a:t>O</a:t>
            </a:r>
            <a:r>
              <a:rPr lang="en-GB" sz="2400" baseline="-25000">
                <a:ea typeface="Calibri"/>
                <a:cs typeface="Calibri"/>
              </a:rPr>
              <a:t>(l)</a:t>
            </a:r>
          </a:p>
          <a:p>
            <a:endParaRPr lang="en-GB" sz="2400" baseline="-25000">
              <a:ea typeface="Calibri"/>
              <a:cs typeface="Calibri"/>
            </a:endParaRPr>
          </a:p>
          <a:p>
            <a:r>
              <a:rPr lang="en-GB" sz="2400">
                <a:ea typeface="Calibri"/>
                <a:cs typeface="Calibri"/>
              </a:rPr>
              <a:t>Two species on the left hand side of the equation are replaced by seven on the right. This results in an increase in entropy, driving the reaction to the right. This is called the</a:t>
            </a:r>
            <a:r>
              <a:rPr lang="en-GB" sz="2400">
                <a:solidFill>
                  <a:srgbClr val="FF0000"/>
                </a:solidFill>
                <a:ea typeface="Calibri"/>
                <a:cs typeface="Calibri"/>
              </a:rPr>
              <a:t> CHELATE EFFECT</a:t>
            </a:r>
            <a:r>
              <a:rPr lang="en-GB" sz="2400">
                <a:ea typeface="Calibri"/>
                <a:cs typeface="Calibri"/>
              </a:rPr>
              <a:t> and for this reason, chelate complexes with multidentate ligands are favoured over complexes with monodentate ligands.</a:t>
            </a:r>
          </a:p>
        </p:txBody>
      </p:sp>
    </p:spTree>
    <p:extLst>
      <p:ext uri="{BB962C8B-B14F-4D97-AF65-F5344CB8AC3E}">
        <p14:creationId xmlns:p14="http://schemas.microsoft.com/office/powerpoint/2010/main" val="54695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A9C-B60F-F519-7E56-D6349ACC4AC9}"/>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72DCD6-9C53-0B97-9C7D-D10815948B67}"/>
              </a:ext>
            </a:extLst>
          </p:cNvPr>
          <p:cNvGraphicFramePr>
            <a:graphicFrameLocks noGrp="1"/>
          </p:cNvGraphicFramePr>
          <p:nvPr>
            <p:extLst>
              <p:ext uri="{D42A27DB-BD31-4B8C-83A1-F6EECF244321}">
                <p14:modId xmlns:p14="http://schemas.microsoft.com/office/powerpoint/2010/main" val="4248433956"/>
              </p:ext>
            </p:extLst>
          </p:nvPr>
        </p:nvGraphicFramePr>
        <p:xfrm>
          <a:off x="1190512" y="666915"/>
          <a:ext cx="10752274" cy="5524169"/>
        </p:xfrm>
        <a:graphic>
          <a:graphicData uri="http://schemas.openxmlformats.org/drawingml/2006/table">
            <a:tbl>
              <a:tblPr firstRow="1" bandRow="1">
                <a:tableStyleId>{5C22544A-7EE6-4342-B048-85BDC9FD1C3A}</a:tableStyleId>
              </a:tblPr>
              <a:tblGrid>
                <a:gridCol w="1655803">
                  <a:extLst>
                    <a:ext uri="{9D8B030D-6E8A-4147-A177-3AD203B41FA5}">
                      <a16:colId xmlns:a16="http://schemas.microsoft.com/office/drawing/2014/main" val="2410541717"/>
                    </a:ext>
                  </a:extLst>
                </a:gridCol>
                <a:gridCol w="2038863">
                  <a:extLst>
                    <a:ext uri="{9D8B030D-6E8A-4147-A177-3AD203B41FA5}">
                      <a16:colId xmlns:a16="http://schemas.microsoft.com/office/drawing/2014/main" val="309148000"/>
                    </a:ext>
                  </a:extLst>
                </a:gridCol>
                <a:gridCol w="2520779">
                  <a:extLst>
                    <a:ext uri="{9D8B030D-6E8A-4147-A177-3AD203B41FA5}">
                      <a16:colId xmlns:a16="http://schemas.microsoft.com/office/drawing/2014/main" val="1564196107"/>
                    </a:ext>
                  </a:extLst>
                </a:gridCol>
                <a:gridCol w="2051537">
                  <a:extLst>
                    <a:ext uri="{9D8B030D-6E8A-4147-A177-3AD203B41FA5}">
                      <a16:colId xmlns:a16="http://schemas.microsoft.com/office/drawing/2014/main" val="2017846978"/>
                    </a:ext>
                  </a:extLst>
                </a:gridCol>
                <a:gridCol w="2485292">
                  <a:extLst>
                    <a:ext uri="{9D8B030D-6E8A-4147-A177-3AD203B41FA5}">
                      <a16:colId xmlns:a16="http://schemas.microsoft.com/office/drawing/2014/main" val="2555904695"/>
                    </a:ext>
                  </a:extLst>
                </a:gridCol>
              </a:tblGrid>
              <a:tr h="952169">
                <a:tc>
                  <a:txBody>
                    <a:bodyPr/>
                    <a:lstStyle/>
                    <a:p>
                      <a:r>
                        <a:rPr lang="en-GB" sz="2400"/>
                        <a:t>Base</a:t>
                      </a:r>
                    </a:p>
                  </a:txBody>
                  <a:tcPr/>
                </a:tc>
                <a:tc>
                  <a:txBody>
                    <a:bodyPr/>
                    <a:lstStyle/>
                    <a:p>
                      <a:r>
                        <a:rPr lang="en-GB">
                          <a:solidFill>
                            <a:srgbClr val="00B050"/>
                          </a:solidFill>
                        </a:rPr>
                        <a:t>[Fe(H</a:t>
                      </a:r>
                      <a:r>
                        <a:rPr lang="en-GB" baseline="-25000">
                          <a:solidFill>
                            <a:srgbClr val="00B050"/>
                          </a:solidFill>
                        </a:rPr>
                        <a:t>2</a:t>
                      </a:r>
                      <a:r>
                        <a:rPr lang="en-GB">
                          <a:solidFill>
                            <a:srgbClr val="00B050"/>
                          </a:solidFill>
                        </a:rPr>
                        <a:t>0)</a:t>
                      </a:r>
                      <a:r>
                        <a:rPr lang="en-GB" baseline="-25000">
                          <a:solidFill>
                            <a:srgbClr val="00B050"/>
                          </a:solidFill>
                        </a:rPr>
                        <a:t>6</a:t>
                      </a:r>
                      <a:r>
                        <a:rPr lang="en-GB">
                          <a:solidFill>
                            <a:srgbClr val="00B050"/>
                          </a:solidFill>
                        </a:rPr>
                        <a:t>]</a:t>
                      </a:r>
                      <a:r>
                        <a:rPr lang="en-GB" baseline="30000">
                          <a:solidFill>
                            <a:srgbClr val="00B050"/>
                          </a:solidFill>
                        </a:rPr>
                        <a:t>2+</a:t>
                      </a:r>
                      <a:r>
                        <a:rPr lang="en-GB" baseline="-25000"/>
                        <a:t>(aq)</a:t>
                      </a:r>
                    </a:p>
                    <a:p>
                      <a:pPr lvl="0">
                        <a:buNone/>
                      </a:pPr>
                      <a:r>
                        <a:rPr lang="en-GB" baseline="0"/>
                        <a:t>(pale green)</a:t>
                      </a:r>
                    </a:p>
                  </a:txBody>
                  <a:tcPr/>
                </a:tc>
                <a:tc>
                  <a:txBody>
                    <a:bodyPr/>
                    <a:lstStyle/>
                    <a:p>
                      <a:r>
                        <a:rPr lang="en-GB">
                          <a:solidFill>
                            <a:schemeClr val="accent2">
                              <a:lumMod val="76000"/>
                            </a:schemeClr>
                          </a:solidFill>
                        </a:rPr>
                        <a:t>[Fe(H</a:t>
                      </a:r>
                      <a:r>
                        <a:rPr lang="en-GB" baseline="-25000">
                          <a:solidFill>
                            <a:schemeClr val="accent2">
                              <a:lumMod val="76000"/>
                            </a:schemeClr>
                          </a:solidFill>
                        </a:rPr>
                        <a:t>2</a:t>
                      </a:r>
                      <a:r>
                        <a:rPr lang="en-GB">
                          <a:solidFill>
                            <a:schemeClr val="accent2">
                              <a:lumMod val="76000"/>
                            </a:schemeClr>
                          </a:solidFill>
                        </a:rPr>
                        <a:t>0)</a:t>
                      </a:r>
                      <a:r>
                        <a:rPr lang="en-GB" baseline="-25000">
                          <a:solidFill>
                            <a:schemeClr val="accent2">
                              <a:lumMod val="76000"/>
                            </a:schemeClr>
                          </a:solidFill>
                        </a:rPr>
                        <a:t>6</a:t>
                      </a:r>
                      <a:r>
                        <a:rPr lang="en-GB">
                          <a:solidFill>
                            <a:schemeClr val="accent2">
                              <a:lumMod val="76000"/>
                            </a:schemeClr>
                          </a:solidFill>
                        </a:rPr>
                        <a:t>]</a:t>
                      </a:r>
                      <a:r>
                        <a:rPr lang="en-GB" baseline="30000">
                          <a:solidFill>
                            <a:schemeClr val="accent2">
                              <a:lumMod val="76000"/>
                            </a:schemeClr>
                          </a:solidFill>
                        </a:rPr>
                        <a:t>3+</a:t>
                      </a:r>
                      <a:r>
                        <a:rPr lang="en-GB" baseline="-25000"/>
                        <a:t>(</a:t>
                      </a:r>
                      <a:r>
                        <a:rPr lang="en-GB" baseline="-25000" err="1"/>
                        <a:t>aq</a:t>
                      </a:r>
                      <a:r>
                        <a:rPr lang="en-GB" baseline="-25000"/>
                        <a:t>)</a:t>
                      </a:r>
                    </a:p>
                    <a:p>
                      <a:pPr lvl="0">
                        <a:buNone/>
                      </a:pPr>
                      <a:r>
                        <a:rPr lang="en-GB" baseline="0"/>
                        <a:t>(purple/yellow/brown)</a:t>
                      </a:r>
                    </a:p>
                  </a:txBody>
                  <a:tcPr/>
                </a:tc>
                <a:tc>
                  <a:txBody>
                    <a:bodyPr/>
                    <a:lstStyle/>
                    <a:p>
                      <a:r>
                        <a:rPr lang="en-GB">
                          <a:solidFill>
                            <a:schemeClr val="accent5">
                              <a:lumMod val="60000"/>
                              <a:lumOff val="40000"/>
                            </a:schemeClr>
                          </a:solidFill>
                        </a:rPr>
                        <a:t>[Cu(H</a:t>
                      </a:r>
                      <a:r>
                        <a:rPr lang="en-GB" baseline="-25000">
                          <a:solidFill>
                            <a:schemeClr val="accent5">
                              <a:lumMod val="60000"/>
                              <a:lumOff val="40000"/>
                            </a:schemeClr>
                          </a:solidFill>
                        </a:rPr>
                        <a:t>2</a:t>
                      </a:r>
                      <a:r>
                        <a:rPr lang="en-GB">
                          <a:solidFill>
                            <a:schemeClr val="accent5">
                              <a:lumMod val="60000"/>
                              <a:lumOff val="40000"/>
                            </a:schemeClr>
                          </a:solidFill>
                        </a:rPr>
                        <a:t>0)</a:t>
                      </a:r>
                      <a:r>
                        <a:rPr lang="en-GB" baseline="-25000">
                          <a:solidFill>
                            <a:schemeClr val="accent5">
                              <a:lumMod val="60000"/>
                              <a:lumOff val="40000"/>
                            </a:schemeClr>
                          </a:solidFill>
                        </a:rPr>
                        <a:t>6</a:t>
                      </a:r>
                      <a:r>
                        <a:rPr lang="en-GB">
                          <a:solidFill>
                            <a:schemeClr val="accent5">
                              <a:lumMod val="60000"/>
                              <a:lumOff val="40000"/>
                            </a:schemeClr>
                          </a:solidFill>
                        </a:rPr>
                        <a:t>]</a:t>
                      </a:r>
                      <a:r>
                        <a:rPr lang="en-GB" baseline="30000">
                          <a:solidFill>
                            <a:schemeClr val="accent5">
                              <a:lumMod val="60000"/>
                              <a:lumOff val="40000"/>
                            </a:schemeClr>
                          </a:solidFill>
                        </a:rPr>
                        <a:t>2+</a:t>
                      </a:r>
                      <a:r>
                        <a:rPr lang="en-GB" baseline="-25000"/>
                        <a:t>(aq)</a:t>
                      </a:r>
                    </a:p>
                    <a:p>
                      <a:pPr lvl="0">
                        <a:buNone/>
                      </a:pPr>
                      <a:r>
                        <a:rPr lang="en-GB" baseline="0"/>
                        <a:t>(pale blue)</a:t>
                      </a:r>
                    </a:p>
                    <a:p>
                      <a:endParaRPr lang="en-GB"/>
                    </a:p>
                  </a:txBody>
                  <a:tcPr/>
                </a:tc>
                <a:tc>
                  <a:txBody>
                    <a:bodyPr/>
                    <a:lstStyle/>
                    <a:p>
                      <a:r>
                        <a:rPr lang="en-GB"/>
                        <a:t>[Al(H</a:t>
                      </a:r>
                      <a:r>
                        <a:rPr lang="en-GB" baseline="-25000"/>
                        <a:t>2</a:t>
                      </a:r>
                      <a:r>
                        <a:rPr lang="en-GB"/>
                        <a:t>0)</a:t>
                      </a:r>
                      <a:r>
                        <a:rPr lang="en-GB" baseline="-25000"/>
                        <a:t>6</a:t>
                      </a:r>
                      <a:r>
                        <a:rPr lang="en-GB"/>
                        <a:t>]</a:t>
                      </a:r>
                      <a:r>
                        <a:rPr lang="en-GB" baseline="30000"/>
                        <a:t>3+</a:t>
                      </a:r>
                      <a:r>
                        <a:rPr lang="en-GB" baseline="-25000"/>
                        <a:t>(aq)</a:t>
                      </a:r>
                    </a:p>
                    <a:p>
                      <a:pPr lvl="0">
                        <a:buNone/>
                      </a:pPr>
                      <a:r>
                        <a:rPr lang="en-GB" baseline="0"/>
                        <a:t>(colourless)</a:t>
                      </a:r>
                    </a:p>
                    <a:p>
                      <a:endParaRPr lang="en-GB"/>
                    </a:p>
                  </a:txBody>
                  <a:tcPr/>
                </a:tc>
                <a:extLst>
                  <a:ext uri="{0D108BD9-81ED-4DB2-BD59-A6C34878D82A}">
                    <a16:rowId xmlns:a16="http://schemas.microsoft.com/office/drawing/2014/main" val="1716597146"/>
                  </a:ext>
                </a:extLst>
              </a:tr>
              <a:tr h="864257">
                <a:tc>
                  <a:txBody>
                    <a:bodyPr/>
                    <a:lstStyle/>
                    <a:p>
                      <a:r>
                        <a:rPr lang="en-GB" sz="2400"/>
                        <a:t>OH</a:t>
                      </a:r>
                      <a:r>
                        <a:rPr lang="en-GB" sz="2400" baseline="30000"/>
                        <a:t>-</a:t>
                      </a:r>
                      <a:r>
                        <a:rPr lang="en-GB" sz="2400"/>
                        <a:t> dilute</a:t>
                      </a:r>
                    </a:p>
                  </a:txBody>
                  <a:tcPr/>
                </a:tc>
                <a:tc>
                  <a:txBody>
                    <a:bodyPr/>
                    <a:lstStyle/>
                    <a:p>
                      <a:r>
                        <a:rPr lang="en-GB" sz="1800" b="1">
                          <a:solidFill>
                            <a:srgbClr val="00B050"/>
                          </a:solidFill>
                        </a:rPr>
                        <a:t>Green gelatinous ppt</a:t>
                      </a:r>
                      <a:r>
                        <a:rPr lang="en-GB" sz="1800"/>
                        <a:t> of [Fe(H</a:t>
                      </a:r>
                      <a:r>
                        <a:rPr lang="en-GB" sz="1800" baseline="-25000"/>
                        <a:t>2</a:t>
                      </a:r>
                      <a:r>
                        <a:rPr lang="en-GB" sz="1800"/>
                        <a:t>O)</a:t>
                      </a:r>
                      <a:r>
                        <a:rPr lang="en-GB" sz="1800" baseline="-25000"/>
                        <a:t>4</a:t>
                      </a:r>
                      <a:r>
                        <a:rPr lang="en-GB" sz="1800"/>
                        <a:t>(OH)</a:t>
                      </a:r>
                      <a:r>
                        <a:rPr lang="en-GB" sz="1800" baseline="-25000"/>
                        <a:t>2</a:t>
                      </a:r>
                      <a:r>
                        <a:rPr lang="en-GB" sz="1800"/>
                        <a:t>]*</a:t>
                      </a:r>
                    </a:p>
                  </a:txBody>
                  <a:tcPr/>
                </a:tc>
                <a:tc>
                  <a:txBody>
                    <a:bodyPr/>
                    <a:lstStyle/>
                    <a:p>
                      <a:pPr lvl="0">
                        <a:buNone/>
                      </a:pPr>
                      <a:r>
                        <a:rPr lang="en-GB" sz="1800" b="1" i="0" u="none" strike="noStrike" noProof="0">
                          <a:solidFill>
                            <a:schemeClr val="accent2">
                              <a:lumMod val="76000"/>
                            </a:schemeClr>
                          </a:solidFill>
                          <a:latin typeface="Calibri"/>
                        </a:rPr>
                        <a:t>Brown gelatinous ppt</a:t>
                      </a:r>
                      <a:r>
                        <a:rPr lang="en-GB" sz="1800" b="0" i="0" u="none" strike="noStrike" noProof="0">
                          <a:solidFill>
                            <a:srgbClr val="000000"/>
                          </a:solidFill>
                          <a:latin typeface="Calibri"/>
                        </a:rPr>
                        <a:t> of [Fe(H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a:t>
                      </a:r>
                      <a:endParaRPr lang="en-US" sz="1800"/>
                    </a:p>
                  </a:txBody>
                  <a:tcPr/>
                </a:tc>
                <a:tc>
                  <a:txBody>
                    <a:bodyPr/>
                    <a:lstStyle/>
                    <a:p>
                      <a:pPr lvl="0">
                        <a:buNone/>
                      </a:pPr>
                      <a:r>
                        <a:rPr lang="en-GB" sz="1800" b="1" i="0" u="none" strike="noStrike" noProof="0">
                          <a:solidFill>
                            <a:schemeClr val="accent1">
                              <a:lumMod val="60000"/>
                              <a:lumOff val="40000"/>
                            </a:schemeClr>
                          </a:solidFill>
                          <a:latin typeface="Calibri"/>
                        </a:rPr>
                        <a:t>Pale blue ppt</a:t>
                      </a:r>
                      <a:r>
                        <a:rPr lang="en-GB" sz="1800" b="0" i="0" u="none" strike="noStrike" noProof="0">
                          <a:solidFill>
                            <a:srgbClr val="000000"/>
                          </a:solidFill>
                          <a:latin typeface="Calibri"/>
                        </a:rPr>
                        <a:t> of [Cu(H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4</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a:t>
                      </a:r>
                      <a:endParaRPr lang="en-US" sz="1800"/>
                    </a:p>
                  </a:txBody>
                  <a:tcPr/>
                </a:tc>
                <a:tc>
                  <a:txBody>
                    <a:bodyPr/>
                    <a:lstStyle/>
                    <a:p>
                      <a:r>
                        <a:rPr lang="en-GB" b="1">
                          <a:solidFill>
                            <a:schemeClr val="bg1"/>
                          </a:solidFill>
                        </a:rPr>
                        <a:t>White ppt</a:t>
                      </a:r>
                      <a:r>
                        <a:rPr lang="en-GB"/>
                        <a:t> of [Al(H</a:t>
                      </a:r>
                      <a:r>
                        <a:rPr lang="en-GB" baseline="-25000"/>
                        <a:t>2</a:t>
                      </a:r>
                      <a:r>
                        <a:rPr lang="en-GB"/>
                        <a:t>O)</a:t>
                      </a:r>
                      <a:r>
                        <a:rPr lang="en-GB" baseline="-25000"/>
                        <a:t>3</a:t>
                      </a:r>
                      <a:r>
                        <a:rPr lang="en-GB"/>
                        <a:t>(OH)</a:t>
                      </a:r>
                      <a:r>
                        <a:rPr lang="en-GB" baseline="-25000"/>
                        <a:t>3</a:t>
                      </a:r>
                      <a:r>
                        <a:rPr lang="en-GB"/>
                        <a:t>]</a:t>
                      </a:r>
                    </a:p>
                  </a:txBody>
                  <a:tcPr/>
                </a:tc>
                <a:extLst>
                  <a:ext uri="{0D108BD9-81ED-4DB2-BD59-A6C34878D82A}">
                    <a16:rowId xmlns:a16="http://schemas.microsoft.com/office/drawing/2014/main" val="1060114632"/>
                  </a:ext>
                </a:extLst>
              </a:tr>
              <a:tr h="864257">
                <a:tc>
                  <a:txBody>
                    <a:bodyPr/>
                    <a:lstStyle/>
                    <a:p>
                      <a:pPr lvl="0">
                        <a:buNone/>
                      </a:pPr>
                      <a:r>
                        <a:rPr lang="en-GB" sz="2400" b="0" i="0" u="none" strike="noStrike" noProof="0">
                          <a:solidFill>
                            <a:srgbClr val="000000"/>
                          </a:solidFill>
                          <a:latin typeface="Calibri"/>
                        </a:rPr>
                        <a:t>OH</a:t>
                      </a:r>
                      <a:r>
                        <a:rPr lang="en-GB" sz="2400" b="0" i="0" u="none" strike="noStrike" baseline="30000" noProof="0">
                          <a:solidFill>
                            <a:srgbClr val="000000"/>
                          </a:solidFill>
                          <a:latin typeface="Calibri"/>
                        </a:rPr>
                        <a:t>-</a:t>
                      </a:r>
                      <a:r>
                        <a:rPr lang="en-GB" sz="2400" b="0" i="0" u="none" strike="noStrike" noProof="0">
                          <a:solidFill>
                            <a:srgbClr val="000000"/>
                          </a:solidFill>
                          <a:latin typeface="Calibri"/>
                        </a:rPr>
                        <a:t> excess</a:t>
                      </a:r>
                      <a:endParaRPr lang="en-US" sz="2400"/>
                    </a:p>
                  </a:txBody>
                  <a:tcPr/>
                </a:tc>
                <a:tc>
                  <a:txBody>
                    <a:bodyPr/>
                    <a:lstStyle/>
                    <a:p>
                      <a:pPr lvl="0">
                        <a:buNone/>
                      </a:pPr>
                      <a:r>
                        <a:rPr lang="en-GB" sz="1800" b="1" i="0" u="none" strike="noStrike" noProof="0">
                          <a:solidFill>
                            <a:srgbClr val="00B050"/>
                          </a:solidFill>
                          <a:latin typeface="Calibri"/>
                        </a:rPr>
                        <a:t>Green gelatinous ppt</a:t>
                      </a:r>
                      <a:r>
                        <a:rPr lang="en-GB" sz="1800" b="0" i="0" u="none" strike="noStrike" noProof="0">
                          <a:solidFill>
                            <a:srgbClr val="000000"/>
                          </a:solidFill>
                          <a:latin typeface="Calibri"/>
                        </a:rPr>
                        <a:t> of [Fe(H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4</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a:t>
                      </a:r>
                      <a:endParaRPr lang="en-US" sz="1800"/>
                    </a:p>
                  </a:txBody>
                  <a:tcPr/>
                </a:tc>
                <a:tc>
                  <a:txBody>
                    <a:bodyPr/>
                    <a:lstStyle/>
                    <a:p>
                      <a:pPr lvl="0">
                        <a:buNone/>
                      </a:pPr>
                      <a:r>
                        <a:rPr lang="en-GB" sz="1800" b="1" i="0" u="none" strike="noStrike" noProof="0">
                          <a:solidFill>
                            <a:schemeClr val="accent2">
                              <a:lumMod val="76000"/>
                            </a:schemeClr>
                          </a:solidFill>
                          <a:latin typeface="Calibri"/>
                        </a:rPr>
                        <a:t>Brown gelatinous ppt</a:t>
                      </a:r>
                      <a:r>
                        <a:rPr lang="en-GB" sz="1800" b="0" i="0" u="none" strike="noStrike" noProof="0">
                          <a:solidFill>
                            <a:srgbClr val="000000"/>
                          </a:solidFill>
                          <a:latin typeface="Calibri"/>
                        </a:rPr>
                        <a:t> of [Fe(H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a:t>
                      </a:r>
                      <a:endParaRPr lang="en-US" sz="1800"/>
                    </a:p>
                  </a:txBody>
                  <a:tcPr/>
                </a:tc>
                <a:tc>
                  <a:txBody>
                    <a:bodyPr/>
                    <a:lstStyle/>
                    <a:p>
                      <a:pPr lvl="0">
                        <a:buNone/>
                      </a:pPr>
                      <a:r>
                        <a:rPr lang="en-GB" sz="1800" b="1" i="0" u="none" strike="noStrike" noProof="0">
                          <a:solidFill>
                            <a:schemeClr val="accent1">
                              <a:lumMod val="60000"/>
                              <a:lumOff val="40000"/>
                            </a:schemeClr>
                          </a:solidFill>
                          <a:latin typeface="Calibri"/>
                        </a:rPr>
                        <a:t>Pale blue ppt</a:t>
                      </a:r>
                      <a:r>
                        <a:rPr lang="en-GB" sz="1800" b="0" i="0" u="none" strike="noStrike" noProof="0">
                          <a:solidFill>
                            <a:srgbClr val="000000"/>
                          </a:solidFill>
                          <a:latin typeface="Calibri"/>
                        </a:rPr>
                        <a:t> of [Cu(H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4</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a:t>
                      </a:r>
                      <a:endParaRPr lang="en-US" sz="1800"/>
                    </a:p>
                  </a:txBody>
                  <a:tcPr/>
                </a:tc>
                <a:tc>
                  <a:txBody>
                    <a:bodyPr/>
                    <a:lstStyle/>
                    <a:p>
                      <a:r>
                        <a:rPr lang="en-GB"/>
                        <a:t>Colourless solution of </a:t>
                      </a:r>
                      <a:r>
                        <a:rPr lang="en-GB" sz="1800" b="0" i="0" u="none" strike="noStrike" noProof="0">
                          <a:solidFill>
                            <a:srgbClr val="000000"/>
                          </a:solidFill>
                          <a:latin typeface="Calibri"/>
                        </a:rPr>
                        <a:t>[Al(OH)</a:t>
                      </a:r>
                      <a:r>
                        <a:rPr lang="en-GB" sz="1800" b="0" i="0" u="none" strike="noStrike" baseline="-25000" noProof="0">
                          <a:solidFill>
                            <a:srgbClr val="000000"/>
                          </a:solidFill>
                          <a:latin typeface="Calibri"/>
                        </a:rPr>
                        <a:t>4</a:t>
                      </a:r>
                      <a:r>
                        <a:rPr lang="en-GB" sz="1800" b="0" i="0" u="none" strike="noStrike" noProof="0">
                          <a:solidFill>
                            <a:srgbClr val="000000"/>
                          </a:solidFill>
                          <a:latin typeface="Calibri"/>
                        </a:rPr>
                        <a:t>]</a:t>
                      </a:r>
                      <a:r>
                        <a:rPr lang="en-GB" sz="1800" b="0" i="0" u="none" strike="noStrike" baseline="30000" noProof="0">
                          <a:solidFill>
                            <a:srgbClr val="000000"/>
                          </a:solidFill>
                          <a:latin typeface="Calibri"/>
                        </a:rPr>
                        <a:t>-</a:t>
                      </a:r>
                      <a:endParaRPr lang="en-GB" baseline="30000"/>
                    </a:p>
                  </a:txBody>
                  <a:tcPr/>
                </a:tc>
                <a:extLst>
                  <a:ext uri="{0D108BD9-81ED-4DB2-BD59-A6C34878D82A}">
                    <a16:rowId xmlns:a16="http://schemas.microsoft.com/office/drawing/2014/main" val="1842021509"/>
                  </a:ext>
                </a:extLst>
              </a:tr>
              <a:tr h="864257">
                <a:tc>
                  <a:txBody>
                    <a:bodyPr/>
                    <a:lstStyle/>
                    <a:p>
                      <a:r>
                        <a:rPr lang="en-GB" sz="2400"/>
                        <a:t>NH</a:t>
                      </a:r>
                      <a:r>
                        <a:rPr lang="en-GB" sz="2400" baseline="-25000"/>
                        <a:t>3</a:t>
                      </a:r>
                      <a:r>
                        <a:rPr lang="en-GB" sz="2400"/>
                        <a:t> little</a:t>
                      </a:r>
                    </a:p>
                  </a:txBody>
                  <a:tcPr/>
                </a:tc>
                <a:tc>
                  <a:txBody>
                    <a:bodyPr/>
                    <a:lstStyle/>
                    <a:p>
                      <a:pPr lvl="0">
                        <a:buNone/>
                      </a:pPr>
                      <a:r>
                        <a:rPr lang="en-GB" sz="1800" b="1" i="0" u="none" strike="noStrike" noProof="0">
                          <a:solidFill>
                            <a:srgbClr val="00B050"/>
                          </a:solidFill>
                          <a:latin typeface="Calibri"/>
                        </a:rPr>
                        <a:t>Green gelatinous ppt</a:t>
                      </a:r>
                      <a:r>
                        <a:rPr lang="en-GB" sz="1800" b="0" i="0" u="none" strike="noStrike" noProof="0">
                          <a:solidFill>
                            <a:srgbClr val="000000"/>
                          </a:solidFill>
                          <a:latin typeface="Calibri"/>
                        </a:rPr>
                        <a:t> of [Fe(H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4</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a:t>
                      </a:r>
                      <a:endParaRPr lang="en-US" sz="1800"/>
                    </a:p>
                  </a:txBody>
                  <a:tcPr/>
                </a:tc>
                <a:tc>
                  <a:txBody>
                    <a:bodyPr/>
                    <a:lstStyle/>
                    <a:p>
                      <a:pPr lvl="0">
                        <a:buNone/>
                      </a:pPr>
                      <a:r>
                        <a:rPr lang="en-GB" sz="1800" b="1" i="0" u="none" strike="noStrike" noProof="0">
                          <a:solidFill>
                            <a:schemeClr val="accent2">
                              <a:lumMod val="76000"/>
                            </a:schemeClr>
                          </a:solidFill>
                          <a:latin typeface="Calibri"/>
                        </a:rPr>
                        <a:t>Brown gelatinous ppt</a:t>
                      </a:r>
                      <a:r>
                        <a:rPr lang="en-GB" sz="1800" b="0" i="0" u="none" strike="noStrike" noProof="0">
                          <a:solidFill>
                            <a:srgbClr val="000000"/>
                          </a:solidFill>
                          <a:latin typeface="Calibri"/>
                        </a:rPr>
                        <a:t> of [Fe(H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a:t>
                      </a:r>
                      <a:endParaRPr lang="en-US" sz="1800"/>
                    </a:p>
                  </a:txBody>
                  <a:tcPr/>
                </a:tc>
                <a:tc>
                  <a:txBody>
                    <a:bodyPr/>
                    <a:lstStyle/>
                    <a:p>
                      <a:pPr lvl="0">
                        <a:buNone/>
                      </a:pPr>
                      <a:r>
                        <a:rPr lang="en-GB" sz="1800" b="1" i="0" u="none" strike="noStrike" noProof="0">
                          <a:solidFill>
                            <a:schemeClr val="accent1">
                              <a:lumMod val="60000"/>
                              <a:lumOff val="40000"/>
                            </a:schemeClr>
                          </a:solidFill>
                          <a:latin typeface="Calibri"/>
                        </a:rPr>
                        <a:t>Pale blue ppt</a:t>
                      </a:r>
                      <a:r>
                        <a:rPr lang="en-GB" sz="1800" b="0" i="0" u="none" strike="noStrike" noProof="0">
                          <a:solidFill>
                            <a:srgbClr val="000000"/>
                          </a:solidFill>
                          <a:latin typeface="Calibri"/>
                        </a:rPr>
                        <a:t> of [Cu(H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4</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a:t>
                      </a:r>
                      <a:endParaRPr lang="en-US" sz="1800"/>
                    </a:p>
                  </a:txBody>
                  <a:tcPr/>
                </a:tc>
                <a:tc>
                  <a:txBody>
                    <a:bodyPr/>
                    <a:lstStyle/>
                    <a:p>
                      <a:pPr lvl="0">
                        <a:buNone/>
                      </a:pPr>
                      <a:r>
                        <a:rPr lang="en-GB" sz="1800" b="1" i="0" u="none" strike="noStrike" noProof="0">
                          <a:solidFill>
                            <a:schemeClr val="bg1"/>
                          </a:solidFill>
                          <a:latin typeface="Calibri"/>
                        </a:rPr>
                        <a:t>White ppt</a:t>
                      </a:r>
                      <a:r>
                        <a:rPr lang="en-GB" sz="1800" b="0" i="0" u="none" strike="noStrike" noProof="0">
                          <a:solidFill>
                            <a:srgbClr val="000000"/>
                          </a:solidFill>
                          <a:latin typeface="Calibri"/>
                        </a:rPr>
                        <a:t> of [Al(H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a:t>
                      </a:r>
                      <a:endParaRPr lang="en-US" sz="1800"/>
                    </a:p>
                  </a:txBody>
                  <a:tcPr/>
                </a:tc>
                <a:extLst>
                  <a:ext uri="{0D108BD9-81ED-4DB2-BD59-A6C34878D82A}">
                    <a16:rowId xmlns:a16="http://schemas.microsoft.com/office/drawing/2014/main" val="1854905168"/>
                  </a:ext>
                </a:extLst>
              </a:tr>
              <a:tr h="864257">
                <a:tc>
                  <a:txBody>
                    <a:bodyPr/>
                    <a:lstStyle/>
                    <a:p>
                      <a:pPr lvl="0">
                        <a:buNone/>
                      </a:pPr>
                      <a:r>
                        <a:rPr lang="en-GB" sz="2400" b="0" i="0" u="none" strike="noStrike" noProof="0">
                          <a:solidFill>
                            <a:srgbClr val="000000"/>
                          </a:solidFill>
                          <a:latin typeface="Calibri"/>
                        </a:rPr>
                        <a:t>NH</a:t>
                      </a:r>
                      <a:r>
                        <a:rPr lang="en-GB" sz="2400" b="0" i="0" u="none" strike="noStrike" baseline="-25000" noProof="0">
                          <a:solidFill>
                            <a:srgbClr val="000000"/>
                          </a:solidFill>
                          <a:latin typeface="Calibri"/>
                        </a:rPr>
                        <a:t>3</a:t>
                      </a:r>
                      <a:r>
                        <a:rPr lang="en-GB" sz="2400" b="0" i="0" u="none" strike="noStrike" noProof="0">
                          <a:solidFill>
                            <a:srgbClr val="000000"/>
                          </a:solidFill>
                          <a:latin typeface="Calibri"/>
                        </a:rPr>
                        <a:t> excess</a:t>
                      </a:r>
                      <a:endParaRPr lang="en-US"/>
                    </a:p>
                  </a:txBody>
                  <a:tcPr/>
                </a:tc>
                <a:tc>
                  <a:txBody>
                    <a:bodyPr/>
                    <a:lstStyle/>
                    <a:p>
                      <a:pPr lvl="0">
                        <a:buNone/>
                      </a:pPr>
                      <a:r>
                        <a:rPr lang="en-GB" sz="1800" b="1" i="0" u="none" strike="noStrike" noProof="0">
                          <a:solidFill>
                            <a:srgbClr val="00B050"/>
                          </a:solidFill>
                          <a:latin typeface="Calibri"/>
                        </a:rPr>
                        <a:t>Green gelatinous ppt</a:t>
                      </a:r>
                      <a:r>
                        <a:rPr lang="en-GB" sz="1800" b="0" i="0" u="none" strike="noStrike" noProof="0">
                          <a:solidFill>
                            <a:srgbClr val="000000"/>
                          </a:solidFill>
                          <a:latin typeface="Calibri"/>
                        </a:rPr>
                        <a:t> of [Fe(H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4</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a:t>
                      </a:r>
                      <a:endParaRPr lang="en-US" sz="1800"/>
                    </a:p>
                  </a:txBody>
                  <a:tcPr/>
                </a:tc>
                <a:tc>
                  <a:txBody>
                    <a:bodyPr/>
                    <a:lstStyle/>
                    <a:p>
                      <a:pPr lvl="0">
                        <a:buNone/>
                      </a:pPr>
                      <a:r>
                        <a:rPr lang="en-GB" sz="1800" b="1" i="0" u="none" strike="noStrike" noProof="0">
                          <a:solidFill>
                            <a:schemeClr val="accent2">
                              <a:lumMod val="76000"/>
                            </a:schemeClr>
                          </a:solidFill>
                          <a:latin typeface="Calibri"/>
                        </a:rPr>
                        <a:t>Brown gelatinous ppt</a:t>
                      </a:r>
                      <a:r>
                        <a:rPr lang="en-GB" sz="1800" b="0" i="0" u="none" strike="noStrike" noProof="0">
                          <a:solidFill>
                            <a:srgbClr val="000000"/>
                          </a:solidFill>
                          <a:latin typeface="Calibri"/>
                        </a:rPr>
                        <a:t> of [Fe(H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a:t>
                      </a:r>
                      <a:endParaRPr lang="en-US" sz="1800"/>
                    </a:p>
                  </a:txBody>
                  <a:tcPr/>
                </a:tc>
                <a:tc>
                  <a:txBody>
                    <a:bodyPr/>
                    <a:lstStyle/>
                    <a:p>
                      <a:pPr lvl="0">
                        <a:buNone/>
                      </a:pPr>
                      <a:r>
                        <a:rPr lang="en-GB" sz="1800" b="1" i="0" u="none" strike="noStrike" noProof="0">
                          <a:solidFill>
                            <a:srgbClr val="0070C0"/>
                          </a:solidFill>
                          <a:latin typeface="Calibri"/>
                        </a:rPr>
                        <a:t>Deep blue solution </a:t>
                      </a:r>
                      <a:r>
                        <a:rPr lang="en-GB" sz="1800" b="0" i="0" u="none" strike="noStrike" noProof="0">
                          <a:solidFill>
                            <a:srgbClr val="000000"/>
                          </a:solidFill>
                          <a:latin typeface="Calibri"/>
                        </a:rPr>
                        <a:t>of [Cu(NH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a:t>
                      </a:r>
                      <a:r>
                        <a:rPr lang="en-GB" sz="1800" b="0" i="0" u="none" strike="noStrike" baseline="-25000" noProof="0">
                          <a:solidFill>
                            <a:srgbClr val="000000"/>
                          </a:solidFill>
                          <a:latin typeface="Calibri"/>
                        </a:rPr>
                        <a:t>4</a:t>
                      </a:r>
                      <a:r>
                        <a:rPr lang="en-GB" sz="1800" b="0" i="0" u="none" strike="noStrike" noProof="0">
                          <a:solidFill>
                            <a:srgbClr val="000000"/>
                          </a:solidFill>
                          <a:latin typeface="Calibri"/>
                        </a:rPr>
                        <a:t>(H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a:t>
                      </a:r>
                      <a:r>
                        <a:rPr lang="en-GB" sz="1800" b="0" i="0" u="none" strike="noStrike" baseline="30000" noProof="0">
                          <a:solidFill>
                            <a:srgbClr val="000000"/>
                          </a:solidFill>
                          <a:latin typeface="Calibri"/>
                        </a:rPr>
                        <a:t>2+</a:t>
                      </a:r>
                      <a:endParaRPr lang="en-US" sz="1800" baseline="30000"/>
                    </a:p>
                  </a:txBody>
                  <a:tcPr/>
                </a:tc>
                <a:tc>
                  <a:txBody>
                    <a:bodyPr/>
                    <a:lstStyle/>
                    <a:p>
                      <a:pPr lvl="0">
                        <a:buNone/>
                      </a:pPr>
                      <a:r>
                        <a:rPr lang="en-GB" sz="1800" b="1" i="0" u="none" strike="noStrike" noProof="0">
                          <a:solidFill>
                            <a:schemeClr val="bg1"/>
                          </a:solidFill>
                          <a:latin typeface="Calibri"/>
                        </a:rPr>
                        <a:t>White ppt</a:t>
                      </a:r>
                      <a:r>
                        <a:rPr lang="en-GB" sz="1800" b="0" i="0" u="none" strike="noStrike" noProof="0">
                          <a:solidFill>
                            <a:srgbClr val="000000"/>
                          </a:solidFill>
                          <a:latin typeface="Calibri"/>
                        </a:rPr>
                        <a:t> of [Al(H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a:t>
                      </a:r>
                      <a:endParaRPr lang="en-US" sz="1800"/>
                    </a:p>
                  </a:txBody>
                  <a:tcPr/>
                </a:tc>
                <a:extLst>
                  <a:ext uri="{0D108BD9-81ED-4DB2-BD59-A6C34878D82A}">
                    <a16:rowId xmlns:a16="http://schemas.microsoft.com/office/drawing/2014/main" val="4127457078"/>
                  </a:ext>
                </a:extLst>
              </a:tr>
              <a:tr h="864257">
                <a:tc>
                  <a:txBody>
                    <a:bodyPr/>
                    <a:lstStyle/>
                    <a:p>
                      <a:r>
                        <a:rPr lang="en-GB" sz="2400"/>
                        <a:t>CO</a:t>
                      </a:r>
                      <a:r>
                        <a:rPr lang="en-GB" sz="2400" baseline="-25000"/>
                        <a:t>3</a:t>
                      </a:r>
                      <a:r>
                        <a:rPr lang="en-GB" sz="2400" baseline="30000"/>
                        <a:t>2-</a:t>
                      </a:r>
                    </a:p>
                  </a:txBody>
                  <a:tcPr/>
                </a:tc>
                <a:tc>
                  <a:txBody>
                    <a:bodyPr/>
                    <a:lstStyle/>
                    <a:p>
                      <a:pPr lvl="0">
                        <a:buNone/>
                      </a:pPr>
                      <a:r>
                        <a:rPr lang="en-GB" sz="1800" b="1" i="0" u="none" strike="noStrike" noProof="0">
                          <a:solidFill>
                            <a:srgbClr val="00B050"/>
                          </a:solidFill>
                          <a:latin typeface="Calibri"/>
                        </a:rPr>
                        <a:t>Green ppt </a:t>
                      </a:r>
                      <a:r>
                        <a:rPr lang="en-GB" sz="1800" b="0" i="0" u="none" strike="noStrike" noProof="0">
                          <a:solidFill>
                            <a:schemeClr val="tx1"/>
                          </a:solidFill>
                          <a:latin typeface="Calibri"/>
                        </a:rPr>
                        <a:t>of</a:t>
                      </a:r>
                    </a:p>
                    <a:p>
                      <a:pPr lvl="0">
                        <a:buNone/>
                      </a:pPr>
                      <a:r>
                        <a:rPr lang="en-GB" sz="1800" b="0" i="0" u="none" strike="noStrike" noProof="0">
                          <a:solidFill>
                            <a:schemeClr val="tx1"/>
                          </a:solidFill>
                          <a:latin typeface="Calibri"/>
                        </a:rPr>
                        <a:t>FeCO</a:t>
                      </a:r>
                      <a:r>
                        <a:rPr lang="en-GB" sz="1800" b="0" i="0" u="none" strike="noStrike" baseline="-25000" noProof="0">
                          <a:solidFill>
                            <a:schemeClr val="tx1"/>
                          </a:solidFill>
                          <a:latin typeface="Calibri"/>
                        </a:rPr>
                        <a:t>3</a:t>
                      </a:r>
                    </a:p>
                  </a:txBody>
                  <a:tcPr/>
                </a:tc>
                <a:tc>
                  <a:txBody>
                    <a:bodyPr/>
                    <a:lstStyle/>
                    <a:p>
                      <a:pPr lvl="0">
                        <a:buNone/>
                      </a:pPr>
                      <a:r>
                        <a:rPr lang="en-GB" sz="1800" b="1" i="0" u="none" strike="noStrike" noProof="0">
                          <a:solidFill>
                            <a:schemeClr val="accent2">
                              <a:lumMod val="76000"/>
                            </a:schemeClr>
                          </a:solidFill>
                          <a:latin typeface="Calibri"/>
                        </a:rPr>
                        <a:t>Brown gelatinous ppt</a:t>
                      </a:r>
                      <a:r>
                        <a:rPr lang="en-GB" sz="1800" b="0" i="0" u="none" strike="noStrike" noProof="0">
                          <a:solidFill>
                            <a:srgbClr val="000000"/>
                          </a:solidFill>
                          <a:latin typeface="Calibri"/>
                        </a:rPr>
                        <a:t> of [Fe(H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 and bubbles of CO</a:t>
                      </a:r>
                      <a:r>
                        <a:rPr lang="en-GB" sz="1800" b="0" i="0" u="none" strike="noStrike" baseline="-25000" noProof="0">
                          <a:solidFill>
                            <a:srgbClr val="000000"/>
                          </a:solidFill>
                          <a:latin typeface="Calibri"/>
                        </a:rPr>
                        <a:t>2</a:t>
                      </a:r>
                      <a:endParaRPr lang="en-US" sz="1800" baseline="-25000"/>
                    </a:p>
                  </a:txBody>
                  <a:tcPr/>
                </a:tc>
                <a:tc>
                  <a:txBody>
                    <a:bodyPr/>
                    <a:lstStyle/>
                    <a:p>
                      <a:r>
                        <a:rPr lang="en-GB" b="1">
                          <a:solidFill>
                            <a:srgbClr val="56C4A7"/>
                          </a:solidFill>
                        </a:rPr>
                        <a:t>Blue-green ppt</a:t>
                      </a:r>
                      <a:r>
                        <a:rPr lang="en-GB"/>
                        <a:t> of CuCO</a:t>
                      </a:r>
                      <a:r>
                        <a:rPr lang="en-GB" baseline="-25000"/>
                        <a:t>3</a:t>
                      </a:r>
                    </a:p>
                  </a:txBody>
                  <a:tcPr/>
                </a:tc>
                <a:tc>
                  <a:txBody>
                    <a:bodyPr/>
                    <a:lstStyle/>
                    <a:p>
                      <a:pPr lvl="0">
                        <a:buNone/>
                      </a:pPr>
                      <a:r>
                        <a:rPr lang="en-GB" sz="1800" b="1" i="0" u="none" strike="noStrike" noProof="0">
                          <a:solidFill>
                            <a:schemeClr val="bg1"/>
                          </a:solidFill>
                          <a:latin typeface="Calibri"/>
                        </a:rPr>
                        <a:t>White ppt</a:t>
                      </a:r>
                      <a:r>
                        <a:rPr lang="en-GB" sz="1800" b="0" i="0" u="none" strike="noStrike" noProof="0">
                          <a:solidFill>
                            <a:srgbClr val="000000"/>
                          </a:solidFill>
                          <a:latin typeface="Calibri"/>
                        </a:rPr>
                        <a:t> of [Al(H</a:t>
                      </a:r>
                      <a:r>
                        <a:rPr lang="en-GB" sz="1800" b="0" i="0" u="none" strike="noStrike" baseline="-25000" noProof="0">
                          <a:solidFill>
                            <a:srgbClr val="000000"/>
                          </a:solidFill>
                          <a:latin typeface="Calibri"/>
                        </a:rPr>
                        <a:t>2</a:t>
                      </a:r>
                      <a:r>
                        <a:rPr lang="en-GB" sz="1800" b="0" i="0" u="none" strike="noStrike" noProof="0">
                          <a:solidFill>
                            <a:srgbClr val="000000"/>
                          </a:solidFill>
                          <a:latin typeface="Calibri"/>
                        </a:rPr>
                        <a:t>O)</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(OH)</a:t>
                      </a:r>
                      <a:r>
                        <a:rPr lang="en-GB" sz="1800" b="0" i="0" u="none" strike="noStrike" baseline="-25000" noProof="0">
                          <a:solidFill>
                            <a:srgbClr val="000000"/>
                          </a:solidFill>
                          <a:latin typeface="Calibri"/>
                        </a:rPr>
                        <a:t>3</a:t>
                      </a:r>
                      <a:r>
                        <a:rPr lang="en-GB" sz="1800" b="0" i="0" u="none" strike="noStrike" noProof="0">
                          <a:solidFill>
                            <a:srgbClr val="000000"/>
                          </a:solidFill>
                          <a:latin typeface="Calibri"/>
                        </a:rPr>
                        <a:t>] and bubbles of CO</a:t>
                      </a:r>
                      <a:r>
                        <a:rPr lang="en-GB" sz="1800" b="0" i="0" u="none" strike="noStrike" baseline="-25000" noProof="0">
                          <a:solidFill>
                            <a:srgbClr val="000000"/>
                          </a:solidFill>
                          <a:latin typeface="Calibri"/>
                        </a:rPr>
                        <a:t>2</a:t>
                      </a:r>
                      <a:endParaRPr lang="en-GB" sz="1800" b="0" i="0" u="none" strike="noStrike" noProof="0">
                        <a:solidFill>
                          <a:srgbClr val="000000"/>
                        </a:solidFill>
                        <a:latin typeface="Calibri"/>
                      </a:endParaRPr>
                    </a:p>
                  </a:txBody>
                  <a:tcPr/>
                </a:tc>
                <a:extLst>
                  <a:ext uri="{0D108BD9-81ED-4DB2-BD59-A6C34878D82A}">
                    <a16:rowId xmlns:a16="http://schemas.microsoft.com/office/drawing/2014/main" val="1897263775"/>
                  </a:ext>
                </a:extLst>
              </a:tr>
            </a:tbl>
          </a:graphicData>
        </a:graphic>
      </p:graphicFrame>
      <p:sp>
        <p:nvSpPr>
          <p:cNvPr id="2" name="Title 1">
            <a:extLst>
              <a:ext uri="{FF2B5EF4-FFF2-40B4-BE49-F238E27FC236}">
                <a16:creationId xmlns:a16="http://schemas.microsoft.com/office/drawing/2014/main" id="{0759A4D1-A3A8-98F4-4012-34957244516B}"/>
              </a:ext>
            </a:extLst>
          </p:cNvPr>
          <p:cNvSpPr>
            <a:spLocks noGrp="1"/>
          </p:cNvSpPr>
          <p:nvPr>
            <p:ph type="title"/>
          </p:nvPr>
        </p:nvSpPr>
        <p:spPr>
          <a:xfrm>
            <a:off x="0" y="1"/>
            <a:ext cx="10515600" cy="786384"/>
          </a:xfrm>
        </p:spPr>
        <p:txBody>
          <a:bodyPr/>
          <a:lstStyle/>
          <a:p>
            <a:r>
              <a:rPr lang="en-US" b="1">
                <a:solidFill>
                  <a:schemeClr val="accent6"/>
                </a:solidFill>
              </a:rPr>
              <a:t>Acid-base substitution reactions - Summary</a:t>
            </a:r>
          </a:p>
        </p:txBody>
      </p:sp>
      <mc:AlternateContent xmlns:mc="http://schemas.openxmlformats.org/markup-compatibility/2006" xmlns:p14="http://schemas.microsoft.com/office/powerpoint/2010/main">
        <mc:Choice Requires="p14">
          <p:contentPart p14:bwMode="auto" r:id="rId2">
            <p14:nvContentPartPr>
              <p14:cNvPr id="40" name="Ink 39">
                <a:extLst>
                  <a:ext uri="{FF2B5EF4-FFF2-40B4-BE49-F238E27FC236}">
                    <a16:creationId xmlns:a16="http://schemas.microsoft.com/office/drawing/2014/main" id="{AA376174-7E0E-1AAF-548F-EB3BD81119AC}"/>
                  </a:ext>
                </a:extLst>
              </p14:cNvPr>
              <p14:cNvContentPartPr/>
              <p14:nvPr/>
            </p14:nvContentPartPr>
            <p14:xfrm>
              <a:off x="10678968" y="5799096"/>
              <a:ext cx="360" cy="360"/>
            </p14:xfrm>
          </p:contentPart>
        </mc:Choice>
        <mc:Fallback xmlns="">
          <p:pic>
            <p:nvPicPr>
              <p:cNvPr id="40" name="Ink 39">
                <a:extLst>
                  <a:ext uri="{FF2B5EF4-FFF2-40B4-BE49-F238E27FC236}">
                    <a16:creationId xmlns:a16="http://schemas.microsoft.com/office/drawing/2014/main" id="{AA376174-7E0E-1AAF-548F-EB3BD81119AC}"/>
                  </a:ext>
                </a:extLst>
              </p:cNvPr>
              <p:cNvPicPr/>
              <p:nvPr/>
            </p:nvPicPr>
            <p:blipFill>
              <a:blip r:embed="rId3"/>
              <a:stretch>
                <a:fillRect/>
              </a:stretch>
            </p:blipFill>
            <p:spPr>
              <a:xfrm>
                <a:off x="10669968" y="5790096"/>
                <a:ext cx="18000" cy="18000"/>
              </a:xfrm>
              <a:prstGeom prst="rect">
                <a:avLst/>
              </a:prstGeom>
            </p:spPr>
          </p:pic>
        </mc:Fallback>
      </mc:AlternateContent>
      <p:sp>
        <p:nvSpPr>
          <p:cNvPr id="4" name="TextBox 3">
            <a:extLst>
              <a:ext uri="{FF2B5EF4-FFF2-40B4-BE49-F238E27FC236}">
                <a16:creationId xmlns:a16="http://schemas.microsoft.com/office/drawing/2014/main" id="{FD30676A-7400-9EB8-4C6F-D5EEBD2FDF79}"/>
              </a:ext>
            </a:extLst>
          </p:cNvPr>
          <p:cNvSpPr txBox="1"/>
          <p:nvPr/>
        </p:nvSpPr>
        <p:spPr>
          <a:xfrm>
            <a:off x="1773936" y="6300216"/>
            <a:ext cx="8905032" cy="461665"/>
          </a:xfrm>
          <a:prstGeom prst="rect">
            <a:avLst/>
          </a:prstGeom>
          <a:noFill/>
        </p:spPr>
        <p:txBody>
          <a:bodyPr wrap="square" rtlCol="0">
            <a:spAutoFit/>
          </a:bodyPr>
          <a:lstStyle/>
          <a:p>
            <a:r>
              <a:rPr lang="en-GB" sz="2400"/>
              <a:t>* Easily oxidised to brown </a:t>
            </a:r>
            <a:r>
              <a:rPr lang="en-GB" sz="2400" b="0" i="0" u="none" strike="noStrike" noProof="0">
                <a:solidFill>
                  <a:srgbClr val="000000"/>
                </a:solidFill>
                <a:latin typeface="Calibri"/>
              </a:rPr>
              <a:t>[Fe(H</a:t>
            </a:r>
            <a:r>
              <a:rPr lang="en-GB" sz="2400" b="0" i="0" u="none" strike="noStrike" baseline="-25000" noProof="0">
                <a:solidFill>
                  <a:srgbClr val="000000"/>
                </a:solidFill>
                <a:latin typeface="Calibri"/>
              </a:rPr>
              <a:t>2</a:t>
            </a:r>
            <a:r>
              <a:rPr lang="en-GB" sz="2400" b="0" i="0" u="none" strike="noStrike" noProof="0">
                <a:solidFill>
                  <a:srgbClr val="000000"/>
                </a:solidFill>
                <a:latin typeface="Calibri"/>
              </a:rPr>
              <a:t>O)</a:t>
            </a:r>
            <a:r>
              <a:rPr lang="en-GB" sz="2400" b="0" i="0" u="none" strike="noStrike" baseline="-25000" noProof="0">
                <a:solidFill>
                  <a:srgbClr val="000000"/>
                </a:solidFill>
                <a:latin typeface="Calibri"/>
              </a:rPr>
              <a:t>3</a:t>
            </a:r>
            <a:r>
              <a:rPr lang="en-GB" sz="2400" b="0" i="0" u="none" strike="noStrike" noProof="0">
                <a:solidFill>
                  <a:srgbClr val="000000"/>
                </a:solidFill>
                <a:latin typeface="Calibri"/>
              </a:rPr>
              <a:t>(OH)</a:t>
            </a:r>
            <a:r>
              <a:rPr lang="en-GB" sz="2400" b="0" i="0" u="none" strike="noStrike" baseline="-25000" noProof="0">
                <a:solidFill>
                  <a:srgbClr val="000000"/>
                </a:solidFill>
                <a:latin typeface="Calibri"/>
              </a:rPr>
              <a:t>3</a:t>
            </a:r>
            <a:r>
              <a:rPr lang="en-GB" sz="2400" b="0" i="0" u="none" strike="noStrike" noProof="0">
                <a:solidFill>
                  <a:srgbClr val="000000"/>
                </a:solidFill>
                <a:latin typeface="Calibri"/>
              </a:rPr>
              <a:t>]</a:t>
            </a:r>
            <a:r>
              <a:rPr lang="en-GB" sz="2400"/>
              <a:t> </a:t>
            </a:r>
          </a:p>
        </p:txBody>
      </p:sp>
      <p:sp>
        <p:nvSpPr>
          <p:cNvPr id="5" name="Rectangle 4">
            <a:extLst>
              <a:ext uri="{FF2B5EF4-FFF2-40B4-BE49-F238E27FC236}">
                <a16:creationId xmlns:a16="http://schemas.microsoft.com/office/drawing/2014/main" id="{29892096-7768-7A00-8FFC-4164690B3506}"/>
              </a:ext>
            </a:extLst>
          </p:cNvPr>
          <p:cNvSpPr/>
          <p:nvPr/>
        </p:nvSpPr>
        <p:spPr>
          <a:xfrm>
            <a:off x="1190512" y="1600200"/>
            <a:ext cx="6217920" cy="914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62F92EC-12A5-EB95-36CA-07964130EF7D}"/>
              </a:ext>
            </a:extLst>
          </p:cNvPr>
          <p:cNvSpPr txBox="1"/>
          <p:nvPr/>
        </p:nvSpPr>
        <p:spPr>
          <a:xfrm>
            <a:off x="0" y="1600200"/>
            <a:ext cx="1335024" cy="923330"/>
          </a:xfrm>
          <a:prstGeom prst="rect">
            <a:avLst/>
          </a:prstGeom>
          <a:noFill/>
        </p:spPr>
        <p:txBody>
          <a:bodyPr wrap="square" rtlCol="0">
            <a:spAutoFit/>
          </a:bodyPr>
          <a:lstStyle/>
          <a:p>
            <a:r>
              <a:rPr lang="en-GB"/>
              <a:t>Distinguish Fe</a:t>
            </a:r>
            <a:r>
              <a:rPr lang="en-GB" baseline="30000"/>
              <a:t>2+ </a:t>
            </a:r>
            <a:r>
              <a:rPr lang="en-GB"/>
              <a:t>from Fe</a:t>
            </a:r>
            <a:r>
              <a:rPr lang="en-GB" baseline="30000"/>
              <a:t>3+</a:t>
            </a:r>
          </a:p>
        </p:txBody>
      </p:sp>
    </p:spTree>
    <p:extLst>
      <p:ext uri="{BB962C8B-B14F-4D97-AF65-F5344CB8AC3E}">
        <p14:creationId xmlns:p14="http://schemas.microsoft.com/office/powerpoint/2010/main" val="414695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8018-04EF-AE5F-FA8A-506D905ABFB7}"/>
              </a:ext>
            </a:extLst>
          </p:cNvPr>
          <p:cNvSpPr>
            <a:spLocks noGrp="1"/>
          </p:cNvSpPr>
          <p:nvPr>
            <p:ph type="title"/>
          </p:nvPr>
        </p:nvSpPr>
        <p:spPr>
          <a:xfrm>
            <a:off x="0" y="0"/>
            <a:ext cx="10515600" cy="1325563"/>
          </a:xfrm>
        </p:spPr>
        <p:txBody>
          <a:bodyPr/>
          <a:lstStyle/>
          <a:p>
            <a:r>
              <a:rPr lang="en-US" b="1">
                <a:solidFill>
                  <a:schemeClr val="accent6"/>
                </a:solidFill>
              </a:rPr>
              <a:t>Metal aqua ions in solution</a:t>
            </a:r>
          </a:p>
        </p:txBody>
      </p:sp>
      <p:pic>
        <p:nvPicPr>
          <p:cNvPr id="41" name="Picture 40" descr="A close-up of a paper&#10;&#10;AI-generated content may be incorrect.">
            <a:extLst>
              <a:ext uri="{FF2B5EF4-FFF2-40B4-BE49-F238E27FC236}">
                <a16:creationId xmlns:a16="http://schemas.microsoft.com/office/drawing/2014/main" id="{576C0AFE-ED0C-546D-5BDA-6B40AB79EC21}"/>
              </a:ext>
            </a:extLst>
          </p:cNvPr>
          <p:cNvPicPr>
            <a:picLocks noChangeAspect="1"/>
          </p:cNvPicPr>
          <p:nvPr/>
        </p:nvPicPr>
        <p:blipFill>
          <a:blip r:embed="rId2"/>
          <a:srcRect l="744" t="1568" r="44588" b="69758"/>
          <a:stretch/>
        </p:blipFill>
        <p:spPr>
          <a:xfrm>
            <a:off x="393190" y="1207008"/>
            <a:ext cx="6730794" cy="1719072"/>
          </a:xfrm>
          <a:prstGeom prst="rect">
            <a:avLst/>
          </a:prstGeom>
        </p:spPr>
      </p:pic>
      <p:sp>
        <p:nvSpPr>
          <p:cNvPr id="42" name="TextBox 41">
            <a:extLst>
              <a:ext uri="{FF2B5EF4-FFF2-40B4-BE49-F238E27FC236}">
                <a16:creationId xmlns:a16="http://schemas.microsoft.com/office/drawing/2014/main" id="{BD55C8E6-C696-5167-B737-2D3C43D6EE07}"/>
              </a:ext>
            </a:extLst>
          </p:cNvPr>
          <p:cNvSpPr txBox="1"/>
          <p:nvPr/>
        </p:nvSpPr>
        <p:spPr>
          <a:xfrm>
            <a:off x="393190" y="3099817"/>
            <a:ext cx="11798809" cy="1200329"/>
          </a:xfrm>
          <a:prstGeom prst="rect">
            <a:avLst/>
          </a:prstGeom>
          <a:noFill/>
        </p:spPr>
        <p:txBody>
          <a:bodyPr wrap="square" rtlCol="0">
            <a:spAutoFit/>
          </a:bodyPr>
          <a:lstStyle/>
          <a:p>
            <a:r>
              <a:rPr lang="en-GB" sz="2400"/>
              <a:t>So, when thinking of a Fe</a:t>
            </a:r>
            <a:r>
              <a:rPr lang="en-GB" sz="2400" baseline="30000"/>
              <a:t>2+</a:t>
            </a:r>
            <a:r>
              <a:rPr lang="en-GB" sz="2400"/>
              <a:t> ion, it should be regarded as the metal ion surrounded by 6 water molecules through coordinate bonds, [Fe(H</a:t>
            </a:r>
            <a:r>
              <a:rPr lang="en-GB" sz="2400" baseline="-25000"/>
              <a:t>2</a:t>
            </a:r>
            <a:r>
              <a:rPr lang="en-GB" sz="2400"/>
              <a:t>O)</a:t>
            </a:r>
            <a:r>
              <a:rPr lang="en-GB" sz="2400" baseline="-25000"/>
              <a:t>6</a:t>
            </a:r>
            <a:r>
              <a:rPr lang="en-GB" sz="2400"/>
              <a:t>]</a:t>
            </a:r>
            <a:r>
              <a:rPr lang="en-GB" sz="2400" baseline="30000"/>
              <a:t>2+</a:t>
            </a:r>
            <a:r>
              <a:rPr lang="en-GB" sz="2400"/>
              <a:t>. The same applies to Cu</a:t>
            </a:r>
            <a:r>
              <a:rPr lang="en-GB" sz="2400" baseline="30000"/>
              <a:t>2+ </a:t>
            </a:r>
            <a:r>
              <a:rPr lang="en-GB" sz="2400"/>
              <a:t>and the 3+ ions of Al and Fe.</a:t>
            </a:r>
            <a:endParaRPr lang="en-GB" sz="2400" baseline="30000"/>
          </a:p>
        </p:txBody>
      </p:sp>
      <p:pic>
        <p:nvPicPr>
          <p:cNvPr id="44" name="Picture 43">
            <a:extLst>
              <a:ext uri="{FF2B5EF4-FFF2-40B4-BE49-F238E27FC236}">
                <a16:creationId xmlns:a16="http://schemas.microsoft.com/office/drawing/2014/main" id="{89CB9FA3-0CE0-E599-9391-B8D1EC680CB5}"/>
              </a:ext>
            </a:extLst>
          </p:cNvPr>
          <p:cNvPicPr>
            <a:picLocks noChangeAspect="1"/>
          </p:cNvPicPr>
          <p:nvPr/>
        </p:nvPicPr>
        <p:blipFill>
          <a:blip r:embed="rId3"/>
          <a:stretch>
            <a:fillRect/>
          </a:stretch>
        </p:blipFill>
        <p:spPr>
          <a:xfrm>
            <a:off x="3511019" y="3875223"/>
            <a:ext cx="3164101" cy="2692527"/>
          </a:xfrm>
          <a:prstGeom prst="rect">
            <a:avLst/>
          </a:prstGeom>
        </p:spPr>
      </p:pic>
      <p:pic>
        <p:nvPicPr>
          <p:cNvPr id="45" name="Picture 44">
            <a:extLst>
              <a:ext uri="{FF2B5EF4-FFF2-40B4-BE49-F238E27FC236}">
                <a16:creationId xmlns:a16="http://schemas.microsoft.com/office/drawing/2014/main" id="{4BA05E72-8479-57BF-B264-0F11D9338A34}"/>
              </a:ext>
            </a:extLst>
          </p:cNvPr>
          <p:cNvPicPr>
            <a:picLocks noChangeAspect="1"/>
          </p:cNvPicPr>
          <p:nvPr/>
        </p:nvPicPr>
        <p:blipFill>
          <a:blip r:embed="rId3"/>
          <a:stretch>
            <a:fillRect/>
          </a:stretch>
        </p:blipFill>
        <p:spPr>
          <a:xfrm>
            <a:off x="7705067" y="3875222"/>
            <a:ext cx="3164101" cy="2692527"/>
          </a:xfrm>
          <a:prstGeom prst="rect">
            <a:avLst/>
          </a:prstGeom>
        </p:spPr>
      </p:pic>
      <p:sp>
        <p:nvSpPr>
          <p:cNvPr id="46" name="TextBox 45">
            <a:extLst>
              <a:ext uri="{FF2B5EF4-FFF2-40B4-BE49-F238E27FC236}">
                <a16:creationId xmlns:a16="http://schemas.microsoft.com/office/drawing/2014/main" id="{B0C50200-A566-3405-3877-CEA529C4E5C4}"/>
              </a:ext>
            </a:extLst>
          </p:cNvPr>
          <p:cNvSpPr txBox="1"/>
          <p:nvPr/>
        </p:nvSpPr>
        <p:spPr>
          <a:xfrm>
            <a:off x="6383273" y="3930814"/>
            <a:ext cx="583694" cy="369332"/>
          </a:xfrm>
          <a:prstGeom prst="rect">
            <a:avLst/>
          </a:prstGeom>
          <a:solidFill>
            <a:schemeClr val="bg1"/>
          </a:solidFill>
        </p:spPr>
        <p:txBody>
          <a:bodyPr wrap="square" rtlCol="0">
            <a:spAutoFit/>
          </a:bodyPr>
          <a:lstStyle/>
          <a:p>
            <a:r>
              <a:rPr lang="en-GB"/>
              <a:t>2+</a:t>
            </a:r>
          </a:p>
        </p:txBody>
      </p:sp>
      <p:sp>
        <p:nvSpPr>
          <p:cNvPr id="47" name="TextBox 46">
            <a:extLst>
              <a:ext uri="{FF2B5EF4-FFF2-40B4-BE49-F238E27FC236}">
                <a16:creationId xmlns:a16="http://schemas.microsoft.com/office/drawing/2014/main" id="{89C64FA3-68AE-4029-9B39-4A6C5A7C13C7}"/>
              </a:ext>
            </a:extLst>
          </p:cNvPr>
          <p:cNvSpPr txBox="1"/>
          <p:nvPr/>
        </p:nvSpPr>
        <p:spPr>
          <a:xfrm>
            <a:off x="10599417" y="3930814"/>
            <a:ext cx="583694" cy="369332"/>
          </a:xfrm>
          <a:prstGeom prst="rect">
            <a:avLst/>
          </a:prstGeom>
          <a:solidFill>
            <a:schemeClr val="bg1"/>
          </a:solidFill>
        </p:spPr>
        <p:txBody>
          <a:bodyPr wrap="square" rtlCol="0">
            <a:spAutoFit/>
          </a:bodyPr>
          <a:lstStyle/>
          <a:p>
            <a:r>
              <a:rPr lang="en-GB"/>
              <a:t>3+</a:t>
            </a:r>
          </a:p>
        </p:txBody>
      </p:sp>
      <p:sp>
        <p:nvSpPr>
          <p:cNvPr id="48" name="TextBox 47">
            <a:extLst>
              <a:ext uri="{FF2B5EF4-FFF2-40B4-BE49-F238E27FC236}">
                <a16:creationId xmlns:a16="http://schemas.microsoft.com/office/drawing/2014/main" id="{38DD274D-00B2-B80C-ED3D-C07582A268CA}"/>
              </a:ext>
            </a:extLst>
          </p:cNvPr>
          <p:cNvSpPr txBox="1"/>
          <p:nvPr/>
        </p:nvSpPr>
        <p:spPr>
          <a:xfrm>
            <a:off x="4808080" y="5075552"/>
            <a:ext cx="404000" cy="369332"/>
          </a:xfrm>
          <a:prstGeom prst="rect">
            <a:avLst/>
          </a:prstGeom>
          <a:solidFill>
            <a:schemeClr val="bg1"/>
          </a:solidFill>
        </p:spPr>
        <p:txBody>
          <a:bodyPr wrap="square" rtlCol="0">
            <a:spAutoFit/>
          </a:bodyPr>
          <a:lstStyle/>
          <a:p>
            <a:r>
              <a:rPr lang="en-GB"/>
              <a:t>M</a:t>
            </a:r>
          </a:p>
        </p:txBody>
      </p:sp>
      <p:sp>
        <p:nvSpPr>
          <p:cNvPr id="49" name="TextBox 48">
            <a:extLst>
              <a:ext uri="{FF2B5EF4-FFF2-40B4-BE49-F238E27FC236}">
                <a16:creationId xmlns:a16="http://schemas.microsoft.com/office/drawing/2014/main" id="{9949B339-2759-E3BA-3BA6-4B8F6BC33A11}"/>
              </a:ext>
            </a:extLst>
          </p:cNvPr>
          <p:cNvSpPr txBox="1"/>
          <p:nvPr/>
        </p:nvSpPr>
        <p:spPr>
          <a:xfrm>
            <a:off x="9016536" y="5084696"/>
            <a:ext cx="392639" cy="369332"/>
          </a:xfrm>
          <a:prstGeom prst="rect">
            <a:avLst/>
          </a:prstGeom>
          <a:solidFill>
            <a:schemeClr val="bg1"/>
          </a:solidFill>
        </p:spPr>
        <p:txBody>
          <a:bodyPr wrap="square" rtlCol="0">
            <a:spAutoFit/>
          </a:bodyPr>
          <a:lstStyle/>
          <a:p>
            <a:r>
              <a:rPr lang="en-GB"/>
              <a:t>M</a:t>
            </a:r>
          </a:p>
        </p:txBody>
      </p:sp>
    </p:spTree>
    <p:extLst>
      <p:ext uri="{BB962C8B-B14F-4D97-AF65-F5344CB8AC3E}">
        <p14:creationId xmlns:p14="http://schemas.microsoft.com/office/powerpoint/2010/main" val="374801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D354-0743-1E35-BEC1-961E94B88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4F8C8-FE43-367E-C6F4-412D94559F61}"/>
              </a:ext>
            </a:extLst>
          </p:cNvPr>
          <p:cNvSpPr>
            <a:spLocks noGrp="1"/>
          </p:cNvSpPr>
          <p:nvPr>
            <p:ph type="title"/>
          </p:nvPr>
        </p:nvSpPr>
        <p:spPr>
          <a:xfrm>
            <a:off x="0" y="0"/>
            <a:ext cx="10515600" cy="1325563"/>
          </a:xfrm>
        </p:spPr>
        <p:txBody>
          <a:bodyPr/>
          <a:lstStyle/>
          <a:p>
            <a:r>
              <a:rPr lang="en-US" b="1">
                <a:solidFill>
                  <a:schemeClr val="accent6"/>
                </a:solidFill>
              </a:rPr>
              <a:t>Reminder - Definitions of acids and bases</a:t>
            </a:r>
          </a:p>
        </p:txBody>
      </p:sp>
      <p:sp>
        <p:nvSpPr>
          <p:cNvPr id="3" name="TextBox 2">
            <a:extLst>
              <a:ext uri="{FF2B5EF4-FFF2-40B4-BE49-F238E27FC236}">
                <a16:creationId xmlns:a16="http://schemas.microsoft.com/office/drawing/2014/main" id="{F953B8C4-D204-420F-AA72-ABEE8708404F}"/>
              </a:ext>
            </a:extLst>
          </p:cNvPr>
          <p:cNvSpPr txBox="1"/>
          <p:nvPr/>
        </p:nvSpPr>
        <p:spPr>
          <a:xfrm>
            <a:off x="704088" y="1325563"/>
            <a:ext cx="10387584" cy="3970318"/>
          </a:xfrm>
          <a:prstGeom prst="rect">
            <a:avLst/>
          </a:prstGeom>
          <a:noFill/>
        </p:spPr>
        <p:txBody>
          <a:bodyPr wrap="square" rtlCol="0">
            <a:spAutoFit/>
          </a:bodyPr>
          <a:lstStyle/>
          <a:p>
            <a:r>
              <a:rPr lang="en-GB" sz="2800"/>
              <a:t>The Bronsted-Lowry definition of an </a:t>
            </a:r>
            <a:r>
              <a:rPr lang="en-GB" sz="2800">
                <a:solidFill>
                  <a:srgbClr val="FF0000"/>
                </a:solidFill>
              </a:rPr>
              <a:t>acid</a:t>
            </a:r>
            <a:r>
              <a:rPr lang="en-GB" sz="2800"/>
              <a:t> is that of a </a:t>
            </a:r>
            <a:r>
              <a:rPr lang="en-GB" sz="2800">
                <a:solidFill>
                  <a:srgbClr val="FF0000"/>
                </a:solidFill>
              </a:rPr>
              <a:t>proton (H</a:t>
            </a:r>
            <a:r>
              <a:rPr lang="en-GB" sz="2800" baseline="30000">
                <a:solidFill>
                  <a:srgbClr val="FF0000"/>
                </a:solidFill>
              </a:rPr>
              <a:t>+</a:t>
            </a:r>
            <a:r>
              <a:rPr lang="en-GB" sz="2800">
                <a:solidFill>
                  <a:srgbClr val="FF0000"/>
                </a:solidFill>
              </a:rPr>
              <a:t>) donor</a:t>
            </a:r>
            <a:r>
              <a:rPr lang="en-GB" sz="2800"/>
              <a:t>, with a </a:t>
            </a:r>
            <a:r>
              <a:rPr lang="en-GB" sz="2800">
                <a:solidFill>
                  <a:srgbClr val="6544B1"/>
                </a:solidFill>
              </a:rPr>
              <a:t>base</a:t>
            </a:r>
            <a:r>
              <a:rPr lang="en-GB" sz="2800"/>
              <a:t> being a </a:t>
            </a:r>
            <a:r>
              <a:rPr lang="en-GB" sz="2800">
                <a:solidFill>
                  <a:srgbClr val="6544B1"/>
                </a:solidFill>
              </a:rPr>
              <a:t>proton acceptor</a:t>
            </a:r>
            <a:r>
              <a:rPr lang="en-GB" sz="2800"/>
              <a:t>. </a:t>
            </a:r>
          </a:p>
          <a:p>
            <a:endParaRPr lang="en-GB" sz="2800"/>
          </a:p>
          <a:p>
            <a:r>
              <a:rPr lang="en-GB" sz="2800"/>
              <a:t>Another definition of acids and bases was provided by Lewis. The Lewis theory states that </a:t>
            </a:r>
            <a:r>
              <a:rPr lang="en-GB" sz="2800">
                <a:solidFill>
                  <a:srgbClr val="FF0000"/>
                </a:solidFill>
              </a:rPr>
              <a:t>acids</a:t>
            </a:r>
            <a:r>
              <a:rPr lang="en-GB" sz="2800"/>
              <a:t> are </a:t>
            </a:r>
            <a:r>
              <a:rPr lang="en-GB" sz="2800">
                <a:solidFill>
                  <a:srgbClr val="FF0000"/>
                </a:solidFill>
              </a:rPr>
              <a:t>electron pair acceptors </a:t>
            </a:r>
            <a:r>
              <a:rPr lang="en-GB" sz="2800"/>
              <a:t>and </a:t>
            </a:r>
            <a:r>
              <a:rPr lang="en-GB" sz="2800">
                <a:solidFill>
                  <a:srgbClr val="6544B1"/>
                </a:solidFill>
              </a:rPr>
              <a:t>bases</a:t>
            </a:r>
            <a:r>
              <a:rPr lang="en-GB" sz="2800"/>
              <a:t> are </a:t>
            </a:r>
            <a:r>
              <a:rPr lang="en-GB" sz="2800">
                <a:solidFill>
                  <a:srgbClr val="6544B1"/>
                </a:solidFill>
              </a:rPr>
              <a:t>electron pair donors</a:t>
            </a:r>
            <a:r>
              <a:rPr lang="en-GB" sz="2800"/>
              <a:t>. </a:t>
            </a:r>
          </a:p>
          <a:p>
            <a:endParaRPr lang="en-GB" sz="2800"/>
          </a:p>
          <a:p>
            <a:r>
              <a:rPr lang="en-GB" sz="2800"/>
              <a:t>Therefore, in a metal complex ion, the </a:t>
            </a:r>
            <a:r>
              <a:rPr lang="en-GB" sz="2800" u="sng"/>
              <a:t>ligands act as bases </a:t>
            </a:r>
            <a:r>
              <a:rPr lang="en-GB" sz="2800"/>
              <a:t>(by donating their lone pairs to the central metal) and the </a:t>
            </a:r>
            <a:r>
              <a:rPr lang="en-GB" sz="2800" u="sng"/>
              <a:t>metal is an acid</a:t>
            </a:r>
            <a:r>
              <a:rPr lang="en-GB" sz="2800"/>
              <a:t>.</a:t>
            </a:r>
          </a:p>
        </p:txBody>
      </p:sp>
    </p:spTree>
    <p:extLst>
      <p:ext uri="{BB962C8B-B14F-4D97-AF65-F5344CB8AC3E}">
        <p14:creationId xmlns:p14="http://schemas.microsoft.com/office/powerpoint/2010/main" val="417304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F5B3A-1450-4A5E-F5E2-8E1C19415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388D2-B789-3130-2FA8-BD270C9335F7}"/>
              </a:ext>
            </a:extLst>
          </p:cNvPr>
          <p:cNvSpPr>
            <a:spLocks noGrp="1"/>
          </p:cNvSpPr>
          <p:nvPr>
            <p:ph type="title"/>
          </p:nvPr>
        </p:nvSpPr>
        <p:spPr>
          <a:xfrm>
            <a:off x="0" y="0"/>
            <a:ext cx="10515600" cy="1325563"/>
          </a:xfrm>
        </p:spPr>
        <p:txBody>
          <a:bodyPr/>
          <a:lstStyle/>
          <a:p>
            <a:r>
              <a:rPr lang="en-US" b="1">
                <a:solidFill>
                  <a:schemeClr val="accent6"/>
                </a:solidFill>
              </a:rPr>
              <a:t>Acidity of Fe</a:t>
            </a:r>
            <a:r>
              <a:rPr lang="en-US" b="1" baseline="30000">
                <a:solidFill>
                  <a:schemeClr val="accent6"/>
                </a:solidFill>
              </a:rPr>
              <a:t>2+ </a:t>
            </a:r>
            <a:r>
              <a:rPr lang="en-US" b="1">
                <a:solidFill>
                  <a:schemeClr val="accent6"/>
                </a:solidFill>
              </a:rPr>
              <a:t>compared to Fe</a:t>
            </a:r>
            <a:r>
              <a:rPr lang="en-US" b="1" baseline="30000">
                <a:solidFill>
                  <a:schemeClr val="accent6"/>
                </a:solidFill>
              </a:rPr>
              <a:t>3+ </a:t>
            </a:r>
            <a:r>
              <a:rPr lang="en-US" b="1">
                <a:solidFill>
                  <a:schemeClr val="accent6"/>
                </a:solidFill>
              </a:rPr>
              <a:t>aqua ions</a:t>
            </a:r>
          </a:p>
        </p:txBody>
      </p:sp>
      <p:sp>
        <p:nvSpPr>
          <p:cNvPr id="3" name="TextBox 2">
            <a:extLst>
              <a:ext uri="{FF2B5EF4-FFF2-40B4-BE49-F238E27FC236}">
                <a16:creationId xmlns:a16="http://schemas.microsoft.com/office/drawing/2014/main" id="{D0AF0D14-555B-031D-36B5-321A4594B1BE}"/>
              </a:ext>
            </a:extLst>
          </p:cNvPr>
          <p:cNvSpPr txBox="1"/>
          <p:nvPr/>
        </p:nvSpPr>
        <p:spPr>
          <a:xfrm>
            <a:off x="0" y="1060387"/>
            <a:ext cx="12262104" cy="5027017"/>
          </a:xfrm>
          <a:prstGeom prst="rect">
            <a:avLst/>
          </a:prstGeom>
          <a:noFill/>
        </p:spPr>
        <p:txBody>
          <a:bodyPr wrap="square" rtlCol="0">
            <a:spAutoFit/>
          </a:bodyPr>
          <a:lstStyle/>
          <a:p>
            <a:r>
              <a:rPr lang="en-GB" sz="2600"/>
              <a:t>The two aqua ion [Fe(H</a:t>
            </a:r>
            <a:r>
              <a:rPr lang="en-GB" sz="2600" baseline="-25000"/>
              <a:t>2</a:t>
            </a:r>
            <a:r>
              <a:rPr lang="en-GB" sz="2600"/>
              <a:t>O)</a:t>
            </a:r>
            <a:r>
              <a:rPr lang="en-GB" sz="2600" baseline="-25000"/>
              <a:t>6</a:t>
            </a:r>
            <a:r>
              <a:rPr lang="en-GB" sz="2600"/>
              <a:t>]</a:t>
            </a:r>
            <a:r>
              <a:rPr lang="en-GB" sz="2600" baseline="30000"/>
              <a:t>2+</a:t>
            </a:r>
            <a:r>
              <a:rPr lang="en-GB" sz="2600"/>
              <a:t> and [Fe(H</a:t>
            </a:r>
            <a:r>
              <a:rPr lang="en-GB" sz="2600" baseline="-25000"/>
              <a:t>2</a:t>
            </a:r>
            <a:r>
              <a:rPr lang="en-GB" sz="2600"/>
              <a:t>O)</a:t>
            </a:r>
            <a:r>
              <a:rPr lang="en-GB" sz="2600" baseline="-25000"/>
              <a:t>6</a:t>
            </a:r>
            <a:r>
              <a:rPr lang="en-GB" sz="2600"/>
              <a:t>]</a:t>
            </a:r>
            <a:r>
              <a:rPr lang="en-GB" sz="2600" baseline="30000"/>
              <a:t>3+</a:t>
            </a:r>
            <a:r>
              <a:rPr lang="en-GB" sz="2600"/>
              <a:t>, differ in their acidity as a consequence of the ease with which H</a:t>
            </a:r>
            <a:r>
              <a:rPr lang="en-GB" sz="2600" baseline="30000"/>
              <a:t>+</a:t>
            </a:r>
            <a:r>
              <a:rPr lang="en-GB" sz="2600"/>
              <a:t> ions are dissociated from the water ligands (Proton donor, Bronsted-Lowry definition). This is dependent upon the O-H bond strength in water. </a:t>
            </a:r>
          </a:p>
          <a:p>
            <a:endParaRPr lang="en-GB" sz="2600"/>
          </a:p>
          <a:p>
            <a:r>
              <a:rPr lang="en-GB" sz="2600"/>
              <a:t>Since the Fe</a:t>
            </a:r>
            <a:r>
              <a:rPr lang="en-GB" sz="2600" baseline="30000"/>
              <a:t>3+ </a:t>
            </a:r>
            <a:r>
              <a:rPr lang="en-GB" sz="2600"/>
              <a:t>ion is both smaller and more highly charged than the Fe</a:t>
            </a:r>
            <a:r>
              <a:rPr lang="en-GB" sz="2600" baseline="30000"/>
              <a:t>2+ </a:t>
            </a:r>
            <a:r>
              <a:rPr lang="en-GB" sz="2600"/>
              <a:t>ion (i.e. has a higher charge density), it is more highly polarising and attracts the electron density in the O-H bonds towards it. This in turn weakens the O-H bond leading to a greater degree of H</a:t>
            </a:r>
            <a:r>
              <a:rPr lang="en-GB" sz="2600" baseline="30000"/>
              <a:t>+</a:t>
            </a:r>
            <a:r>
              <a:rPr lang="en-GB" sz="2600"/>
              <a:t> dissociation from the water ligands. </a:t>
            </a:r>
          </a:p>
          <a:p>
            <a:endParaRPr lang="en-GB" sz="2600"/>
          </a:p>
          <a:p>
            <a:r>
              <a:rPr lang="en-GB" sz="2600"/>
              <a:t>Therefore, a solution of Fe</a:t>
            </a:r>
            <a:r>
              <a:rPr lang="en-GB" sz="2600" baseline="30000"/>
              <a:t>3+</a:t>
            </a:r>
            <a:r>
              <a:rPr lang="en-GB" sz="2600" baseline="-25000"/>
              <a:t>(</a:t>
            </a:r>
            <a:r>
              <a:rPr lang="en-GB" sz="2600" baseline="-25000" err="1"/>
              <a:t>aq</a:t>
            </a:r>
            <a:r>
              <a:rPr lang="en-GB" sz="2600" baseline="-25000"/>
              <a:t>) </a:t>
            </a:r>
            <a:r>
              <a:rPr lang="en-GB" sz="2600"/>
              <a:t>ions is more acidic than that of Fe</a:t>
            </a:r>
            <a:r>
              <a:rPr lang="en-GB" sz="2600" baseline="30000"/>
              <a:t>2+</a:t>
            </a:r>
            <a:r>
              <a:rPr lang="en-GB" sz="2600" baseline="-25000"/>
              <a:t>(</a:t>
            </a:r>
            <a:r>
              <a:rPr lang="en-GB" sz="2600" baseline="-25000" err="1"/>
              <a:t>aq</a:t>
            </a:r>
            <a:r>
              <a:rPr lang="en-GB" sz="2600" baseline="-25000"/>
              <a:t>) </a:t>
            </a:r>
            <a:r>
              <a:rPr lang="en-GB" sz="2600"/>
              <a:t>ions of the same concentration, and in general, M</a:t>
            </a:r>
            <a:r>
              <a:rPr lang="en-GB" sz="2600" baseline="30000"/>
              <a:t>3+ </a:t>
            </a:r>
            <a:r>
              <a:rPr lang="en-GB" sz="2600"/>
              <a:t>aqua ions are more acidic than M</a:t>
            </a:r>
            <a:r>
              <a:rPr lang="en-GB" sz="2600" baseline="30000"/>
              <a:t>2+ </a:t>
            </a:r>
            <a:r>
              <a:rPr lang="en-GB" sz="2600"/>
              <a:t>ones.</a:t>
            </a:r>
          </a:p>
          <a:p>
            <a:endParaRPr lang="en-GB" sz="2600" baseline="30000"/>
          </a:p>
          <a:p>
            <a:endParaRPr lang="en-GB" sz="2600" baseline="30000"/>
          </a:p>
        </p:txBody>
      </p:sp>
    </p:spTree>
    <p:extLst>
      <p:ext uri="{BB962C8B-B14F-4D97-AF65-F5344CB8AC3E}">
        <p14:creationId xmlns:p14="http://schemas.microsoft.com/office/powerpoint/2010/main" val="412067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C28A-F541-6CAA-6374-BF842724E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1BFA8-780C-6ED3-5907-EEC6D2817709}"/>
              </a:ext>
            </a:extLst>
          </p:cNvPr>
          <p:cNvSpPr>
            <a:spLocks noGrp="1"/>
          </p:cNvSpPr>
          <p:nvPr>
            <p:ph type="title"/>
          </p:nvPr>
        </p:nvSpPr>
        <p:spPr>
          <a:xfrm>
            <a:off x="0" y="0"/>
            <a:ext cx="10515600" cy="1325563"/>
          </a:xfrm>
        </p:spPr>
        <p:txBody>
          <a:bodyPr/>
          <a:lstStyle/>
          <a:p>
            <a:r>
              <a:rPr lang="en-US" b="1">
                <a:solidFill>
                  <a:schemeClr val="accent6"/>
                </a:solidFill>
              </a:rPr>
              <a:t>Fe</a:t>
            </a:r>
            <a:r>
              <a:rPr lang="en-US" b="1" baseline="30000">
                <a:solidFill>
                  <a:schemeClr val="accent6"/>
                </a:solidFill>
              </a:rPr>
              <a:t>3+ </a:t>
            </a:r>
            <a:r>
              <a:rPr lang="en-US" b="1">
                <a:solidFill>
                  <a:schemeClr val="accent6"/>
                </a:solidFill>
              </a:rPr>
              <a:t>aqua ions weaken the O-H bonds</a:t>
            </a:r>
          </a:p>
        </p:txBody>
      </p:sp>
      <p:sp>
        <p:nvSpPr>
          <p:cNvPr id="7" name="Rectangle 6">
            <a:extLst>
              <a:ext uri="{FF2B5EF4-FFF2-40B4-BE49-F238E27FC236}">
                <a16:creationId xmlns:a16="http://schemas.microsoft.com/office/drawing/2014/main" id="{5D404BF0-F72E-ACDE-D671-13EB48E9020B}"/>
              </a:ext>
            </a:extLst>
          </p:cNvPr>
          <p:cNvSpPr/>
          <p:nvPr/>
        </p:nvSpPr>
        <p:spPr>
          <a:xfrm>
            <a:off x="1759497" y="5105952"/>
            <a:ext cx="4460635" cy="5708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FFF962C-7BBE-1896-E5EE-2A686A9C340D}"/>
              </a:ext>
            </a:extLst>
          </p:cNvPr>
          <p:cNvSpPr txBox="1"/>
          <p:nvPr/>
        </p:nvSpPr>
        <p:spPr>
          <a:xfrm>
            <a:off x="2637322" y="6269964"/>
            <a:ext cx="8430768" cy="369332"/>
          </a:xfrm>
          <a:prstGeom prst="rect">
            <a:avLst/>
          </a:prstGeom>
          <a:noFill/>
        </p:spPr>
        <p:txBody>
          <a:bodyPr wrap="square">
            <a:spAutoFit/>
          </a:bodyPr>
          <a:lstStyle/>
          <a:p>
            <a:r>
              <a:rPr lang="en-GB"/>
              <a:t>https://www.chemguide.co.uk/inorganic/complexions/acidity.html</a:t>
            </a:r>
          </a:p>
        </p:txBody>
      </p:sp>
      <p:sp>
        <p:nvSpPr>
          <p:cNvPr id="10" name="TextBox 9">
            <a:extLst>
              <a:ext uri="{FF2B5EF4-FFF2-40B4-BE49-F238E27FC236}">
                <a16:creationId xmlns:a16="http://schemas.microsoft.com/office/drawing/2014/main" id="{2A10CD0B-4F27-FE44-E957-2BB39BBF4BDA}"/>
              </a:ext>
            </a:extLst>
          </p:cNvPr>
          <p:cNvSpPr txBox="1"/>
          <p:nvPr/>
        </p:nvSpPr>
        <p:spPr>
          <a:xfrm>
            <a:off x="8302752" y="2384760"/>
            <a:ext cx="3694176" cy="1200329"/>
          </a:xfrm>
          <a:prstGeom prst="rect">
            <a:avLst/>
          </a:prstGeom>
          <a:noFill/>
        </p:spPr>
        <p:txBody>
          <a:bodyPr wrap="square" rtlCol="0">
            <a:spAutoFit/>
          </a:bodyPr>
          <a:lstStyle/>
          <a:p>
            <a:r>
              <a:rPr lang="en-GB" sz="2400" u="sng"/>
              <a:t>Relative acid strength</a:t>
            </a:r>
          </a:p>
          <a:p>
            <a:r>
              <a:rPr lang="en-GB" sz="2400"/>
              <a:t>Fe</a:t>
            </a:r>
            <a:r>
              <a:rPr lang="en-GB" sz="2400" baseline="30000"/>
              <a:t>3+</a:t>
            </a:r>
            <a:r>
              <a:rPr lang="en-GB" sz="2400" baseline="-25000"/>
              <a:t>(</a:t>
            </a:r>
            <a:r>
              <a:rPr lang="en-GB" sz="2400" baseline="-25000" err="1"/>
              <a:t>aq</a:t>
            </a:r>
            <a:r>
              <a:rPr lang="en-GB" sz="2400" baseline="-25000"/>
              <a:t>) 		</a:t>
            </a:r>
            <a:r>
              <a:rPr lang="en-GB" sz="2400" err="1"/>
              <a:t>p</a:t>
            </a:r>
            <a:r>
              <a:rPr lang="en-GB" sz="2400" i="1" err="1"/>
              <a:t>Ka</a:t>
            </a:r>
            <a:r>
              <a:rPr lang="en-GB" sz="2400"/>
              <a:t> = 2.2</a:t>
            </a:r>
          </a:p>
          <a:p>
            <a:r>
              <a:rPr lang="en-GB" sz="2400"/>
              <a:t>Ethanoic acid 	</a:t>
            </a:r>
            <a:r>
              <a:rPr lang="en-GB" sz="2400" err="1"/>
              <a:t>p</a:t>
            </a:r>
            <a:r>
              <a:rPr lang="en-GB" sz="2400" i="1" err="1"/>
              <a:t>Ka</a:t>
            </a:r>
            <a:r>
              <a:rPr lang="en-GB" sz="2400"/>
              <a:t> = 4.8 </a:t>
            </a:r>
          </a:p>
        </p:txBody>
      </p:sp>
      <p:sp>
        <p:nvSpPr>
          <p:cNvPr id="11" name="TextBox 10">
            <a:extLst>
              <a:ext uri="{FF2B5EF4-FFF2-40B4-BE49-F238E27FC236}">
                <a16:creationId xmlns:a16="http://schemas.microsoft.com/office/drawing/2014/main" id="{416F2766-0893-1DBD-B2E0-233878988F07}"/>
              </a:ext>
            </a:extLst>
          </p:cNvPr>
          <p:cNvSpPr txBox="1"/>
          <p:nvPr/>
        </p:nvSpPr>
        <p:spPr>
          <a:xfrm>
            <a:off x="1600200" y="5202936"/>
            <a:ext cx="9787930" cy="523220"/>
          </a:xfrm>
          <a:prstGeom prst="rect">
            <a:avLst/>
          </a:prstGeom>
          <a:noFill/>
        </p:spPr>
        <p:txBody>
          <a:bodyPr wrap="square" rtlCol="0">
            <a:spAutoFit/>
          </a:bodyPr>
          <a:lstStyle/>
          <a:p>
            <a:r>
              <a:rPr lang="en-GB" sz="2800"/>
              <a:t>[Fe(H</a:t>
            </a:r>
            <a:r>
              <a:rPr lang="en-GB" sz="2800" baseline="-25000"/>
              <a:t>2</a:t>
            </a:r>
            <a:r>
              <a:rPr lang="en-GB" sz="2800"/>
              <a:t>O)</a:t>
            </a:r>
            <a:r>
              <a:rPr lang="en-GB" sz="2800" baseline="-25000"/>
              <a:t>6</a:t>
            </a:r>
            <a:r>
              <a:rPr lang="en-GB" sz="2800"/>
              <a:t>]</a:t>
            </a:r>
            <a:r>
              <a:rPr lang="en-GB" sz="2800" baseline="30000"/>
              <a:t>3+ </a:t>
            </a:r>
            <a:r>
              <a:rPr lang="en-GB" sz="2800" baseline="-25000"/>
              <a:t>(</a:t>
            </a:r>
            <a:r>
              <a:rPr lang="en-GB" sz="2800" baseline="-25000" err="1"/>
              <a:t>aq</a:t>
            </a:r>
            <a:r>
              <a:rPr lang="en-GB" sz="2800" baseline="-25000"/>
              <a:t>) </a:t>
            </a:r>
            <a:r>
              <a:rPr lang="en-GB" sz="2800"/>
              <a:t>         [Fe(H</a:t>
            </a:r>
            <a:r>
              <a:rPr lang="en-GB" sz="2800" baseline="-25000"/>
              <a:t>2</a:t>
            </a:r>
            <a:r>
              <a:rPr lang="en-GB" sz="2800"/>
              <a:t>O)</a:t>
            </a:r>
            <a:r>
              <a:rPr lang="en-GB" sz="2800" baseline="-25000"/>
              <a:t>5</a:t>
            </a:r>
            <a:r>
              <a:rPr lang="en-GB" sz="2800"/>
              <a:t>(OH)]</a:t>
            </a:r>
            <a:r>
              <a:rPr lang="en-GB" sz="2800" baseline="30000"/>
              <a:t>2+ </a:t>
            </a:r>
            <a:r>
              <a:rPr lang="en-GB" sz="2800" baseline="-25000"/>
              <a:t>(</a:t>
            </a:r>
            <a:r>
              <a:rPr lang="en-GB" sz="2800" baseline="-25000" err="1"/>
              <a:t>aq</a:t>
            </a:r>
            <a:r>
              <a:rPr lang="en-GB" sz="2800" baseline="-25000"/>
              <a:t>) </a:t>
            </a:r>
            <a:r>
              <a:rPr lang="en-GB" sz="2800"/>
              <a:t>+ H</a:t>
            </a:r>
            <a:r>
              <a:rPr lang="en-GB" sz="2800" baseline="30000"/>
              <a:t>+</a:t>
            </a:r>
            <a:r>
              <a:rPr lang="en-GB" sz="2800"/>
              <a:t> </a:t>
            </a:r>
            <a:r>
              <a:rPr lang="en-GB" sz="2800" baseline="-25000"/>
              <a:t>(</a:t>
            </a:r>
            <a:r>
              <a:rPr lang="en-GB" sz="2800" baseline="-25000" err="1"/>
              <a:t>aq</a:t>
            </a:r>
            <a:r>
              <a:rPr lang="en-GB" sz="2800" baseline="-25000"/>
              <a:t>) </a:t>
            </a:r>
          </a:p>
        </p:txBody>
      </p:sp>
      <p:pic>
        <p:nvPicPr>
          <p:cNvPr id="1026" name="Picture 2" descr="in chemistry ...">
            <a:extLst>
              <a:ext uri="{FF2B5EF4-FFF2-40B4-BE49-F238E27FC236}">
                <a16:creationId xmlns:a16="http://schemas.microsoft.com/office/drawing/2014/main" id="{02CBB349-A314-45B3-8498-AE49486A5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814" y="5291405"/>
            <a:ext cx="516640" cy="404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4926F0-CB6E-9D1E-F1FC-0B84D6F7988C}"/>
              </a:ext>
            </a:extLst>
          </p:cNvPr>
          <p:cNvSpPr txBox="1"/>
          <p:nvPr/>
        </p:nvSpPr>
        <p:spPr>
          <a:xfrm>
            <a:off x="9016999" y="5001846"/>
            <a:ext cx="29893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This is a </a:t>
            </a:r>
            <a:r>
              <a:rPr lang="en-GB">
                <a:solidFill>
                  <a:srgbClr val="FF0000"/>
                </a:solidFill>
                <a:ea typeface="Calibri"/>
                <a:cs typeface="Calibri"/>
              </a:rPr>
              <a:t>hydrolysis</a:t>
            </a:r>
            <a:r>
              <a:rPr lang="en-GB">
                <a:ea typeface="Calibri"/>
                <a:cs typeface="Calibri"/>
              </a:rPr>
              <a:t> reaction i.e. O-H water bonds are broken</a:t>
            </a:r>
            <a:endParaRPr lang="en-GB"/>
          </a:p>
        </p:txBody>
      </p:sp>
      <p:pic>
        <p:nvPicPr>
          <p:cNvPr id="4" name="Picture 2">
            <a:extLst>
              <a:ext uri="{FF2B5EF4-FFF2-40B4-BE49-F238E27FC236}">
                <a16:creationId xmlns:a16="http://schemas.microsoft.com/office/drawing/2014/main" id="{A5837328-E0E4-A3E6-28A5-1D98D8335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497" y="1263742"/>
            <a:ext cx="6105916" cy="3706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4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840A2-C2AF-DB34-0325-06FA74919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2400E-059F-18ED-2E7E-145B124F2074}"/>
              </a:ext>
            </a:extLst>
          </p:cNvPr>
          <p:cNvSpPr>
            <a:spLocks noGrp="1"/>
          </p:cNvSpPr>
          <p:nvPr>
            <p:ph type="title"/>
          </p:nvPr>
        </p:nvSpPr>
        <p:spPr>
          <a:xfrm>
            <a:off x="0" y="0"/>
            <a:ext cx="10515600" cy="1325563"/>
          </a:xfrm>
        </p:spPr>
        <p:txBody>
          <a:bodyPr/>
          <a:lstStyle/>
          <a:p>
            <a:r>
              <a:rPr lang="en-US" b="1">
                <a:solidFill>
                  <a:schemeClr val="accent6"/>
                </a:solidFill>
              </a:rPr>
              <a:t>Example question</a:t>
            </a:r>
          </a:p>
        </p:txBody>
      </p:sp>
      <p:pic>
        <p:nvPicPr>
          <p:cNvPr id="3" name="Picture 2" descr="A black and white text&#10;&#10;Description automatically generated">
            <a:extLst>
              <a:ext uri="{FF2B5EF4-FFF2-40B4-BE49-F238E27FC236}">
                <a16:creationId xmlns:a16="http://schemas.microsoft.com/office/drawing/2014/main" id="{49486638-FA03-EC58-CF73-6C8706BB13C4}"/>
              </a:ext>
            </a:extLst>
          </p:cNvPr>
          <p:cNvPicPr>
            <a:picLocks noChangeAspect="1"/>
          </p:cNvPicPr>
          <p:nvPr/>
        </p:nvPicPr>
        <p:blipFill>
          <a:blip r:embed="rId2"/>
          <a:srcRect l="13273"/>
          <a:stretch/>
        </p:blipFill>
        <p:spPr>
          <a:xfrm>
            <a:off x="1771047" y="903051"/>
            <a:ext cx="7944279" cy="2044458"/>
          </a:xfrm>
          <a:prstGeom prst="rect">
            <a:avLst/>
          </a:prstGeom>
        </p:spPr>
      </p:pic>
      <p:pic>
        <p:nvPicPr>
          <p:cNvPr id="5" name="Picture 4">
            <a:extLst>
              <a:ext uri="{FF2B5EF4-FFF2-40B4-BE49-F238E27FC236}">
                <a16:creationId xmlns:a16="http://schemas.microsoft.com/office/drawing/2014/main" id="{C5AD4509-4866-FA58-6E79-BB5DF0B83431}"/>
              </a:ext>
            </a:extLst>
          </p:cNvPr>
          <p:cNvPicPr>
            <a:picLocks noChangeAspect="1"/>
          </p:cNvPicPr>
          <p:nvPr/>
        </p:nvPicPr>
        <p:blipFill>
          <a:blip r:embed="rId3"/>
          <a:stretch>
            <a:fillRect/>
          </a:stretch>
        </p:blipFill>
        <p:spPr>
          <a:xfrm>
            <a:off x="1271031" y="3111139"/>
            <a:ext cx="9912426" cy="2250133"/>
          </a:xfrm>
          <a:prstGeom prst="rect">
            <a:avLst/>
          </a:prstGeom>
        </p:spPr>
      </p:pic>
    </p:spTree>
    <p:extLst>
      <p:ext uri="{BB962C8B-B14F-4D97-AF65-F5344CB8AC3E}">
        <p14:creationId xmlns:p14="http://schemas.microsoft.com/office/powerpoint/2010/main" val="22060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7E23-6569-832E-532C-5449B3F0D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0479B-59BF-69FB-0A0D-257DC8294AA6}"/>
              </a:ext>
            </a:extLst>
          </p:cNvPr>
          <p:cNvSpPr>
            <a:spLocks noGrp="1"/>
          </p:cNvSpPr>
          <p:nvPr>
            <p:ph type="title"/>
          </p:nvPr>
        </p:nvSpPr>
        <p:spPr>
          <a:xfrm>
            <a:off x="0" y="0"/>
            <a:ext cx="10515600" cy="1325563"/>
          </a:xfrm>
        </p:spPr>
        <p:txBody>
          <a:bodyPr/>
          <a:lstStyle/>
          <a:p>
            <a:r>
              <a:rPr lang="en-US" b="1">
                <a:solidFill>
                  <a:schemeClr val="accent6"/>
                </a:solidFill>
              </a:rPr>
              <a:t>Acid-base reactions – M</a:t>
            </a:r>
            <a:r>
              <a:rPr lang="en-US" b="1" baseline="30000">
                <a:solidFill>
                  <a:schemeClr val="accent6"/>
                </a:solidFill>
              </a:rPr>
              <a:t>3+ </a:t>
            </a:r>
            <a:r>
              <a:rPr lang="en-US" b="1">
                <a:solidFill>
                  <a:schemeClr val="accent6"/>
                </a:solidFill>
              </a:rPr>
              <a:t>(Al</a:t>
            </a:r>
            <a:r>
              <a:rPr lang="en-US" b="1" baseline="30000">
                <a:solidFill>
                  <a:schemeClr val="accent6"/>
                </a:solidFill>
              </a:rPr>
              <a:t>3+</a:t>
            </a:r>
            <a:r>
              <a:rPr lang="en-US" b="1">
                <a:solidFill>
                  <a:schemeClr val="accent6"/>
                </a:solidFill>
              </a:rPr>
              <a:t>,</a:t>
            </a:r>
            <a:r>
              <a:rPr lang="en-US" b="1" baseline="30000">
                <a:solidFill>
                  <a:schemeClr val="accent6"/>
                </a:solidFill>
              </a:rPr>
              <a:t> </a:t>
            </a:r>
            <a:r>
              <a:rPr lang="en-US" b="1">
                <a:solidFill>
                  <a:schemeClr val="accent6"/>
                </a:solidFill>
              </a:rPr>
              <a:t>Fe</a:t>
            </a:r>
            <a:r>
              <a:rPr lang="en-US" b="1" baseline="30000">
                <a:solidFill>
                  <a:schemeClr val="accent6"/>
                </a:solidFill>
              </a:rPr>
              <a:t>3+</a:t>
            </a:r>
            <a:r>
              <a:rPr lang="en-US" b="1">
                <a:solidFill>
                  <a:schemeClr val="accent6"/>
                </a:solidFill>
              </a:rPr>
              <a:t>)</a:t>
            </a:r>
          </a:p>
        </p:txBody>
      </p:sp>
      <p:sp>
        <p:nvSpPr>
          <p:cNvPr id="4" name="TextBox 3">
            <a:extLst>
              <a:ext uri="{FF2B5EF4-FFF2-40B4-BE49-F238E27FC236}">
                <a16:creationId xmlns:a16="http://schemas.microsoft.com/office/drawing/2014/main" id="{47146465-8735-D3CA-8DAD-BAB57C589451}"/>
              </a:ext>
            </a:extLst>
          </p:cNvPr>
          <p:cNvSpPr txBox="1"/>
          <p:nvPr/>
        </p:nvSpPr>
        <p:spPr>
          <a:xfrm>
            <a:off x="182880" y="1408176"/>
            <a:ext cx="11210544" cy="4154984"/>
          </a:xfrm>
          <a:prstGeom prst="rect">
            <a:avLst/>
          </a:prstGeom>
          <a:noFill/>
        </p:spPr>
        <p:txBody>
          <a:bodyPr wrap="square" lIns="91440" tIns="45720" rIns="91440" bIns="45720" rtlCol="0" anchor="t">
            <a:spAutoFit/>
          </a:bodyPr>
          <a:lstStyle/>
          <a:p>
            <a:r>
              <a:rPr lang="en-GB" sz="2400"/>
              <a:t>Addition of OH</a:t>
            </a:r>
            <a:r>
              <a:rPr lang="en-GB" sz="2400" baseline="30000"/>
              <a:t>-</a:t>
            </a:r>
            <a:r>
              <a:rPr lang="en-GB" sz="2400"/>
              <a:t> to aqua ions with a 3+ charge, results in stepwise H</a:t>
            </a:r>
            <a:r>
              <a:rPr lang="en-GB" sz="2400" baseline="30000"/>
              <a:t>+</a:t>
            </a:r>
            <a:r>
              <a:rPr lang="en-GB" sz="2400"/>
              <a:t> removal. Proton removal from three of the water ligands results in a neutral molecule, which is effectively M(OH)</a:t>
            </a:r>
            <a:r>
              <a:rPr lang="en-GB" sz="2400" baseline="-25000"/>
              <a:t>3</a:t>
            </a:r>
            <a:r>
              <a:rPr lang="en-GB" sz="2400"/>
              <a:t> – a precipitate (uncharged and insoluble). </a:t>
            </a:r>
          </a:p>
          <a:p>
            <a:endParaRPr lang="en-GB" sz="2400">
              <a:ea typeface="Calibri"/>
              <a:cs typeface="Calibri"/>
            </a:endParaRPr>
          </a:p>
          <a:p>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6</a:t>
            </a:r>
            <a:r>
              <a:rPr lang="en-GB" sz="2400">
                <a:ea typeface="Calibri"/>
                <a:cs typeface="Calibri"/>
              </a:rPr>
              <a:t>]</a:t>
            </a:r>
            <a:r>
              <a:rPr lang="en-GB" sz="2400" baseline="30000">
                <a:ea typeface="Calibri"/>
                <a:cs typeface="Calibri"/>
              </a:rPr>
              <a:t>3+</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OH</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a:t>
            </a:r>
            <a:r>
              <a:rPr lang="en-GB" sz="2400">
                <a:ea typeface="Calibri"/>
                <a:cs typeface="Calibri"/>
                <a:sym typeface="Wingdings" panose="05000000000000000000" pitchFamily="2" charset="2"/>
              </a:rPr>
              <a:t>	</a:t>
            </a:r>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5</a:t>
            </a:r>
            <a:r>
              <a:rPr lang="en-GB" sz="2400">
                <a:ea typeface="Calibri"/>
                <a:cs typeface="Calibri"/>
              </a:rPr>
              <a:t>(OH)]</a:t>
            </a:r>
            <a:r>
              <a:rPr lang="en-GB" sz="2400" baseline="30000">
                <a:ea typeface="Calibri"/>
                <a:cs typeface="Calibri"/>
              </a:rPr>
              <a:t>2+</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H</a:t>
            </a:r>
            <a:r>
              <a:rPr lang="en-GB" sz="2400" baseline="-25000">
                <a:ea typeface="Calibri"/>
                <a:cs typeface="Calibri"/>
              </a:rPr>
              <a:t>2</a:t>
            </a:r>
            <a:r>
              <a:rPr lang="en-GB" sz="2400">
                <a:ea typeface="Calibri"/>
                <a:cs typeface="Calibri"/>
              </a:rPr>
              <a:t>O</a:t>
            </a:r>
            <a:r>
              <a:rPr lang="en-GB" sz="2400" baseline="-25000">
                <a:ea typeface="Calibri"/>
                <a:cs typeface="Calibri"/>
              </a:rPr>
              <a:t>(l)</a:t>
            </a:r>
          </a:p>
          <a:p>
            <a:endParaRPr lang="en-GB" sz="2400" baseline="-25000">
              <a:ea typeface="Calibri"/>
              <a:cs typeface="Calibri"/>
            </a:endParaRPr>
          </a:p>
          <a:p>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5</a:t>
            </a:r>
            <a:r>
              <a:rPr lang="en-GB" sz="2400">
                <a:ea typeface="Calibri"/>
                <a:cs typeface="Calibri"/>
              </a:rPr>
              <a:t>(OH)]</a:t>
            </a:r>
            <a:r>
              <a:rPr lang="en-GB" sz="2400" baseline="30000">
                <a:ea typeface="Calibri"/>
                <a:cs typeface="Calibri"/>
              </a:rPr>
              <a:t>2+</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OH</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	</a:t>
            </a:r>
            <a:r>
              <a:rPr lang="en-GB" sz="2400">
                <a:ea typeface="Calibri"/>
                <a:cs typeface="Calibri"/>
                <a:sym typeface="Wingdings" panose="05000000000000000000" pitchFamily="2" charset="2"/>
              </a:rPr>
              <a:t>	</a:t>
            </a:r>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4</a:t>
            </a:r>
            <a:r>
              <a:rPr lang="en-GB" sz="2400">
                <a:ea typeface="Calibri"/>
                <a:cs typeface="Calibri"/>
              </a:rPr>
              <a:t>(OH)</a:t>
            </a:r>
            <a:r>
              <a:rPr lang="en-GB" sz="2400" baseline="-25000">
                <a:ea typeface="Calibri"/>
                <a:cs typeface="Calibri"/>
              </a:rPr>
              <a:t>2</a:t>
            </a:r>
            <a:r>
              <a:rPr lang="en-GB" sz="2400">
                <a:ea typeface="Calibri"/>
                <a:cs typeface="Calibri"/>
              </a:rPr>
              <a:t>]</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H</a:t>
            </a:r>
            <a:r>
              <a:rPr lang="en-GB" sz="2400" baseline="-25000">
                <a:ea typeface="Calibri"/>
                <a:cs typeface="Calibri"/>
              </a:rPr>
              <a:t>2</a:t>
            </a:r>
            <a:r>
              <a:rPr lang="en-GB" sz="2400">
                <a:ea typeface="Calibri"/>
                <a:cs typeface="Calibri"/>
              </a:rPr>
              <a:t>O</a:t>
            </a:r>
            <a:r>
              <a:rPr lang="en-GB" sz="2400" baseline="-25000">
                <a:ea typeface="Calibri"/>
                <a:cs typeface="Calibri"/>
              </a:rPr>
              <a:t>(l)</a:t>
            </a:r>
          </a:p>
          <a:p>
            <a:endParaRPr lang="en-GB" sz="2400">
              <a:ea typeface="Calibri"/>
              <a:cs typeface="Calibri"/>
            </a:endParaRPr>
          </a:p>
          <a:p>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4</a:t>
            </a:r>
            <a:r>
              <a:rPr lang="en-GB" sz="2400">
                <a:ea typeface="Calibri"/>
                <a:cs typeface="Calibri"/>
              </a:rPr>
              <a:t>(OH)</a:t>
            </a:r>
            <a:r>
              <a:rPr lang="en-GB" sz="2400" baseline="-25000">
                <a:ea typeface="Calibri"/>
                <a:cs typeface="Calibri"/>
              </a:rPr>
              <a:t>2</a:t>
            </a:r>
            <a:r>
              <a:rPr lang="en-GB" sz="2400">
                <a:ea typeface="Calibri"/>
                <a:cs typeface="Calibri"/>
              </a:rPr>
              <a:t>]</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OH</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	</a:t>
            </a:r>
            <a:r>
              <a:rPr lang="en-GB" sz="2400">
                <a:ea typeface="Calibri"/>
                <a:cs typeface="Calibri"/>
                <a:sym typeface="Wingdings" panose="05000000000000000000" pitchFamily="2" charset="2"/>
              </a:rPr>
              <a:t>	</a:t>
            </a:r>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3</a:t>
            </a:r>
            <a:r>
              <a:rPr lang="en-GB" sz="2400">
                <a:ea typeface="Calibri"/>
                <a:cs typeface="Calibri"/>
              </a:rPr>
              <a:t>(OH)</a:t>
            </a:r>
            <a:r>
              <a:rPr lang="en-GB" sz="2400" baseline="-25000">
                <a:ea typeface="Calibri"/>
                <a:cs typeface="Calibri"/>
              </a:rPr>
              <a:t>3</a:t>
            </a:r>
            <a:r>
              <a:rPr lang="en-GB" sz="2400">
                <a:ea typeface="Calibri"/>
                <a:cs typeface="Calibri"/>
              </a:rPr>
              <a:t>]</a:t>
            </a:r>
            <a:r>
              <a:rPr lang="en-GB" sz="2400" baseline="-25000">
                <a:ea typeface="Calibri"/>
                <a:cs typeface="Calibri"/>
              </a:rPr>
              <a:t>(s)</a:t>
            </a:r>
            <a:r>
              <a:rPr lang="en-GB" sz="2400">
                <a:ea typeface="Calibri"/>
                <a:cs typeface="Calibri"/>
              </a:rPr>
              <a:t> + H</a:t>
            </a:r>
            <a:r>
              <a:rPr lang="en-GB" sz="2400" baseline="-25000">
                <a:ea typeface="Calibri"/>
                <a:cs typeface="Calibri"/>
              </a:rPr>
              <a:t>2</a:t>
            </a:r>
            <a:r>
              <a:rPr lang="en-GB" sz="2400">
                <a:ea typeface="Calibri"/>
                <a:cs typeface="Calibri"/>
              </a:rPr>
              <a:t>O</a:t>
            </a:r>
            <a:r>
              <a:rPr lang="en-GB" sz="2400" baseline="-25000">
                <a:ea typeface="Calibri"/>
                <a:cs typeface="Calibri"/>
              </a:rPr>
              <a:t>(l)</a:t>
            </a:r>
          </a:p>
          <a:p>
            <a:endParaRPr lang="en-GB" sz="2400">
              <a:ea typeface="Calibri"/>
              <a:cs typeface="Calibri"/>
            </a:endParaRPr>
          </a:p>
          <a:p>
            <a:endParaRPr lang="en-GB" sz="2400" baseline="-25000">
              <a:ea typeface="Calibri"/>
              <a:cs typeface="Calibri"/>
            </a:endParaRPr>
          </a:p>
          <a:p>
            <a:endParaRPr lang="en-GB" sz="2400" baseline="-25000">
              <a:ea typeface="Calibri"/>
              <a:cs typeface="Calibri"/>
            </a:endParaRPr>
          </a:p>
        </p:txBody>
      </p:sp>
    </p:spTree>
    <p:extLst>
      <p:ext uri="{BB962C8B-B14F-4D97-AF65-F5344CB8AC3E}">
        <p14:creationId xmlns:p14="http://schemas.microsoft.com/office/powerpoint/2010/main" val="250035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B16B3-E7FF-F37F-788F-27274A0AA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C7380-EFA5-6943-51D1-2A1D48B6831A}"/>
              </a:ext>
            </a:extLst>
          </p:cNvPr>
          <p:cNvSpPr>
            <a:spLocks noGrp="1"/>
          </p:cNvSpPr>
          <p:nvPr>
            <p:ph type="title"/>
          </p:nvPr>
        </p:nvSpPr>
        <p:spPr>
          <a:xfrm>
            <a:off x="0" y="0"/>
            <a:ext cx="10515600" cy="1325563"/>
          </a:xfrm>
        </p:spPr>
        <p:txBody>
          <a:bodyPr/>
          <a:lstStyle/>
          <a:p>
            <a:r>
              <a:rPr lang="en-US" b="1">
                <a:solidFill>
                  <a:schemeClr val="accent6"/>
                </a:solidFill>
              </a:rPr>
              <a:t>Acid-base reactions – M</a:t>
            </a:r>
            <a:r>
              <a:rPr lang="en-US" b="1" baseline="30000">
                <a:solidFill>
                  <a:schemeClr val="accent6"/>
                </a:solidFill>
              </a:rPr>
              <a:t>2+ </a:t>
            </a:r>
            <a:r>
              <a:rPr lang="en-US" b="1">
                <a:solidFill>
                  <a:schemeClr val="accent6"/>
                </a:solidFill>
              </a:rPr>
              <a:t>(Cu</a:t>
            </a:r>
            <a:r>
              <a:rPr lang="en-US" b="1" baseline="30000">
                <a:solidFill>
                  <a:schemeClr val="accent6"/>
                </a:solidFill>
              </a:rPr>
              <a:t>2+ </a:t>
            </a:r>
            <a:r>
              <a:rPr lang="en-US" b="1">
                <a:solidFill>
                  <a:schemeClr val="accent6"/>
                </a:solidFill>
              </a:rPr>
              <a:t>, Fe</a:t>
            </a:r>
            <a:r>
              <a:rPr lang="en-US" b="1" baseline="30000">
                <a:solidFill>
                  <a:schemeClr val="accent6"/>
                </a:solidFill>
              </a:rPr>
              <a:t>2+</a:t>
            </a:r>
            <a:r>
              <a:rPr lang="en-US" b="1">
                <a:solidFill>
                  <a:schemeClr val="accent6"/>
                </a:solidFill>
              </a:rPr>
              <a:t>)</a:t>
            </a:r>
          </a:p>
        </p:txBody>
      </p:sp>
      <p:sp>
        <p:nvSpPr>
          <p:cNvPr id="4" name="TextBox 3">
            <a:extLst>
              <a:ext uri="{FF2B5EF4-FFF2-40B4-BE49-F238E27FC236}">
                <a16:creationId xmlns:a16="http://schemas.microsoft.com/office/drawing/2014/main" id="{2FCF31E4-AB4F-FAC9-AE08-D5666390A55E}"/>
              </a:ext>
            </a:extLst>
          </p:cNvPr>
          <p:cNvSpPr txBox="1"/>
          <p:nvPr/>
        </p:nvSpPr>
        <p:spPr>
          <a:xfrm>
            <a:off x="1425677" y="3429000"/>
            <a:ext cx="8325464" cy="1077218"/>
          </a:xfrm>
          <a:prstGeom prst="rect">
            <a:avLst/>
          </a:prstGeom>
          <a:noFill/>
        </p:spPr>
        <p:txBody>
          <a:bodyPr wrap="square">
            <a:spAutoFit/>
          </a:bodyPr>
          <a:lstStyle/>
          <a:p>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6</a:t>
            </a:r>
            <a:r>
              <a:rPr lang="en-GB" sz="2400">
                <a:ea typeface="Calibri"/>
                <a:cs typeface="Calibri"/>
              </a:rPr>
              <a:t>]</a:t>
            </a:r>
            <a:r>
              <a:rPr lang="en-GB" sz="2400" baseline="30000">
                <a:ea typeface="Calibri"/>
                <a:cs typeface="Calibri"/>
              </a:rPr>
              <a:t>2+</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OH</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a:t>
            </a:r>
            <a:r>
              <a:rPr lang="en-GB" sz="2400">
                <a:ea typeface="Calibri"/>
                <a:cs typeface="Calibri"/>
                <a:sym typeface="Wingdings" panose="05000000000000000000" pitchFamily="2" charset="2"/>
              </a:rPr>
              <a:t>	</a:t>
            </a:r>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5</a:t>
            </a:r>
            <a:r>
              <a:rPr lang="en-GB" sz="2400">
                <a:ea typeface="Calibri"/>
                <a:cs typeface="Calibri"/>
              </a:rPr>
              <a:t>(OH)]</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H</a:t>
            </a:r>
            <a:r>
              <a:rPr lang="en-GB" sz="2400" baseline="-25000">
                <a:ea typeface="Calibri"/>
                <a:cs typeface="Calibri"/>
              </a:rPr>
              <a:t>2</a:t>
            </a:r>
            <a:r>
              <a:rPr lang="en-GB" sz="2400">
                <a:ea typeface="Calibri"/>
                <a:cs typeface="Calibri"/>
              </a:rPr>
              <a:t>O</a:t>
            </a:r>
            <a:r>
              <a:rPr lang="en-GB" sz="2400" baseline="-25000">
                <a:ea typeface="Calibri"/>
                <a:cs typeface="Calibri"/>
              </a:rPr>
              <a:t>(l)</a:t>
            </a:r>
          </a:p>
          <a:p>
            <a:endParaRPr lang="en-GB" sz="2400" baseline="-25000">
              <a:ea typeface="Calibri"/>
              <a:cs typeface="Calibri"/>
            </a:endParaRPr>
          </a:p>
          <a:p>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5</a:t>
            </a:r>
            <a:r>
              <a:rPr lang="en-GB" sz="2400">
                <a:ea typeface="Calibri"/>
                <a:cs typeface="Calibri"/>
              </a:rPr>
              <a:t>(OH)]</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a:t>
            </a:r>
            <a:r>
              <a:rPr lang="en-GB" sz="2400">
                <a:ea typeface="Calibri"/>
                <a:cs typeface="Calibri"/>
              </a:rPr>
              <a:t> + OH</a:t>
            </a:r>
            <a:r>
              <a:rPr lang="en-GB" sz="2400" baseline="30000">
                <a:ea typeface="Calibri"/>
                <a:cs typeface="Calibri"/>
              </a:rPr>
              <a:t>-</a:t>
            </a:r>
            <a:r>
              <a:rPr lang="en-GB" sz="2400" baseline="-25000">
                <a:ea typeface="Calibri"/>
                <a:cs typeface="Calibri"/>
              </a:rPr>
              <a:t>(</a:t>
            </a:r>
            <a:r>
              <a:rPr lang="en-GB" sz="2400" baseline="-25000" err="1">
                <a:ea typeface="Calibri"/>
                <a:cs typeface="Calibri"/>
              </a:rPr>
              <a:t>aq</a:t>
            </a:r>
            <a:r>
              <a:rPr lang="en-GB" sz="2400" baseline="-25000">
                <a:ea typeface="Calibri"/>
                <a:cs typeface="Calibri"/>
              </a:rPr>
              <a:t>)	</a:t>
            </a:r>
            <a:r>
              <a:rPr lang="en-GB" sz="2400">
                <a:ea typeface="Calibri"/>
                <a:cs typeface="Calibri"/>
                <a:sym typeface="Wingdings" panose="05000000000000000000" pitchFamily="2" charset="2"/>
              </a:rPr>
              <a:t>	</a:t>
            </a:r>
            <a:r>
              <a:rPr lang="en-GB" sz="2400">
                <a:ea typeface="Calibri"/>
                <a:cs typeface="Calibri"/>
              </a:rPr>
              <a:t>[M(H</a:t>
            </a:r>
            <a:r>
              <a:rPr lang="en-GB" sz="2400" baseline="-25000">
                <a:ea typeface="Calibri"/>
                <a:cs typeface="Calibri"/>
              </a:rPr>
              <a:t>2</a:t>
            </a:r>
            <a:r>
              <a:rPr lang="en-GB" sz="2400">
                <a:ea typeface="Calibri"/>
                <a:cs typeface="Calibri"/>
              </a:rPr>
              <a:t>O)</a:t>
            </a:r>
            <a:r>
              <a:rPr lang="en-GB" sz="2400" baseline="-25000">
                <a:ea typeface="Calibri"/>
                <a:cs typeface="Calibri"/>
              </a:rPr>
              <a:t>4</a:t>
            </a:r>
            <a:r>
              <a:rPr lang="en-GB" sz="2400">
                <a:ea typeface="Calibri"/>
                <a:cs typeface="Calibri"/>
              </a:rPr>
              <a:t>(OH)</a:t>
            </a:r>
            <a:r>
              <a:rPr lang="en-GB" sz="2400" baseline="-25000">
                <a:ea typeface="Calibri"/>
                <a:cs typeface="Calibri"/>
              </a:rPr>
              <a:t>2</a:t>
            </a:r>
            <a:r>
              <a:rPr lang="en-GB" sz="2400">
                <a:ea typeface="Calibri"/>
                <a:cs typeface="Calibri"/>
              </a:rPr>
              <a:t>]</a:t>
            </a:r>
            <a:r>
              <a:rPr lang="en-GB" sz="2400" baseline="-25000">
                <a:ea typeface="Calibri"/>
                <a:cs typeface="Calibri"/>
              </a:rPr>
              <a:t>(s)</a:t>
            </a:r>
            <a:r>
              <a:rPr lang="en-GB" sz="2400">
                <a:ea typeface="Calibri"/>
                <a:cs typeface="Calibri"/>
              </a:rPr>
              <a:t> + H</a:t>
            </a:r>
            <a:r>
              <a:rPr lang="en-GB" sz="2400" baseline="-25000">
                <a:ea typeface="Calibri"/>
                <a:cs typeface="Calibri"/>
              </a:rPr>
              <a:t>2</a:t>
            </a:r>
            <a:r>
              <a:rPr lang="en-GB" sz="2400">
                <a:ea typeface="Calibri"/>
                <a:cs typeface="Calibri"/>
              </a:rPr>
              <a:t>O</a:t>
            </a:r>
            <a:r>
              <a:rPr lang="en-GB" sz="2400" baseline="-25000">
                <a:ea typeface="Calibri"/>
                <a:cs typeface="Calibri"/>
              </a:rPr>
              <a:t>(l)</a:t>
            </a:r>
          </a:p>
        </p:txBody>
      </p:sp>
      <p:sp>
        <p:nvSpPr>
          <p:cNvPr id="6" name="TextBox 5">
            <a:extLst>
              <a:ext uri="{FF2B5EF4-FFF2-40B4-BE49-F238E27FC236}">
                <a16:creationId xmlns:a16="http://schemas.microsoft.com/office/drawing/2014/main" id="{875B21AF-774E-CEB1-AB47-6BC9CE6AF5AE}"/>
              </a:ext>
            </a:extLst>
          </p:cNvPr>
          <p:cNvSpPr txBox="1"/>
          <p:nvPr/>
        </p:nvSpPr>
        <p:spPr>
          <a:xfrm>
            <a:off x="142568" y="1554380"/>
            <a:ext cx="11906864" cy="1200329"/>
          </a:xfrm>
          <a:prstGeom prst="rect">
            <a:avLst/>
          </a:prstGeom>
          <a:noFill/>
        </p:spPr>
        <p:txBody>
          <a:bodyPr wrap="square">
            <a:spAutoFit/>
          </a:bodyPr>
          <a:lstStyle/>
          <a:p>
            <a:r>
              <a:rPr lang="en-GB" sz="2400"/>
              <a:t>Addition of OH</a:t>
            </a:r>
            <a:r>
              <a:rPr lang="en-GB" sz="2400" baseline="30000"/>
              <a:t>-</a:t>
            </a:r>
            <a:r>
              <a:rPr lang="en-GB" sz="2400"/>
              <a:t> to aqua ions with a 2+ charge, results in a similar H</a:t>
            </a:r>
            <a:r>
              <a:rPr lang="en-GB" sz="2400" baseline="30000"/>
              <a:t>+</a:t>
            </a:r>
            <a:r>
              <a:rPr lang="en-GB" sz="2400"/>
              <a:t> removal, only this time two-step. Proton removal from two of the water ligands results in a neutral molecule, which is effectively M(OH)</a:t>
            </a:r>
            <a:r>
              <a:rPr lang="en-GB" sz="2400" baseline="-25000"/>
              <a:t>2</a:t>
            </a:r>
            <a:r>
              <a:rPr lang="en-GB" sz="2400"/>
              <a:t> – a precipitate (uncharged and insoluble). </a:t>
            </a:r>
          </a:p>
        </p:txBody>
      </p:sp>
    </p:spTree>
    <p:extLst>
      <p:ext uri="{BB962C8B-B14F-4D97-AF65-F5344CB8AC3E}">
        <p14:creationId xmlns:p14="http://schemas.microsoft.com/office/powerpoint/2010/main" val="3227706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2329</Words>
  <Application>Microsoft Office PowerPoint</Application>
  <PresentationFormat>Widescreen</PresentationFormat>
  <Paragraphs>177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Garamond</vt:lpstr>
      <vt:lpstr>Wingdings</vt:lpstr>
      <vt:lpstr>Office Theme</vt:lpstr>
      <vt:lpstr>Inorganic Chemistry Year 2 - A2  3.2.6 Reactions of ions in aqueous solutions</vt:lpstr>
      <vt:lpstr>Inorganic Chemistry Year 2  3.2.6 Reactions of ions in aqueous solutions</vt:lpstr>
      <vt:lpstr>Metal aqua ions in solution</vt:lpstr>
      <vt:lpstr>Reminder - Definitions of acids and bases</vt:lpstr>
      <vt:lpstr>Acidity of Fe2+ compared to Fe3+ aqua ions</vt:lpstr>
      <vt:lpstr>Fe3+ aqua ions weaken the O-H bonds</vt:lpstr>
      <vt:lpstr>Example question</vt:lpstr>
      <vt:lpstr>Acid-base reactions – M3+ (Al3+, Fe3+)</vt:lpstr>
      <vt:lpstr>Acid-base reactions – M2+ (Cu2+ , Fe2+)</vt:lpstr>
      <vt:lpstr>Acid-base reactions – Ammonia as a base</vt:lpstr>
      <vt:lpstr>Reactions with CO32-</vt:lpstr>
      <vt:lpstr>Example questions</vt:lpstr>
      <vt:lpstr>Amphoteric nature of aluminium hydroxide</vt:lpstr>
      <vt:lpstr>Ligand substitution reactions</vt:lpstr>
      <vt:lpstr>Ligand substitution reactions</vt:lpstr>
      <vt:lpstr>Ligand substitution reactions</vt:lpstr>
      <vt:lpstr>Ligand substitution reactions</vt:lpstr>
      <vt:lpstr>Ligand substitution reactions</vt:lpstr>
      <vt:lpstr>Example questions</vt:lpstr>
      <vt:lpstr>Ligand substitution reactions</vt:lpstr>
      <vt:lpstr>Acid-base substitution reactions -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1</cp:revision>
  <dcterms:created xsi:type="dcterms:W3CDTF">2021-10-29T07:59:38Z</dcterms:created>
  <dcterms:modified xsi:type="dcterms:W3CDTF">2026-03-02T10:00:15Z</dcterms:modified>
</cp:coreProperties>
</file>