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54"/>
  </p:notesMasterIdLst>
  <p:sldIdLst>
    <p:sldId id="268" r:id="rId2"/>
    <p:sldId id="260" r:id="rId3"/>
    <p:sldId id="261" r:id="rId4"/>
    <p:sldId id="449" r:id="rId5"/>
    <p:sldId id="450" r:id="rId6"/>
    <p:sldId id="265" r:id="rId7"/>
    <p:sldId id="447" r:id="rId8"/>
    <p:sldId id="446" r:id="rId9"/>
    <p:sldId id="445" r:id="rId10"/>
    <p:sldId id="444" r:id="rId11"/>
    <p:sldId id="448" r:id="rId12"/>
    <p:sldId id="422" r:id="rId13"/>
    <p:sldId id="452" r:id="rId14"/>
    <p:sldId id="455" r:id="rId15"/>
    <p:sldId id="292" r:id="rId16"/>
    <p:sldId id="274" r:id="rId17"/>
    <p:sldId id="424" r:id="rId18"/>
    <p:sldId id="306" r:id="rId19"/>
    <p:sldId id="275" r:id="rId20"/>
    <p:sldId id="276" r:id="rId21"/>
    <p:sldId id="277" r:id="rId22"/>
    <p:sldId id="279" r:id="rId23"/>
    <p:sldId id="425" r:id="rId24"/>
    <p:sldId id="426" r:id="rId25"/>
    <p:sldId id="286" r:id="rId26"/>
    <p:sldId id="427" r:id="rId27"/>
    <p:sldId id="288" r:id="rId28"/>
    <p:sldId id="428" r:id="rId29"/>
    <p:sldId id="290" r:id="rId30"/>
    <p:sldId id="429" r:id="rId31"/>
    <p:sldId id="451" r:id="rId32"/>
    <p:sldId id="442" r:id="rId33"/>
    <p:sldId id="454" r:id="rId34"/>
    <p:sldId id="457" r:id="rId35"/>
    <p:sldId id="453" r:id="rId36"/>
    <p:sldId id="456" r:id="rId37"/>
    <p:sldId id="513" r:id="rId38"/>
    <p:sldId id="514" r:id="rId39"/>
    <p:sldId id="515" r:id="rId40"/>
    <p:sldId id="516" r:id="rId41"/>
    <p:sldId id="443" r:id="rId42"/>
    <p:sldId id="298" r:id="rId43"/>
    <p:sldId id="458" r:id="rId44"/>
    <p:sldId id="459" r:id="rId45"/>
    <p:sldId id="434" r:id="rId46"/>
    <p:sldId id="460" r:id="rId47"/>
    <p:sldId id="437" r:id="rId48"/>
    <p:sldId id="461" r:id="rId49"/>
    <p:sldId id="464" r:id="rId50"/>
    <p:sldId id="462" r:id="rId51"/>
    <p:sldId id="463" r:id="rId52"/>
    <p:sldId id="46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16659-C34F-6A62-FE36-E946384A83AA}" v="4" dt="2025-09-24T10:18:53.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0"/>
  </p:normalViewPr>
  <p:slideViewPr>
    <p:cSldViewPr snapToGrid="0" showGuides="1">
      <p:cViewPr varScale="1">
        <p:scale>
          <a:sx n="101" d="100"/>
          <a:sy n="101" d="100"/>
        </p:scale>
        <p:origin x="6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93516659-C34F-6A62-FE36-E946384A83AA}"/>
    <pc:docChg chg="addSld">
      <pc:chgData name="John Griffiths" userId="55ce029b995a3368" providerId="Windows Live" clId="Web-{93516659-C34F-6A62-FE36-E946384A83AA}" dt="2025-09-24T10:18:53.076" v="3"/>
      <pc:docMkLst>
        <pc:docMk/>
      </pc:docMkLst>
      <pc:sldChg chg="add">
        <pc:chgData name="John Griffiths" userId="55ce029b995a3368" providerId="Windows Live" clId="Web-{93516659-C34F-6A62-FE36-E946384A83AA}" dt="2025-09-24T10:18:52.904" v="0"/>
        <pc:sldMkLst>
          <pc:docMk/>
          <pc:sldMk cId="237728935" sldId="513"/>
        </pc:sldMkLst>
      </pc:sldChg>
      <pc:sldChg chg="add">
        <pc:chgData name="John Griffiths" userId="55ce029b995a3368" providerId="Windows Live" clId="Web-{93516659-C34F-6A62-FE36-E946384A83AA}" dt="2025-09-24T10:18:52.967" v="1"/>
        <pc:sldMkLst>
          <pc:docMk/>
          <pc:sldMk cId="2095040041" sldId="514"/>
        </pc:sldMkLst>
      </pc:sldChg>
      <pc:sldChg chg="add">
        <pc:chgData name="John Griffiths" userId="55ce029b995a3368" providerId="Windows Live" clId="Web-{93516659-C34F-6A62-FE36-E946384A83AA}" dt="2025-09-24T10:18:53.029" v="2"/>
        <pc:sldMkLst>
          <pc:docMk/>
          <pc:sldMk cId="2448811564" sldId="515"/>
        </pc:sldMkLst>
      </pc:sldChg>
      <pc:sldChg chg="add">
        <pc:chgData name="John Griffiths" userId="55ce029b995a3368" providerId="Windows Live" clId="Web-{93516659-C34F-6A62-FE36-E946384A83AA}" dt="2025-09-24T10:18:53.076" v="3"/>
        <pc:sldMkLst>
          <pc:docMk/>
          <pc:sldMk cId="1820663784" sldId="5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5B143-5F6C-442A-BBF0-6D955459D951}" type="slidenum">
              <a:rPr lang="en-GB" smtClean="0"/>
              <a:pPr/>
              <a:t>12</a:t>
            </a:fld>
            <a:endParaRPr lang="en-GB"/>
          </a:p>
        </p:txBody>
      </p:sp>
    </p:spTree>
    <p:extLst>
      <p:ext uri="{BB962C8B-B14F-4D97-AF65-F5344CB8AC3E}">
        <p14:creationId xmlns:p14="http://schemas.microsoft.com/office/powerpoint/2010/main" val="16637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142D49-389D-498F-BB1E-EB025887947D}" type="slidenum">
              <a:rPr lang="en-GB" smtClean="0"/>
              <a:pPr eaLnBrk="1" hangingPunct="1"/>
              <a:t>41</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183" y="4343913"/>
            <a:ext cx="5029635" cy="4114361"/>
          </a:xfrm>
          <a:noFill/>
        </p:spPr>
        <p:txBody>
          <a:bodyPr/>
          <a:lstStyle/>
          <a:p>
            <a:pPr eaLnBrk="1" hangingPunct="1"/>
            <a:endParaRPr lang="en-US"/>
          </a:p>
        </p:txBody>
      </p:sp>
    </p:spTree>
    <p:extLst>
      <p:ext uri="{BB962C8B-B14F-4D97-AF65-F5344CB8AC3E}">
        <p14:creationId xmlns:p14="http://schemas.microsoft.com/office/powerpoint/2010/main" val="115149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66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579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033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9757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36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928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661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652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42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052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90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371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465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pSp>
        <p:nvGrpSpPr>
          <p:cNvPr id="7" name="Group 6">
            <a:extLst>
              <a:ext uri="{FF2B5EF4-FFF2-40B4-BE49-F238E27FC236}">
                <a16:creationId xmlns:a16="http://schemas.microsoft.com/office/drawing/2014/main" id="{CB7EC615-D827-65C0-AFB5-92329872630E}"/>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52B8FA1C-5246-F602-33F3-F1E6651B24A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33AF7B89-9575-92F1-DBAD-F8824FBD0FB6}"/>
                </a:ext>
              </a:extLst>
            </p:cNvPr>
            <p:cNvGrpSpPr/>
            <p:nvPr userDrawn="1"/>
          </p:nvGrpSpPr>
          <p:grpSpPr>
            <a:xfrm>
              <a:off x="80857" y="5784209"/>
              <a:ext cx="1175893" cy="976209"/>
              <a:chOff x="2538285" y="2210574"/>
              <a:chExt cx="1265984" cy="1051002"/>
            </a:xfrm>
          </p:grpSpPr>
          <p:pic>
            <p:nvPicPr>
              <p:cNvPr id="10" name="Picture 9" descr="Application&#10;&#10;Description automatically generated with low confidence">
                <a:extLst>
                  <a:ext uri="{FF2B5EF4-FFF2-40B4-BE49-F238E27FC236}">
                    <a16:creationId xmlns:a16="http://schemas.microsoft.com/office/drawing/2014/main" id="{E813B0E0-ABCA-07C1-3B9D-ECE648B2D7E5}"/>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1" name="Rectangle 10">
                <a:extLst>
                  <a:ext uri="{FF2B5EF4-FFF2-40B4-BE49-F238E27FC236}">
                    <a16:creationId xmlns:a16="http://schemas.microsoft.com/office/drawing/2014/main" id="{79A6771B-CF2E-2A42-467C-15160E99E706}"/>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21308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1-hexene.sv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search?sa=X&amp;sca_esv=569062438&amp;bih=727&amp;biw=1440&amp;hl=en-GB&amp;sxsrf=AM9HkKkC0g4G0kJ5lKia-fN3zXoa1qccXw:1695883914387&amp;q=unpaired&amp;si=ALGXSlY2XXqfLjvIaFfTE-GUlBx5YaB4o2-ZddfikLwh3HPHM_a2rztkAfdnftZ_g5-5wyUE5oMcCPQLTrjyjjsDUW8fOYu15g%3D%3D&amp;expnd=1" TargetMode="External"/><Relationship Id="rId2" Type="http://schemas.openxmlformats.org/officeDocument/2006/relationships/hyperlink" Target="https://www.google.com/search?sa=X&amp;sca_esv=569062438&amp;bih=727&amp;biw=1440&amp;hl=en-GB&amp;sxsrf=AM9HkKkC0g4G0kJ5lKia-fN3zXoa1qccXw:1695883914387&amp;q=uncharged&amp;si=ALGXSlbSiMNWMsv5Y0U_0sBS8EWzMzp9jkos4JTwA9oihypwA6SRK7iTHHNEsNCtxglCIVFzb1DqyuWPiaknl9i55P-tVh2EQg%3D%3D&amp;expnd=1" TargetMode="Externa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hyperlink" Target="https://www.google.com/search?sa=X&amp;sca_esv=569062438&amp;bih=727&amp;biw=1440&amp;hl=en-GB&amp;sxsrf=AM9HkKkC0g4G0kJ5lKia-fN3zXoa1qccXw:1695883914387&amp;q=valency&amp;si=ALGXSlYwkgxr-HbbJwcOTTqB6ethDkdqSO2epKwwC8dNjdjAM4dw5J-icZNFhCGUAMavB120eyPuqGbi2jYYFc5jvZ7m4ET65w%3D%3D&amp;expnd=1"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1150938" y="614363"/>
            <a:ext cx="11041062" cy="1325562"/>
          </a:xfrm>
        </p:spPr>
        <p:txBody>
          <a:bodyPr>
            <a:noAutofit/>
          </a:bodyPr>
          <a:lstStyle/>
          <a:p>
            <a:r>
              <a:rPr lang="en-US" sz="5400" b="1" dirty="0"/>
              <a:t>Organic Chemistry Year 1 - AS </a:t>
            </a:r>
            <a:br>
              <a:rPr lang="en-US" sz="5400" b="1" dirty="0"/>
            </a:br>
            <a:r>
              <a:rPr lang="en-US" sz="5400" b="1" dirty="0"/>
              <a:t>3.3.1 Introduction to organic chemistry</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46733"/>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700088"/>
            <a:ext cx="11265108" cy="3442283"/>
          </a:xfrm>
        </p:spPr>
        <p:txBody>
          <a:bodyPr vert="horz" lIns="91440" tIns="45720" rIns="91440" bIns="45720" rtlCol="0" anchor="t">
            <a:noAutofit/>
          </a:bodyPr>
          <a:lstStyle/>
          <a:p>
            <a:pPr marL="0" indent="0">
              <a:buNone/>
            </a:pPr>
            <a:r>
              <a:rPr lang="en-GB" sz="2400" dirty="0"/>
              <a:t>5. </a:t>
            </a:r>
            <a:r>
              <a:rPr lang="en-GB" sz="2400" u="sng" dirty="0"/>
              <a:t>Displayed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shows all the bonds in the molecule as individual lines</a:t>
            </a:r>
            <a:endParaRPr lang="en-GB" sz="2400" dirty="0">
              <a:cs typeface="Calibri"/>
            </a:endParaRPr>
          </a:p>
          <a:p>
            <a:pPr marL="342900" indent="-342900">
              <a:buFont typeface="Calibri" panose="020B0604020202020204" pitchFamily="34" charset="0"/>
              <a:buChar char="-"/>
            </a:pPr>
            <a:r>
              <a:rPr lang="en-GB" sz="2400" dirty="0">
                <a:solidFill>
                  <a:srgbClr val="040C28"/>
                </a:solidFill>
                <a:cs typeface="Calibri"/>
              </a:rPr>
              <a:t>e.g.</a:t>
            </a:r>
          </a:p>
          <a:p>
            <a:pPr marL="0" indent="0">
              <a:buNone/>
            </a:pPr>
            <a:endParaRPr lang="en-GB" sz="2400" dirty="0">
              <a:cs typeface="Calibri"/>
            </a:endParaRPr>
          </a:p>
          <a:p>
            <a:pPr marL="0" indent="0">
              <a:buNone/>
            </a:pPr>
            <a:endParaRPr lang="en-GB" sz="2400" dirty="0">
              <a:cs typeface="Calibri"/>
            </a:endParaRPr>
          </a:p>
        </p:txBody>
      </p:sp>
      <p:pic>
        <p:nvPicPr>
          <p:cNvPr id="1028" name="Picture 4" descr="Structural Formula Of Propanone, HD Png Download , Transparent Png Image -  PNGitem">
            <a:extLst>
              <a:ext uri="{FF2B5EF4-FFF2-40B4-BE49-F238E27FC236}">
                <a16:creationId xmlns:a16="http://schemas.microsoft.com/office/drawing/2014/main" id="{2885C703-C079-5916-0B4B-7A3814A39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46" y="3524250"/>
            <a:ext cx="2800350" cy="17075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DA7D13B-FF51-0DC5-7AFE-CF0F33D2F7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837" b="13288"/>
          <a:stretch/>
        </p:blipFill>
        <p:spPr bwMode="auto">
          <a:xfrm>
            <a:off x="8968729" y="3421229"/>
            <a:ext cx="2728160" cy="17075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C44D686-F615-48CC-F9FE-3F90119D5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24" y="2852954"/>
            <a:ext cx="2530475" cy="373199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FF771A2-3411-1F1F-1F04-273A58BF00A8}"/>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67260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5" y="1257911"/>
            <a:ext cx="11265108" cy="3442283"/>
          </a:xfrm>
        </p:spPr>
        <p:txBody>
          <a:bodyPr vert="horz" lIns="91440" tIns="45720" rIns="91440" bIns="45720" rtlCol="0" anchor="t">
            <a:noAutofit/>
          </a:bodyPr>
          <a:lstStyle/>
          <a:p>
            <a:pPr marL="0" indent="0">
              <a:buNone/>
            </a:pPr>
            <a:r>
              <a:rPr lang="en-GB" sz="2400" dirty="0">
                <a:cs typeface="Calibri"/>
              </a:rPr>
              <a:t>6. </a:t>
            </a:r>
            <a:r>
              <a:rPr lang="en-GB" sz="2400" u="sng" dirty="0">
                <a:cs typeface="Calibri"/>
              </a:rPr>
              <a:t>Skeletal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 representation of molecular structure in which covalent bonds are shown as lines</a:t>
            </a:r>
            <a:endParaRPr lang="en-GB" sz="2400" dirty="0">
              <a:cs typeface="Calibri" panose="020F0502020204030204"/>
            </a:endParaRPr>
          </a:p>
          <a:p>
            <a:pPr marL="342900" indent="-342900">
              <a:buFont typeface="Calibri" panose="020B0604020202020204" pitchFamily="34" charset="0"/>
              <a:buChar char="-"/>
            </a:pPr>
            <a:r>
              <a:rPr lang="en-GB" sz="2400" dirty="0">
                <a:solidFill>
                  <a:srgbClr val="040C28"/>
                </a:solidFill>
                <a:cs typeface="Calibri" panose="020F0502020204030204"/>
              </a:rPr>
              <a:t>e.g. </a:t>
            </a: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342900" indent="-342900">
              <a:buFont typeface="Calibri" panose="020B0604020202020204" pitchFamily="34" charset="0"/>
              <a:buChar char="-"/>
            </a:pPr>
            <a:endParaRPr lang="en-GB" sz="2400" dirty="0">
              <a:solidFill>
                <a:srgbClr val="040C28"/>
              </a:solidFill>
              <a:cs typeface="Calibri" panose="020F0502020204030204"/>
            </a:endParaRPr>
          </a:p>
          <a:p>
            <a:pPr marL="0" indent="0">
              <a:buNone/>
            </a:pPr>
            <a:r>
              <a:rPr lang="en-GB" sz="2400" dirty="0">
                <a:solidFill>
                  <a:srgbClr val="040C28"/>
                </a:solidFill>
                <a:cs typeface="Calibri" panose="020F0502020204030204"/>
              </a:rPr>
              <a:t>In Skeletal formulae, the C atoms and C-H bonds are not shown.</a:t>
            </a:r>
          </a:p>
          <a:p>
            <a:pPr marL="0" indent="0">
              <a:buNone/>
            </a:pPr>
            <a:endParaRPr lang="en-GB" sz="2400" dirty="0">
              <a:cs typeface="Calibri" panose="020F0502020204030204"/>
            </a:endParaRPr>
          </a:p>
        </p:txBody>
      </p:sp>
      <p:pic>
        <p:nvPicPr>
          <p:cNvPr id="2050" name="Picture 2">
            <a:extLst>
              <a:ext uri="{FF2B5EF4-FFF2-40B4-BE49-F238E27FC236}">
                <a16:creationId xmlns:a16="http://schemas.microsoft.com/office/drawing/2014/main" id="{4FE80776-EEE2-E284-D4D8-78A03AE20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2728332"/>
            <a:ext cx="195580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0F099DC-BD07-CC43-F883-E8C9FF125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973" y="3025473"/>
            <a:ext cx="1948473" cy="16747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ide | Structure, Functional Group Bond &amp; Examples - Video &amp; Lesson  Transcript | Study.com">
            <a:extLst>
              <a:ext uri="{FF2B5EF4-FFF2-40B4-BE49-F238E27FC236}">
                <a16:creationId xmlns:a16="http://schemas.microsoft.com/office/drawing/2014/main" id="{4071D7D2-9D40-1278-9244-CC1CF0BFC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827" y="2573783"/>
            <a:ext cx="3162300" cy="25781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722A0A7-55A0-0320-0F52-FD0228C36DBF}"/>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56372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9576" y="1700808"/>
            <a:ext cx="4572000" cy="923330"/>
          </a:xfrm>
          <a:prstGeom prst="rect">
            <a:avLst/>
          </a:prstGeom>
        </p:spPr>
        <p:txBody>
          <a:bodyPr>
            <a:spAutoFit/>
          </a:bodyPr>
          <a:lstStyle/>
          <a:p>
            <a:br>
              <a:rPr lang="en-GB"/>
            </a:br>
            <a:br>
              <a:rPr lang="en-GB"/>
            </a:br>
            <a:endParaRPr lang="en-GB"/>
          </a:p>
        </p:txBody>
      </p:sp>
      <p:sp>
        <p:nvSpPr>
          <p:cNvPr id="5" name="TextBox 4"/>
          <p:cNvSpPr txBox="1"/>
          <p:nvPr/>
        </p:nvSpPr>
        <p:spPr>
          <a:xfrm>
            <a:off x="1202088" y="5115543"/>
            <a:ext cx="3121659" cy="892552"/>
          </a:xfrm>
          <a:prstGeom prst="rect">
            <a:avLst/>
          </a:prstGeom>
          <a:noFill/>
        </p:spPr>
        <p:txBody>
          <a:bodyPr wrap="square" rtlCol="0">
            <a:spAutoFit/>
          </a:bodyPr>
          <a:lstStyle/>
          <a:p>
            <a:r>
              <a:rPr lang="en-GB" sz="3200" dirty="0"/>
              <a:t>C</a:t>
            </a:r>
            <a:r>
              <a:rPr lang="en-GB" sz="3200" baseline="-25000" dirty="0"/>
              <a:t>6</a:t>
            </a:r>
            <a:r>
              <a:rPr lang="en-GB" sz="3200" dirty="0"/>
              <a:t>H</a:t>
            </a:r>
            <a:r>
              <a:rPr lang="en-GB" sz="3200" baseline="-25000" dirty="0"/>
              <a:t>12</a:t>
            </a:r>
            <a:r>
              <a:rPr lang="en-GB" sz="3200" dirty="0"/>
              <a:t> </a:t>
            </a:r>
          </a:p>
          <a:p>
            <a:r>
              <a:rPr lang="en-GB" sz="2000" dirty="0"/>
              <a:t>Molecular formula</a:t>
            </a:r>
          </a:p>
        </p:txBody>
      </p:sp>
      <p:sp>
        <p:nvSpPr>
          <p:cNvPr id="7" name="Rectangle 6"/>
          <p:cNvSpPr/>
          <p:nvPr/>
        </p:nvSpPr>
        <p:spPr>
          <a:xfrm>
            <a:off x="6669741" y="1221432"/>
            <a:ext cx="3943708" cy="892552"/>
          </a:xfrm>
          <a:prstGeom prst="rect">
            <a:avLst/>
          </a:prstGeom>
        </p:spPr>
        <p:txBody>
          <a:bodyPr wrap="none">
            <a:spAutoFit/>
          </a:bodyPr>
          <a:lstStyle/>
          <a:p>
            <a:r>
              <a:rPr lang="en-GB" sz="3200" dirty="0"/>
              <a:t>CH</a:t>
            </a:r>
            <a:r>
              <a:rPr lang="en-GB" sz="3200" baseline="-25000" dirty="0"/>
              <a:t>3</a:t>
            </a:r>
            <a:r>
              <a:rPr lang="en-GB" sz="3200" dirty="0"/>
              <a:t>CH</a:t>
            </a:r>
            <a:r>
              <a:rPr lang="en-GB" sz="3200" baseline="-25000" dirty="0"/>
              <a:t>2</a:t>
            </a:r>
            <a:r>
              <a:rPr lang="en-GB" sz="3200" dirty="0"/>
              <a:t>CH</a:t>
            </a:r>
            <a:r>
              <a:rPr lang="en-GB" sz="3200" baseline="-25000" dirty="0"/>
              <a:t>2</a:t>
            </a:r>
            <a:r>
              <a:rPr lang="en-GB" sz="3200" dirty="0"/>
              <a:t>CH</a:t>
            </a:r>
            <a:r>
              <a:rPr lang="en-GB" sz="3200" baseline="-25000" dirty="0"/>
              <a:t>2</a:t>
            </a:r>
            <a:r>
              <a:rPr lang="en-GB" sz="3200" dirty="0"/>
              <a:t>CH=CH</a:t>
            </a:r>
            <a:r>
              <a:rPr lang="en-GB" sz="3200" baseline="-25000" dirty="0"/>
              <a:t>3</a:t>
            </a:r>
          </a:p>
          <a:p>
            <a:r>
              <a:rPr lang="en-GB" sz="2000" dirty="0"/>
              <a:t>Structural formula</a:t>
            </a:r>
          </a:p>
        </p:txBody>
      </p:sp>
      <p:sp>
        <p:nvSpPr>
          <p:cNvPr id="8" name="TextBox 7"/>
          <p:cNvSpPr txBox="1"/>
          <p:nvPr/>
        </p:nvSpPr>
        <p:spPr>
          <a:xfrm>
            <a:off x="7837312" y="2594546"/>
            <a:ext cx="3011524" cy="892552"/>
          </a:xfrm>
          <a:prstGeom prst="rect">
            <a:avLst/>
          </a:prstGeom>
          <a:noFill/>
        </p:spPr>
        <p:txBody>
          <a:bodyPr wrap="square" rtlCol="0">
            <a:spAutoFit/>
          </a:bodyPr>
          <a:lstStyle/>
          <a:p>
            <a:r>
              <a:rPr lang="en-GB" sz="3200" dirty="0"/>
              <a:t>CH</a:t>
            </a:r>
            <a:r>
              <a:rPr lang="en-GB" sz="3200" baseline="-25000" dirty="0"/>
              <a:t>2</a:t>
            </a:r>
            <a:endParaRPr lang="en-GB" sz="3200" dirty="0"/>
          </a:p>
          <a:p>
            <a:r>
              <a:rPr lang="en-GB" sz="2000" dirty="0"/>
              <a:t>Empirical formula</a:t>
            </a:r>
          </a:p>
        </p:txBody>
      </p:sp>
      <p:sp>
        <p:nvSpPr>
          <p:cNvPr id="10" name="TextBox 9"/>
          <p:cNvSpPr txBox="1"/>
          <p:nvPr/>
        </p:nvSpPr>
        <p:spPr>
          <a:xfrm>
            <a:off x="8749171" y="5190292"/>
            <a:ext cx="2376264" cy="892552"/>
          </a:xfrm>
          <a:prstGeom prst="rect">
            <a:avLst/>
          </a:prstGeom>
          <a:noFill/>
        </p:spPr>
        <p:txBody>
          <a:bodyPr wrap="square" rtlCol="0">
            <a:spAutoFit/>
          </a:bodyPr>
          <a:lstStyle/>
          <a:p>
            <a:r>
              <a:rPr lang="en-GB" sz="3200" dirty="0"/>
              <a:t>C</a:t>
            </a:r>
            <a:r>
              <a:rPr lang="en-GB" sz="2000" dirty="0"/>
              <a:t>n</a:t>
            </a:r>
            <a:r>
              <a:rPr lang="en-GB" sz="3200" dirty="0"/>
              <a:t>H</a:t>
            </a:r>
            <a:r>
              <a:rPr lang="en-GB" sz="2000" dirty="0"/>
              <a:t>2n</a:t>
            </a:r>
          </a:p>
          <a:p>
            <a:r>
              <a:rPr lang="en-GB" sz="2000" dirty="0"/>
              <a:t>General formula</a:t>
            </a:r>
            <a:endParaRPr lang="en-GB" sz="3200" dirty="0"/>
          </a:p>
        </p:txBody>
      </p:sp>
      <p:grpSp>
        <p:nvGrpSpPr>
          <p:cNvPr id="12" name="Group 11">
            <a:extLst>
              <a:ext uri="{FF2B5EF4-FFF2-40B4-BE49-F238E27FC236}">
                <a16:creationId xmlns:a16="http://schemas.microsoft.com/office/drawing/2014/main" id="{B4EF323E-D820-E310-2FF4-62C358242B04}"/>
              </a:ext>
            </a:extLst>
          </p:cNvPr>
          <p:cNvGrpSpPr/>
          <p:nvPr/>
        </p:nvGrpSpPr>
        <p:grpSpPr>
          <a:xfrm>
            <a:off x="1023873" y="1683984"/>
            <a:ext cx="3121659" cy="1080121"/>
            <a:chOff x="1703513" y="2492896"/>
            <a:chExt cx="3121659" cy="1080121"/>
          </a:xfrm>
        </p:grpSpPr>
        <p:pic>
          <p:nvPicPr>
            <p:cNvPr id="43010" name="Picture 2" descr="1-Hexene">
              <a:hlinkClick r:id="rId3" tooltip="1-Hexene"/>
            </p:cNvPr>
            <p:cNvPicPr>
              <a:picLocks noChangeAspect="1" noChangeArrowheads="1"/>
            </p:cNvPicPr>
            <p:nvPr/>
          </p:nvPicPr>
          <p:blipFill>
            <a:blip r:embed="rId4" cstate="print"/>
            <a:srcRect/>
            <a:stretch>
              <a:fillRect/>
            </a:stretch>
          </p:blipFill>
          <p:spPr bwMode="auto">
            <a:xfrm>
              <a:off x="1703513" y="2492896"/>
              <a:ext cx="2640289" cy="792088"/>
            </a:xfrm>
            <a:prstGeom prst="rect">
              <a:avLst/>
            </a:prstGeom>
            <a:noFill/>
          </p:spPr>
        </p:pic>
        <p:sp>
          <p:nvSpPr>
            <p:cNvPr id="11" name="TextBox 10">
              <a:extLst>
                <a:ext uri="{FF2B5EF4-FFF2-40B4-BE49-F238E27FC236}">
                  <a16:creationId xmlns:a16="http://schemas.microsoft.com/office/drawing/2014/main" id="{D3411BCF-702D-A22C-DCCC-9741CDA42B3C}"/>
                </a:ext>
              </a:extLst>
            </p:cNvPr>
            <p:cNvSpPr txBox="1"/>
            <p:nvPr/>
          </p:nvSpPr>
          <p:spPr>
            <a:xfrm>
              <a:off x="1703513" y="3172907"/>
              <a:ext cx="3121659" cy="400110"/>
            </a:xfrm>
            <a:prstGeom prst="rect">
              <a:avLst/>
            </a:prstGeom>
            <a:noFill/>
          </p:spPr>
          <p:txBody>
            <a:bodyPr wrap="square" rtlCol="0">
              <a:spAutoFit/>
            </a:bodyPr>
            <a:lstStyle/>
            <a:p>
              <a:r>
                <a:rPr lang="en-US" sz="2000" dirty="0"/>
                <a:t>Skeletal formula</a:t>
              </a:r>
            </a:p>
          </p:txBody>
        </p:sp>
      </p:grpSp>
      <p:grpSp>
        <p:nvGrpSpPr>
          <p:cNvPr id="14" name="Group 13">
            <a:extLst>
              <a:ext uri="{FF2B5EF4-FFF2-40B4-BE49-F238E27FC236}">
                <a16:creationId xmlns:a16="http://schemas.microsoft.com/office/drawing/2014/main" id="{04784815-0C40-AE08-B5A6-A9492C025110}"/>
              </a:ext>
            </a:extLst>
          </p:cNvPr>
          <p:cNvGrpSpPr/>
          <p:nvPr/>
        </p:nvGrpSpPr>
        <p:grpSpPr>
          <a:xfrm>
            <a:off x="3798712" y="3220212"/>
            <a:ext cx="4568058" cy="1822510"/>
            <a:chOff x="3798712" y="3220212"/>
            <a:chExt cx="4568058" cy="1822510"/>
          </a:xfrm>
        </p:grpSpPr>
        <p:pic>
          <p:nvPicPr>
            <p:cNvPr id="6" name="Picture 5"/>
            <p:cNvPicPr>
              <a:picLocks noChangeAspect="1"/>
            </p:cNvPicPr>
            <p:nvPr/>
          </p:nvPicPr>
          <p:blipFill>
            <a:blip r:embed="rId5" cstate="print"/>
            <a:stretch>
              <a:fillRect/>
            </a:stretch>
          </p:blipFill>
          <p:spPr>
            <a:xfrm>
              <a:off x="3798712" y="3220212"/>
              <a:ext cx="4038600" cy="1422400"/>
            </a:xfrm>
            <a:prstGeom prst="rect">
              <a:avLst/>
            </a:prstGeom>
          </p:spPr>
        </p:pic>
        <p:sp>
          <p:nvSpPr>
            <p:cNvPr id="13" name="TextBox 12">
              <a:extLst>
                <a:ext uri="{FF2B5EF4-FFF2-40B4-BE49-F238E27FC236}">
                  <a16:creationId xmlns:a16="http://schemas.microsoft.com/office/drawing/2014/main" id="{AF6E640E-2DDA-3B47-E06D-93B84544BF15}"/>
                </a:ext>
              </a:extLst>
            </p:cNvPr>
            <p:cNvSpPr txBox="1"/>
            <p:nvPr/>
          </p:nvSpPr>
          <p:spPr>
            <a:xfrm>
              <a:off x="4674990" y="4642612"/>
              <a:ext cx="3691780" cy="400110"/>
            </a:xfrm>
            <a:prstGeom prst="rect">
              <a:avLst/>
            </a:prstGeom>
            <a:noFill/>
          </p:spPr>
          <p:txBody>
            <a:bodyPr wrap="square" rtlCol="0">
              <a:spAutoFit/>
            </a:bodyPr>
            <a:lstStyle/>
            <a:p>
              <a:r>
                <a:rPr lang="en-US" sz="2000" dirty="0"/>
                <a:t>Displayed formula</a:t>
              </a:r>
            </a:p>
          </p:txBody>
        </p:sp>
      </p:grpSp>
      <p:grpSp>
        <p:nvGrpSpPr>
          <p:cNvPr id="32" name="Group 31">
            <a:extLst>
              <a:ext uri="{FF2B5EF4-FFF2-40B4-BE49-F238E27FC236}">
                <a16:creationId xmlns:a16="http://schemas.microsoft.com/office/drawing/2014/main" id="{6FA97D08-79B8-E2D2-1964-3403206D2308}"/>
              </a:ext>
            </a:extLst>
          </p:cNvPr>
          <p:cNvGrpSpPr/>
          <p:nvPr/>
        </p:nvGrpSpPr>
        <p:grpSpPr>
          <a:xfrm>
            <a:off x="3734564" y="3172208"/>
            <a:ext cx="3984519" cy="1485793"/>
            <a:chOff x="3734564" y="3172208"/>
            <a:chExt cx="3984519" cy="1485793"/>
          </a:xfrm>
        </p:grpSpPr>
        <p:sp>
          <p:nvSpPr>
            <p:cNvPr id="3" name="TextBox 2">
              <a:extLst>
                <a:ext uri="{FF2B5EF4-FFF2-40B4-BE49-F238E27FC236}">
                  <a16:creationId xmlns:a16="http://schemas.microsoft.com/office/drawing/2014/main" id="{78327225-42B3-7381-599F-23508AEA8D6A}"/>
                </a:ext>
              </a:extLst>
            </p:cNvPr>
            <p:cNvSpPr txBox="1"/>
            <p:nvPr/>
          </p:nvSpPr>
          <p:spPr>
            <a:xfrm flipH="1">
              <a:off x="3741699" y="3314338"/>
              <a:ext cx="250511" cy="369332"/>
            </a:xfrm>
            <a:prstGeom prst="rect">
              <a:avLst/>
            </a:prstGeom>
            <a:solidFill>
              <a:schemeClr val="bg1"/>
            </a:solidFill>
          </p:spPr>
          <p:txBody>
            <a:bodyPr wrap="square" rtlCol="0">
              <a:spAutoFit/>
            </a:bodyPr>
            <a:lstStyle/>
            <a:p>
              <a:r>
                <a:rPr lang="en-GB" dirty="0"/>
                <a:t>H</a:t>
              </a:r>
            </a:p>
          </p:txBody>
        </p:sp>
        <p:sp>
          <p:nvSpPr>
            <p:cNvPr id="9" name="TextBox 8">
              <a:extLst>
                <a:ext uri="{FF2B5EF4-FFF2-40B4-BE49-F238E27FC236}">
                  <a16:creationId xmlns:a16="http://schemas.microsoft.com/office/drawing/2014/main" id="{8DF60C74-28DA-1EB0-8CD2-371804CDEB83}"/>
                </a:ext>
              </a:extLst>
            </p:cNvPr>
            <p:cNvSpPr txBox="1"/>
            <p:nvPr/>
          </p:nvSpPr>
          <p:spPr>
            <a:xfrm flipH="1">
              <a:off x="3734564" y="4156601"/>
              <a:ext cx="250511" cy="369332"/>
            </a:xfrm>
            <a:prstGeom prst="rect">
              <a:avLst/>
            </a:prstGeom>
            <a:solidFill>
              <a:schemeClr val="bg1"/>
            </a:solidFill>
          </p:spPr>
          <p:txBody>
            <a:bodyPr wrap="square" rtlCol="0">
              <a:spAutoFit/>
            </a:bodyPr>
            <a:lstStyle/>
            <a:p>
              <a:r>
                <a:rPr lang="en-GB" dirty="0"/>
                <a:t>H</a:t>
              </a:r>
            </a:p>
          </p:txBody>
        </p:sp>
        <p:sp>
          <p:nvSpPr>
            <p:cNvPr id="15" name="TextBox 14">
              <a:extLst>
                <a:ext uri="{FF2B5EF4-FFF2-40B4-BE49-F238E27FC236}">
                  <a16:creationId xmlns:a16="http://schemas.microsoft.com/office/drawing/2014/main" id="{0E82AEAB-698A-6C38-6846-D4A1B31E689A}"/>
                </a:ext>
              </a:extLst>
            </p:cNvPr>
            <p:cNvSpPr txBox="1"/>
            <p:nvPr/>
          </p:nvSpPr>
          <p:spPr>
            <a:xfrm flipH="1">
              <a:off x="4727435" y="3190443"/>
              <a:ext cx="250511" cy="369332"/>
            </a:xfrm>
            <a:prstGeom prst="rect">
              <a:avLst/>
            </a:prstGeom>
            <a:solidFill>
              <a:schemeClr val="bg1"/>
            </a:solidFill>
          </p:spPr>
          <p:txBody>
            <a:bodyPr wrap="square" rtlCol="0">
              <a:spAutoFit/>
            </a:bodyPr>
            <a:lstStyle/>
            <a:p>
              <a:r>
                <a:rPr lang="en-GB" dirty="0"/>
                <a:t>H</a:t>
              </a:r>
            </a:p>
          </p:txBody>
        </p:sp>
        <p:sp>
          <p:nvSpPr>
            <p:cNvPr id="16" name="TextBox 15">
              <a:extLst>
                <a:ext uri="{FF2B5EF4-FFF2-40B4-BE49-F238E27FC236}">
                  <a16:creationId xmlns:a16="http://schemas.microsoft.com/office/drawing/2014/main" id="{EF15E9B0-C112-DC3B-3DB2-ABED3173E2B7}"/>
                </a:ext>
              </a:extLst>
            </p:cNvPr>
            <p:cNvSpPr txBox="1"/>
            <p:nvPr/>
          </p:nvSpPr>
          <p:spPr>
            <a:xfrm flipH="1">
              <a:off x="5240325" y="4288669"/>
              <a:ext cx="250511" cy="369332"/>
            </a:xfrm>
            <a:prstGeom prst="rect">
              <a:avLst/>
            </a:prstGeom>
            <a:solidFill>
              <a:schemeClr val="bg1"/>
            </a:solidFill>
          </p:spPr>
          <p:txBody>
            <a:bodyPr wrap="square" rtlCol="0">
              <a:spAutoFit/>
            </a:bodyPr>
            <a:lstStyle/>
            <a:p>
              <a:r>
                <a:rPr lang="en-GB" dirty="0"/>
                <a:t>H</a:t>
              </a:r>
            </a:p>
          </p:txBody>
        </p:sp>
        <p:sp>
          <p:nvSpPr>
            <p:cNvPr id="17" name="TextBox 16">
              <a:extLst>
                <a:ext uri="{FF2B5EF4-FFF2-40B4-BE49-F238E27FC236}">
                  <a16:creationId xmlns:a16="http://schemas.microsoft.com/office/drawing/2014/main" id="{569E7E7D-FA3A-D52F-8BBD-3AE8BB4A9C45}"/>
                </a:ext>
              </a:extLst>
            </p:cNvPr>
            <p:cNvSpPr txBox="1"/>
            <p:nvPr/>
          </p:nvSpPr>
          <p:spPr>
            <a:xfrm flipH="1">
              <a:off x="5818012" y="4280975"/>
              <a:ext cx="250511" cy="369332"/>
            </a:xfrm>
            <a:prstGeom prst="rect">
              <a:avLst/>
            </a:prstGeom>
            <a:solidFill>
              <a:schemeClr val="bg1"/>
            </a:solidFill>
          </p:spPr>
          <p:txBody>
            <a:bodyPr wrap="square" rtlCol="0">
              <a:spAutoFit/>
            </a:bodyPr>
            <a:lstStyle/>
            <a:p>
              <a:r>
                <a:rPr lang="en-GB" dirty="0"/>
                <a:t>H</a:t>
              </a:r>
            </a:p>
          </p:txBody>
        </p:sp>
        <p:sp>
          <p:nvSpPr>
            <p:cNvPr id="18" name="TextBox 17">
              <a:extLst>
                <a:ext uri="{FF2B5EF4-FFF2-40B4-BE49-F238E27FC236}">
                  <a16:creationId xmlns:a16="http://schemas.microsoft.com/office/drawing/2014/main" id="{D16B0D47-2743-409F-AB92-999555C43A8D}"/>
                </a:ext>
              </a:extLst>
            </p:cNvPr>
            <p:cNvSpPr txBox="1"/>
            <p:nvPr/>
          </p:nvSpPr>
          <p:spPr>
            <a:xfrm flipH="1">
              <a:off x="6419230" y="4273280"/>
              <a:ext cx="250511" cy="369332"/>
            </a:xfrm>
            <a:prstGeom prst="rect">
              <a:avLst/>
            </a:prstGeom>
            <a:solidFill>
              <a:schemeClr val="bg1"/>
            </a:solidFill>
          </p:spPr>
          <p:txBody>
            <a:bodyPr wrap="square" rtlCol="0">
              <a:spAutoFit/>
            </a:bodyPr>
            <a:lstStyle/>
            <a:p>
              <a:r>
                <a:rPr lang="en-GB" dirty="0"/>
                <a:t>H</a:t>
              </a:r>
            </a:p>
          </p:txBody>
        </p:sp>
        <p:sp>
          <p:nvSpPr>
            <p:cNvPr id="19" name="TextBox 18">
              <a:extLst>
                <a:ext uri="{FF2B5EF4-FFF2-40B4-BE49-F238E27FC236}">
                  <a16:creationId xmlns:a16="http://schemas.microsoft.com/office/drawing/2014/main" id="{0896CE69-B2BC-416F-8F8B-1BFBD14B7F4E}"/>
                </a:ext>
              </a:extLst>
            </p:cNvPr>
            <p:cNvSpPr txBox="1"/>
            <p:nvPr/>
          </p:nvSpPr>
          <p:spPr>
            <a:xfrm flipH="1">
              <a:off x="6967135" y="4273280"/>
              <a:ext cx="250511" cy="369332"/>
            </a:xfrm>
            <a:prstGeom prst="rect">
              <a:avLst/>
            </a:prstGeom>
            <a:solidFill>
              <a:schemeClr val="bg1"/>
            </a:solidFill>
          </p:spPr>
          <p:txBody>
            <a:bodyPr wrap="square" rtlCol="0">
              <a:spAutoFit/>
            </a:bodyPr>
            <a:lstStyle/>
            <a:p>
              <a:r>
                <a:rPr lang="en-GB" dirty="0"/>
                <a:t>H</a:t>
              </a:r>
            </a:p>
          </p:txBody>
        </p:sp>
        <p:sp>
          <p:nvSpPr>
            <p:cNvPr id="20" name="TextBox 19">
              <a:extLst>
                <a:ext uri="{FF2B5EF4-FFF2-40B4-BE49-F238E27FC236}">
                  <a16:creationId xmlns:a16="http://schemas.microsoft.com/office/drawing/2014/main" id="{0FAFDE79-024B-3AFC-FD2B-96A4EF825D06}"/>
                </a:ext>
              </a:extLst>
            </p:cNvPr>
            <p:cNvSpPr txBox="1"/>
            <p:nvPr/>
          </p:nvSpPr>
          <p:spPr>
            <a:xfrm flipH="1">
              <a:off x="7468572" y="3787269"/>
              <a:ext cx="250511" cy="369332"/>
            </a:xfrm>
            <a:prstGeom prst="rect">
              <a:avLst/>
            </a:prstGeom>
            <a:solidFill>
              <a:schemeClr val="bg1"/>
            </a:solidFill>
          </p:spPr>
          <p:txBody>
            <a:bodyPr wrap="square" rtlCol="0">
              <a:spAutoFit/>
            </a:bodyPr>
            <a:lstStyle/>
            <a:p>
              <a:r>
                <a:rPr lang="en-GB" dirty="0"/>
                <a:t>H</a:t>
              </a:r>
            </a:p>
          </p:txBody>
        </p:sp>
        <p:sp>
          <p:nvSpPr>
            <p:cNvPr id="21" name="TextBox 20">
              <a:extLst>
                <a:ext uri="{FF2B5EF4-FFF2-40B4-BE49-F238E27FC236}">
                  <a16:creationId xmlns:a16="http://schemas.microsoft.com/office/drawing/2014/main" id="{1647F1F9-3095-11A8-02CE-2BBC732B605E}"/>
                </a:ext>
              </a:extLst>
            </p:cNvPr>
            <p:cNvSpPr txBox="1"/>
            <p:nvPr/>
          </p:nvSpPr>
          <p:spPr>
            <a:xfrm flipH="1">
              <a:off x="5289502" y="3190443"/>
              <a:ext cx="250511" cy="369332"/>
            </a:xfrm>
            <a:prstGeom prst="rect">
              <a:avLst/>
            </a:prstGeom>
            <a:solidFill>
              <a:schemeClr val="bg1"/>
            </a:solidFill>
          </p:spPr>
          <p:txBody>
            <a:bodyPr wrap="square" rtlCol="0">
              <a:spAutoFit/>
            </a:bodyPr>
            <a:lstStyle/>
            <a:p>
              <a:r>
                <a:rPr lang="en-GB" dirty="0"/>
                <a:t>H</a:t>
              </a:r>
            </a:p>
          </p:txBody>
        </p:sp>
        <p:sp>
          <p:nvSpPr>
            <p:cNvPr id="22" name="TextBox 21">
              <a:extLst>
                <a:ext uri="{FF2B5EF4-FFF2-40B4-BE49-F238E27FC236}">
                  <a16:creationId xmlns:a16="http://schemas.microsoft.com/office/drawing/2014/main" id="{6FB0B684-FDE2-239D-5795-170460E98B9A}"/>
                </a:ext>
              </a:extLst>
            </p:cNvPr>
            <p:cNvSpPr txBox="1"/>
            <p:nvPr/>
          </p:nvSpPr>
          <p:spPr>
            <a:xfrm flipH="1">
              <a:off x="5818012" y="3173863"/>
              <a:ext cx="250511" cy="369332"/>
            </a:xfrm>
            <a:prstGeom prst="rect">
              <a:avLst/>
            </a:prstGeom>
            <a:solidFill>
              <a:schemeClr val="bg1"/>
            </a:solidFill>
          </p:spPr>
          <p:txBody>
            <a:bodyPr wrap="square" rtlCol="0">
              <a:spAutoFit/>
            </a:bodyPr>
            <a:lstStyle/>
            <a:p>
              <a:r>
                <a:rPr lang="en-GB" dirty="0"/>
                <a:t>H</a:t>
              </a:r>
            </a:p>
          </p:txBody>
        </p:sp>
        <p:sp>
          <p:nvSpPr>
            <p:cNvPr id="23" name="TextBox 22">
              <a:extLst>
                <a:ext uri="{FF2B5EF4-FFF2-40B4-BE49-F238E27FC236}">
                  <a16:creationId xmlns:a16="http://schemas.microsoft.com/office/drawing/2014/main" id="{86A1F997-896B-6E5C-897F-C13FDDA151A5}"/>
                </a:ext>
              </a:extLst>
            </p:cNvPr>
            <p:cNvSpPr txBox="1"/>
            <p:nvPr/>
          </p:nvSpPr>
          <p:spPr>
            <a:xfrm flipH="1">
              <a:off x="6395624" y="3172208"/>
              <a:ext cx="250511" cy="369332"/>
            </a:xfrm>
            <a:prstGeom prst="rect">
              <a:avLst/>
            </a:prstGeom>
            <a:solidFill>
              <a:schemeClr val="bg1"/>
            </a:solidFill>
          </p:spPr>
          <p:txBody>
            <a:bodyPr wrap="square" rtlCol="0">
              <a:spAutoFit/>
            </a:bodyPr>
            <a:lstStyle/>
            <a:p>
              <a:r>
                <a:rPr lang="en-GB" dirty="0"/>
                <a:t>H</a:t>
              </a:r>
            </a:p>
          </p:txBody>
        </p:sp>
        <p:sp>
          <p:nvSpPr>
            <p:cNvPr id="24" name="TextBox 23">
              <a:extLst>
                <a:ext uri="{FF2B5EF4-FFF2-40B4-BE49-F238E27FC236}">
                  <a16:creationId xmlns:a16="http://schemas.microsoft.com/office/drawing/2014/main" id="{44F30FCD-C4CE-CAE4-8CAF-CCF7B73DC5EC}"/>
                </a:ext>
              </a:extLst>
            </p:cNvPr>
            <p:cNvSpPr txBox="1"/>
            <p:nvPr/>
          </p:nvSpPr>
          <p:spPr>
            <a:xfrm flipH="1">
              <a:off x="6991212" y="3204823"/>
              <a:ext cx="250511" cy="369332"/>
            </a:xfrm>
            <a:prstGeom prst="rect">
              <a:avLst/>
            </a:prstGeom>
            <a:solidFill>
              <a:schemeClr val="bg1"/>
            </a:solidFill>
          </p:spPr>
          <p:txBody>
            <a:bodyPr wrap="square" rtlCol="0">
              <a:spAutoFit/>
            </a:bodyPr>
            <a:lstStyle/>
            <a:p>
              <a:r>
                <a:rPr lang="en-GB" dirty="0"/>
                <a:t>H</a:t>
              </a:r>
            </a:p>
          </p:txBody>
        </p:sp>
        <p:sp>
          <p:nvSpPr>
            <p:cNvPr id="25" name="TextBox 24">
              <a:extLst>
                <a:ext uri="{FF2B5EF4-FFF2-40B4-BE49-F238E27FC236}">
                  <a16:creationId xmlns:a16="http://schemas.microsoft.com/office/drawing/2014/main" id="{A7DF1F45-7CE7-C404-6D8A-B4A80621E932}"/>
                </a:ext>
              </a:extLst>
            </p:cNvPr>
            <p:cNvSpPr txBox="1"/>
            <p:nvPr/>
          </p:nvSpPr>
          <p:spPr>
            <a:xfrm flipH="1">
              <a:off x="4144347" y="3757044"/>
              <a:ext cx="250511" cy="369332"/>
            </a:xfrm>
            <a:prstGeom prst="rect">
              <a:avLst/>
            </a:prstGeom>
            <a:solidFill>
              <a:schemeClr val="bg1"/>
            </a:solidFill>
          </p:spPr>
          <p:txBody>
            <a:bodyPr wrap="square" rtlCol="0">
              <a:spAutoFit/>
            </a:bodyPr>
            <a:lstStyle/>
            <a:p>
              <a:r>
                <a:rPr lang="en-GB" dirty="0"/>
                <a:t>C</a:t>
              </a:r>
            </a:p>
          </p:txBody>
        </p:sp>
        <p:sp>
          <p:nvSpPr>
            <p:cNvPr id="27" name="TextBox 26">
              <a:extLst>
                <a:ext uri="{FF2B5EF4-FFF2-40B4-BE49-F238E27FC236}">
                  <a16:creationId xmlns:a16="http://schemas.microsoft.com/office/drawing/2014/main" id="{8DC94936-D55F-9297-5C57-2176E6DD0193}"/>
                </a:ext>
              </a:extLst>
            </p:cNvPr>
            <p:cNvSpPr txBox="1"/>
            <p:nvPr/>
          </p:nvSpPr>
          <p:spPr>
            <a:xfrm flipH="1">
              <a:off x="4727435" y="3779652"/>
              <a:ext cx="250511" cy="369332"/>
            </a:xfrm>
            <a:prstGeom prst="rect">
              <a:avLst/>
            </a:prstGeom>
            <a:solidFill>
              <a:schemeClr val="bg1"/>
            </a:solidFill>
          </p:spPr>
          <p:txBody>
            <a:bodyPr wrap="square" rtlCol="0">
              <a:spAutoFit/>
            </a:bodyPr>
            <a:lstStyle/>
            <a:p>
              <a:r>
                <a:rPr lang="en-GB" dirty="0"/>
                <a:t>C</a:t>
              </a:r>
            </a:p>
          </p:txBody>
        </p:sp>
        <p:sp>
          <p:nvSpPr>
            <p:cNvPr id="28" name="TextBox 27">
              <a:extLst>
                <a:ext uri="{FF2B5EF4-FFF2-40B4-BE49-F238E27FC236}">
                  <a16:creationId xmlns:a16="http://schemas.microsoft.com/office/drawing/2014/main" id="{EB7EC101-1B6D-BA4B-6E7E-E9BC5C7E3E17}"/>
                </a:ext>
              </a:extLst>
            </p:cNvPr>
            <p:cNvSpPr txBox="1"/>
            <p:nvPr/>
          </p:nvSpPr>
          <p:spPr>
            <a:xfrm flipH="1">
              <a:off x="5289501" y="3788306"/>
              <a:ext cx="250511" cy="369332"/>
            </a:xfrm>
            <a:prstGeom prst="rect">
              <a:avLst/>
            </a:prstGeom>
            <a:solidFill>
              <a:schemeClr val="bg1"/>
            </a:solidFill>
          </p:spPr>
          <p:txBody>
            <a:bodyPr wrap="square" rtlCol="0">
              <a:spAutoFit/>
            </a:bodyPr>
            <a:lstStyle/>
            <a:p>
              <a:r>
                <a:rPr lang="en-GB" dirty="0"/>
                <a:t>C</a:t>
              </a:r>
            </a:p>
          </p:txBody>
        </p:sp>
        <p:sp>
          <p:nvSpPr>
            <p:cNvPr id="29" name="TextBox 28">
              <a:extLst>
                <a:ext uri="{FF2B5EF4-FFF2-40B4-BE49-F238E27FC236}">
                  <a16:creationId xmlns:a16="http://schemas.microsoft.com/office/drawing/2014/main" id="{10634E71-64AE-C252-F117-E0D2D4A4964F}"/>
                </a:ext>
              </a:extLst>
            </p:cNvPr>
            <p:cNvSpPr txBox="1"/>
            <p:nvPr/>
          </p:nvSpPr>
          <p:spPr>
            <a:xfrm flipH="1">
              <a:off x="5845489" y="3787269"/>
              <a:ext cx="250511" cy="369332"/>
            </a:xfrm>
            <a:prstGeom prst="rect">
              <a:avLst/>
            </a:prstGeom>
            <a:solidFill>
              <a:schemeClr val="bg1"/>
            </a:solidFill>
          </p:spPr>
          <p:txBody>
            <a:bodyPr wrap="square" rtlCol="0">
              <a:spAutoFit/>
            </a:bodyPr>
            <a:lstStyle/>
            <a:p>
              <a:r>
                <a:rPr lang="en-GB" dirty="0"/>
                <a:t>C</a:t>
              </a:r>
            </a:p>
          </p:txBody>
        </p:sp>
        <p:sp>
          <p:nvSpPr>
            <p:cNvPr id="30" name="TextBox 29">
              <a:extLst>
                <a:ext uri="{FF2B5EF4-FFF2-40B4-BE49-F238E27FC236}">
                  <a16:creationId xmlns:a16="http://schemas.microsoft.com/office/drawing/2014/main" id="{398FD898-9BE5-5907-740A-2D951BB11169}"/>
                </a:ext>
              </a:extLst>
            </p:cNvPr>
            <p:cNvSpPr txBox="1"/>
            <p:nvPr/>
          </p:nvSpPr>
          <p:spPr>
            <a:xfrm flipH="1">
              <a:off x="6395623" y="3779652"/>
              <a:ext cx="250511" cy="369332"/>
            </a:xfrm>
            <a:prstGeom prst="rect">
              <a:avLst/>
            </a:prstGeom>
            <a:solidFill>
              <a:schemeClr val="bg1"/>
            </a:solidFill>
          </p:spPr>
          <p:txBody>
            <a:bodyPr wrap="square" rtlCol="0">
              <a:spAutoFit/>
            </a:bodyPr>
            <a:lstStyle/>
            <a:p>
              <a:r>
                <a:rPr lang="en-GB" dirty="0"/>
                <a:t>C</a:t>
              </a:r>
            </a:p>
          </p:txBody>
        </p:sp>
        <p:sp>
          <p:nvSpPr>
            <p:cNvPr id="31" name="TextBox 30">
              <a:extLst>
                <a:ext uri="{FF2B5EF4-FFF2-40B4-BE49-F238E27FC236}">
                  <a16:creationId xmlns:a16="http://schemas.microsoft.com/office/drawing/2014/main" id="{ABA91058-F97D-F948-6590-78E5AC3C5FB0}"/>
                </a:ext>
              </a:extLst>
            </p:cNvPr>
            <p:cNvSpPr txBox="1"/>
            <p:nvPr/>
          </p:nvSpPr>
          <p:spPr>
            <a:xfrm flipH="1">
              <a:off x="6957689" y="3774934"/>
              <a:ext cx="250511" cy="369332"/>
            </a:xfrm>
            <a:prstGeom prst="rect">
              <a:avLst/>
            </a:prstGeom>
            <a:solidFill>
              <a:schemeClr val="bg1"/>
            </a:solidFill>
          </p:spPr>
          <p:txBody>
            <a:bodyPr wrap="square" rtlCol="0">
              <a:spAutoFit/>
            </a:bodyPr>
            <a:lstStyle/>
            <a:p>
              <a:r>
                <a:rPr lang="en-GB" dirty="0"/>
                <a:t>C</a:t>
              </a:r>
            </a:p>
          </p:txBody>
        </p:sp>
      </p:grpSp>
      <p:sp>
        <p:nvSpPr>
          <p:cNvPr id="35" name="Title 1">
            <a:extLst>
              <a:ext uri="{FF2B5EF4-FFF2-40B4-BE49-F238E27FC236}">
                <a16:creationId xmlns:a16="http://schemas.microsoft.com/office/drawing/2014/main" id="{6B9E8C93-B545-6D30-41DC-78955B791AEE}"/>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 – Hex-1-ene</a:t>
            </a:r>
          </a:p>
        </p:txBody>
      </p:sp>
    </p:spTree>
    <p:extLst>
      <p:ext uri="{BB962C8B-B14F-4D97-AF65-F5344CB8AC3E}">
        <p14:creationId xmlns:p14="http://schemas.microsoft.com/office/powerpoint/2010/main" val="323484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F48A3C11-BC25-243B-0334-0F992BFDA0A6}"/>
              </a:ext>
            </a:extLst>
          </p:cNvPr>
          <p:cNvPicPr>
            <a:picLocks noChangeAspect="1"/>
          </p:cNvPicPr>
          <p:nvPr/>
        </p:nvPicPr>
        <p:blipFill rotWithShape="1">
          <a:blip r:embed="rId2"/>
          <a:srcRect l="44293" t="42283" r="17391" b="29456"/>
          <a:stretch/>
        </p:blipFill>
        <p:spPr>
          <a:xfrm>
            <a:off x="146848" y="1248063"/>
            <a:ext cx="5514853" cy="2542331"/>
          </a:xfrm>
          <a:prstGeom prst="rect">
            <a:avLst/>
          </a:prstGeom>
        </p:spPr>
      </p:pic>
      <p:sp>
        <p:nvSpPr>
          <p:cNvPr id="13" name="TextBox 12">
            <a:extLst>
              <a:ext uri="{FF2B5EF4-FFF2-40B4-BE49-F238E27FC236}">
                <a16:creationId xmlns:a16="http://schemas.microsoft.com/office/drawing/2014/main" id="{6B6978E5-4046-2C90-DDC7-71FD84445365}"/>
              </a:ext>
            </a:extLst>
          </p:cNvPr>
          <p:cNvSpPr txBox="1"/>
          <p:nvPr/>
        </p:nvSpPr>
        <p:spPr>
          <a:xfrm>
            <a:off x="150421" y="4001024"/>
            <a:ext cx="3733800" cy="369332"/>
          </a:xfrm>
          <a:prstGeom prst="rect">
            <a:avLst/>
          </a:prstGeom>
          <a:noFill/>
        </p:spPr>
        <p:txBody>
          <a:bodyPr wrap="square" lIns="91440" tIns="45720" rIns="91440" bIns="45720" rtlCol="0" anchor="t">
            <a:spAutoFit/>
          </a:bodyPr>
          <a:lstStyle/>
          <a:p>
            <a:r>
              <a:rPr lang="en-US" dirty="0"/>
              <a:t>There are 38 hydrogen atoms</a:t>
            </a:r>
          </a:p>
        </p:txBody>
      </p:sp>
      <p:sp>
        <p:nvSpPr>
          <p:cNvPr id="3" name="Title 1">
            <a:extLst>
              <a:ext uri="{FF2B5EF4-FFF2-40B4-BE49-F238E27FC236}">
                <a16:creationId xmlns:a16="http://schemas.microsoft.com/office/drawing/2014/main" id="{3075DB50-2258-6056-7E39-A955EDB1A4EA}"/>
              </a:ext>
            </a:extLst>
          </p:cNvPr>
          <p:cNvSpPr txBox="1">
            <a:spLocks/>
          </p:cNvSpPr>
          <p:nvPr/>
        </p:nvSpPr>
        <p:spPr>
          <a:xfrm>
            <a:off x="0" y="0"/>
            <a:ext cx="5677877"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questions</a:t>
            </a:r>
          </a:p>
        </p:txBody>
      </p:sp>
      <p:pic>
        <p:nvPicPr>
          <p:cNvPr id="2" name="Picture 1" descr="A black text on a white background&#10;&#10;Description automatically generated">
            <a:extLst>
              <a:ext uri="{FF2B5EF4-FFF2-40B4-BE49-F238E27FC236}">
                <a16:creationId xmlns:a16="http://schemas.microsoft.com/office/drawing/2014/main" id="{3B4BDB43-5509-F03A-D0BC-ED6CE9752C79}"/>
              </a:ext>
            </a:extLst>
          </p:cNvPr>
          <p:cNvPicPr>
            <a:picLocks noChangeAspect="1"/>
          </p:cNvPicPr>
          <p:nvPr/>
        </p:nvPicPr>
        <p:blipFill>
          <a:blip r:embed="rId3"/>
          <a:srcRect l="14349" r="-221" b="8333"/>
          <a:stretch/>
        </p:blipFill>
        <p:spPr>
          <a:xfrm>
            <a:off x="6243035" y="1250730"/>
            <a:ext cx="5386479" cy="1665700"/>
          </a:xfrm>
          <a:prstGeom prst="rect">
            <a:avLst/>
          </a:prstGeom>
        </p:spPr>
      </p:pic>
      <p:pic>
        <p:nvPicPr>
          <p:cNvPr id="4" name="Picture 3" descr="(±)-1,2-Propanediol">
            <a:extLst>
              <a:ext uri="{FF2B5EF4-FFF2-40B4-BE49-F238E27FC236}">
                <a16:creationId xmlns:a16="http://schemas.microsoft.com/office/drawing/2014/main" id="{4D387400-C238-050A-9E8F-3765FBF5528E}"/>
              </a:ext>
            </a:extLst>
          </p:cNvPr>
          <p:cNvPicPr>
            <a:picLocks noChangeAspect="1"/>
          </p:cNvPicPr>
          <p:nvPr/>
        </p:nvPicPr>
        <p:blipFill>
          <a:blip r:embed="rId4"/>
          <a:stretch>
            <a:fillRect/>
          </a:stretch>
        </p:blipFill>
        <p:spPr>
          <a:xfrm>
            <a:off x="9296400" y="2901462"/>
            <a:ext cx="1371600" cy="1371600"/>
          </a:xfrm>
          <a:prstGeom prst="rect">
            <a:avLst/>
          </a:prstGeom>
        </p:spPr>
      </p:pic>
    </p:spTree>
    <p:extLst>
      <p:ext uri="{BB962C8B-B14F-4D97-AF65-F5344CB8AC3E}">
        <p14:creationId xmlns:p14="http://schemas.microsoft.com/office/powerpoint/2010/main" val="383330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5444BF-A5C4-095F-2500-B24E66AC22CC}"/>
              </a:ext>
            </a:extLst>
          </p:cNvPr>
          <p:cNvPicPr>
            <a:picLocks noChangeAspect="1"/>
          </p:cNvPicPr>
          <p:nvPr/>
        </p:nvPicPr>
        <p:blipFill>
          <a:blip r:embed="rId2"/>
          <a:stretch>
            <a:fillRect/>
          </a:stretch>
        </p:blipFill>
        <p:spPr>
          <a:xfrm>
            <a:off x="4914868" y="1716949"/>
            <a:ext cx="6639025" cy="4604631"/>
          </a:xfrm>
          <a:prstGeom prst="rect">
            <a:avLst/>
          </a:prstGeom>
        </p:spPr>
      </p:pic>
      <p:sp>
        <p:nvSpPr>
          <p:cNvPr id="5" name="TextBox 4">
            <a:extLst>
              <a:ext uri="{FF2B5EF4-FFF2-40B4-BE49-F238E27FC236}">
                <a16:creationId xmlns:a16="http://schemas.microsoft.com/office/drawing/2014/main" id="{B1F9C1B6-E9B2-E0D2-9AF2-73E93723AEAC}"/>
              </a:ext>
            </a:extLst>
          </p:cNvPr>
          <p:cNvSpPr txBox="1"/>
          <p:nvPr/>
        </p:nvSpPr>
        <p:spPr>
          <a:xfrm>
            <a:off x="4618" y="615462"/>
            <a:ext cx="10021455" cy="1384995"/>
          </a:xfrm>
          <a:prstGeom prst="rect">
            <a:avLst/>
          </a:prstGeom>
          <a:noFill/>
        </p:spPr>
        <p:txBody>
          <a:bodyPr wrap="square" rtlCol="0">
            <a:spAutoFit/>
          </a:bodyPr>
          <a:lstStyle/>
          <a:p>
            <a:r>
              <a:rPr lang="en-GB" sz="2800" dirty="0"/>
              <a:t>The REACTIVE groups in organic compounds are called FUNCTIONAL GROUPS. This means that compounds with the same functional group will react in similar ways.</a:t>
            </a:r>
          </a:p>
        </p:txBody>
      </p:sp>
      <p:sp>
        <p:nvSpPr>
          <p:cNvPr id="8" name="Title 1">
            <a:extLst>
              <a:ext uri="{FF2B5EF4-FFF2-40B4-BE49-F238E27FC236}">
                <a16:creationId xmlns:a16="http://schemas.microsoft.com/office/drawing/2014/main" id="{254C13B4-FB8E-876A-8CF2-87DAFF316E7B}"/>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Functional groups</a:t>
            </a:r>
          </a:p>
        </p:txBody>
      </p:sp>
    </p:spTree>
    <p:extLst>
      <p:ext uri="{BB962C8B-B14F-4D97-AF65-F5344CB8AC3E}">
        <p14:creationId xmlns:p14="http://schemas.microsoft.com/office/powerpoint/2010/main" val="280515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9006"/>
            <a:ext cx="10515600" cy="4351338"/>
          </a:xfrm>
        </p:spPr>
        <p:txBody>
          <a:bodyPr>
            <a:normAutofit fontScale="92500" lnSpcReduction="10000"/>
          </a:bodyPr>
          <a:lstStyle/>
          <a:p>
            <a:pPr marL="0" indent="0">
              <a:buNone/>
            </a:pPr>
            <a:r>
              <a:rPr lang="en-GB" dirty="0"/>
              <a:t>An homologous series is a series of organic compounds which have the same functional group, but in which the formula of each successive member increases by –CH</a:t>
            </a:r>
            <a:r>
              <a:rPr lang="en-GB" baseline="-25000" dirty="0"/>
              <a:t>2</a:t>
            </a:r>
            <a:r>
              <a:rPr lang="en-GB" dirty="0"/>
              <a:t>- </a:t>
            </a:r>
          </a:p>
          <a:p>
            <a:pPr marL="0" indent="0">
              <a:buNone/>
            </a:pPr>
            <a:r>
              <a:rPr lang="en-GB" dirty="0"/>
              <a:t>e.g. Alcohols CH</a:t>
            </a:r>
            <a:r>
              <a:rPr lang="en-GB" baseline="-25000" dirty="0"/>
              <a:t>3</a:t>
            </a:r>
            <a:r>
              <a:rPr lang="en-GB" dirty="0"/>
              <a:t>OH, CH</a:t>
            </a:r>
            <a:r>
              <a:rPr lang="en-GB" baseline="-25000" dirty="0"/>
              <a:t>3</a:t>
            </a:r>
            <a:r>
              <a:rPr lang="en-GB" dirty="0"/>
              <a:t>CH</a:t>
            </a:r>
            <a:r>
              <a:rPr lang="en-GB" baseline="-25000" dirty="0"/>
              <a:t>2</a:t>
            </a:r>
            <a:r>
              <a:rPr lang="en-GB" dirty="0"/>
              <a:t>OH, CH</a:t>
            </a:r>
            <a:r>
              <a:rPr lang="en-GB" baseline="-25000" dirty="0"/>
              <a:t>3</a:t>
            </a:r>
            <a:r>
              <a:rPr lang="en-GB" dirty="0"/>
              <a:t>CH</a:t>
            </a:r>
            <a:r>
              <a:rPr lang="en-GB" baseline="-25000" dirty="0"/>
              <a:t>2</a:t>
            </a:r>
            <a:r>
              <a:rPr lang="en-GB" dirty="0"/>
              <a:t>CH</a:t>
            </a:r>
            <a:r>
              <a:rPr lang="en-GB" baseline="-25000" dirty="0"/>
              <a:t>2</a:t>
            </a:r>
            <a:r>
              <a:rPr lang="en-GB" dirty="0"/>
              <a:t>OH  etc</a:t>
            </a:r>
          </a:p>
          <a:p>
            <a:pPr marL="0" indent="0">
              <a:buNone/>
            </a:pPr>
            <a:endParaRPr lang="en-GB" dirty="0"/>
          </a:p>
          <a:p>
            <a:pPr marL="0" indent="0">
              <a:buNone/>
            </a:pPr>
            <a:endParaRPr lang="en-GB" dirty="0"/>
          </a:p>
          <a:p>
            <a:pPr marL="0" indent="0">
              <a:buNone/>
            </a:pPr>
            <a:r>
              <a:rPr lang="en-GB" dirty="0"/>
              <a:t>They have;</a:t>
            </a:r>
          </a:p>
          <a:p>
            <a:pPr marL="0" indent="0">
              <a:buNone/>
            </a:pPr>
            <a:r>
              <a:rPr lang="en-GB" dirty="0"/>
              <a:t>Similar chemical properties </a:t>
            </a:r>
          </a:p>
          <a:p>
            <a:pPr marL="0" indent="0">
              <a:buNone/>
            </a:pPr>
            <a:r>
              <a:rPr lang="en-GB" dirty="0"/>
              <a:t>Same general formula </a:t>
            </a:r>
          </a:p>
          <a:p>
            <a:pPr marL="0" indent="0">
              <a:buNone/>
            </a:pPr>
            <a:r>
              <a:rPr lang="en-GB" dirty="0"/>
              <a:t>Physical properties change steadily as the number of carbons increases</a:t>
            </a:r>
          </a:p>
        </p:txBody>
      </p:sp>
      <p:sp>
        <p:nvSpPr>
          <p:cNvPr id="7" name="Title 1">
            <a:extLst>
              <a:ext uri="{FF2B5EF4-FFF2-40B4-BE49-F238E27FC236}">
                <a16:creationId xmlns:a16="http://schemas.microsoft.com/office/drawing/2014/main" id="{8072B736-E142-F995-5606-86892B30CC9B}"/>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Homologous series</a:t>
            </a:r>
          </a:p>
        </p:txBody>
      </p:sp>
    </p:spTree>
    <p:extLst>
      <p:ext uri="{BB962C8B-B14F-4D97-AF65-F5344CB8AC3E}">
        <p14:creationId xmlns:p14="http://schemas.microsoft.com/office/powerpoint/2010/main" val="407231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418" y="1114425"/>
            <a:ext cx="10515600" cy="4351338"/>
          </a:xfrm>
        </p:spPr>
        <p:txBody>
          <a:bodyPr/>
          <a:lstStyle/>
          <a:p>
            <a:pPr marL="0" indent="0">
              <a:buNone/>
            </a:pPr>
            <a:r>
              <a:rPr lang="en-GB" dirty="0"/>
              <a:t>In order that chemists from around the world can understand each other, a common system of naming compounds was devised.</a:t>
            </a:r>
          </a:p>
          <a:p>
            <a:pPr marL="0" indent="0">
              <a:buNone/>
            </a:pPr>
            <a:endParaRPr lang="en-GB" dirty="0"/>
          </a:p>
          <a:p>
            <a:pPr marL="0" indent="0">
              <a:buNone/>
            </a:pPr>
            <a:r>
              <a:rPr lang="en-GB" dirty="0"/>
              <a:t>IUPAC – The International Union of Pure and Applied Chemistry</a:t>
            </a:r>
          </a:p>
          <a:p>
            <a:pPr marL="0" indent="0">
              <a:buNone/>
            </a:pPr>
            <a:endParaRPr lang="en-GB" dirty="0"/>
          </a:p>
          <a:p>
            <a:pPr marL="0" indent="0">
              <a:buNone/>
            </a:pPr>
            <a:r>
              <a:rPr lang="en-GB" dirty="0"/>
              <a:t>Allows us to draw the structure of a molecule from its name easily and systematically (and to name a molecule from its structure).</a:t>
            </a:r>
          </a:p>
        </p:txBody>
      </p:sp>
      <p:sp>
        <p:nvSpPr>
          <p:cNvPr id="7" name="Title 1">
            <a:extLst>
              <a:ext uri="{FF2B5EF4-FFF2-40B4-BE49-F238E27FC236}">
                <a16:creationId xmlns:a16="http://schemas.microsoft.com/office/drawing/2014/main" id="{FE441C7F-104F-3C82-2F8C-CF0A53C16690}"/>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Nomenclature – naming of organic compounds</a:t>
            </a:r>
          </a:p>
        </p:txBody>
      </p:sp>
    </p:spTree>
    <p:extLst>
      <p:ext uri="{BB962C8B-B14F-4D97-AF65-F5344CB8AC3E}">
        <p14:creationId xmlns:p14="http://schemas.microsoft.com/office/powerpoint/2010/main" val="965331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6475973"/>
              </p:ext>
            </p:extLst>
          </p:nvPr>
        </p:nvGraphicFramePr>
        <p:xfrm>
          <a:off x="1212915" y="812408"/>
          <a:ext cx="9766169" cy="5708105"/>
        </p:xfrm>
        <a:graphic>
          <a:graphicData uri="http://schemas.openxmlformats.org/drawingml/2006/table">
            <a:tbl>
              <a:tblPr firstRow="1" bandRow="1">
                <a:tableStyleId>{D7AC3CCA-C797-4891-BE02-D94E43425B78}</a:tableStyleId>
              </a:tblPr>
              <a:tblGrid>
                <a:gridCol w="1622649">
                  <a:extLst>
                    <a:ext uri="{9D8B030D-6E8A-4147-A177-3AD203B41FA5}">
                      <a16:colId xmlns:a16="http://schemas.microsoft.com/office/drawing/2014/main" val="20000"/>
                    </a:ext>
                  </a:extLst>
                </a:gridCol>
                <a:gridCol w="1080654">
                  <a:extLst>
                    <a:ext uri="{9D8B030D-6E8A-4147-A177-3AD203B41FA5}">
                      <a16:colId xmlns:a16="http://schemas.microsoft.com/office/drawing/2014/main" val="20001"/>
                    </a:ext>
                  </a:extLst>
                </a:gridCol>
                <a:gridCol w="1662546">
                  <a:extLst>
                    <a:ext uri="{9D8B030D-6E8A-4147-A177-3AD203B41FA5}">
                      <a16:colId xmlns:a16="http://schemas.microsoft.com/office/drawing/2014/main" val="20002"/>
                    </a:ext>
                  </a:extLst>
                </a:gridCol>
                <a:gridCol w="5400320">
                  <a:extLst>
                    <a:ext uri="{9D8B030D-6E8A-4147-A177-3AD203B41FA5}">
                      <a16:colId xmlns:a16="http://schemas.microsoft.com/office/drawing/2014/main" val="20003"/>
                    </a:ext>
                  </a:extLst>
                </a:gridCol>
              </a:tblGrid>
              <a:tr h="717785">
                <a:tc>
                  <a:txBody>
                    <a:bodyPr/>
                    <a:lstStyle/>
                    <a:p>
                      <a:pPr algn="ctr"/>
                      <a:r>
                        <a:rPr lang="en-GB" dirty="0"/>
                        <a:t>Number of Carbons</a:t>
                      </a:r>
                    </a:p>
                  </a:txBody>
                  <a:tcPr>
                    <a:noFill/>
                  </a:tcPr>
                </a:tc>
                <a:tc>
                  <a:txBody>
                    <a:bodyPr/>
                    <a:lstStyle/>
                    <a:p>
                      <a:pPr algn="ctr"/>
                      <a:r>
                        <a:rPr lang="en-GB" dirty="0"/>
                        <a:t>Prefix</a:t>
                      </a:r>
                    </a:p>
                  </a:txBody>
                  <a:tcPr>
                    <a:noFill/>
                  </a:tcPr>
                </a:tc>
                <a:tc>
                  <a:txBody>
                    <a:bodyPr/>
                    <a:lstStyle/>
                    <a:p>
                      <a:pPr algn="ctr"/>
                      <a:r>
                        <a:rPr lang="en-GB"/>
                        <a:t>Molecular formula</a:t>
                      </a:r>
                    </a:p>
                  </a:txBody>
                  <a:tcPr>
                    <a:noFill/>
                  </a:tcPr>
                </a:tc>
                <a:tc>
                  <a:txBody>
                    <a:bodyPr/>
                    <a:lstStyle/>
                    <a:p>
                      <a:pPr algn="ctr"/>
                      <a:r>
                        <a:rPr lang="en-GB" dirty="0"/>
                        <a:t>Name of alk</a:t>
                      </a:r>
                      <a:r>
                        <a:rPr lang="en-GB" b="1" dirty="0">
                          <a:solidFill>
                            <a:srgbClr val="FF0000"/>
                          </a:solidFill>
                        </a:rPr>
                        <a:t>ane </a:t>
                      </a:r>
                      <a:r>
                        <a:rPr lang="en-GB" b="1" dirty="0">
                          <a:solidFill>
                            <a:schemeClr val="tx1"/>
                          </a:solidFill>
                        </a:rPr>
                        <a:t>(suffix –</a:t>
                      </a:r>
                      <a:r>
                        <a:rPr lang="en-GB" b="1" dirty="0" err="1">
                          <a:solidFill>
                            <a:schemeClr val="tx1"/>
                          </a:solidFill>
                        </a:rPr>
                        <a:t>ane</a:t>
                      </a:r>
                      <a:r>
                        <a:rPr lang="en-GB" b="1" dirty="0">
                          <a:solidFill>
                            <a:schemeClr val="tx1"/>
                          </a:solidFill>
                        </a:rPr>
                        <a:t>)</a:t>
                      </a:r>
                      <a:endParaRPr lang="en-GB" b="1" dirty="0">
                        <a:solidFill>
                          <a:srgbClr val="FF0000"/>
                        </a:solidFill>
                      </a:endParaRPr>
                    </a:p>
                  </a:txBody>
                  <a:tcPr>
                    <a:noFill/>
                  </a:tcPr>
                </a:tc>
                <a:extLst>
                  <a:ext uri="{0D108BD9-81ED-4DB2-BD59-A6C34878D82A}">
                    <a16:rowId xmlns:a16="http://schemas.microsoft.com/office/drawing/2014/main" val="10000"/>
                  </a:ext>
                </a:extLst>
              </a:tr>
              <a:tr h="415860">
                <a:tc>
                  <a:txBody>
                    <a:bodyPr/>
                    <a:lstStyle/>
                    <a:p>
                      <a:pPr algn="ctr"/>
                      <a:r>
                        <a:rPr lang="en-GB"/>
                        <a:t>1</a:t>
                      </a:r>
                    </a:p>
                  </a:txBody>
                  <a:tcPr>
                    <a:noFill/>
                  </a:tcPr>
                </a:tc>
                <a:tc>
                  <a:txBody>
                    <a:bodyPr/>
                    <a:lstStyle/>
                    <a:p>
                      <a:r>
                        <a:rPr lang="en-GB" dirty="0"/>
                        <a:t>Meth-</a:t>
                      </a:r>
                    </a:p>
                  </a:txBody>
                  <a:tcPr>
                    <a:noFill/>
                  </a:tcPr>
                </a:tc>
                <a:tc>
                  <a:txBody>
                    <a:bodyPr/>
                    <a:lstStyle/>
                    <a:p>
                      <a:pPr algn="ctr"/>
                      <a:r>
                        <a:rPr lang="en-GB"/>
                        <a:t>CH</a:t>
                      </a:r>
                      <a:r>
                        <a:rPr lang="en-GB" baseline="-25000"/>
                        <a:t>4</a:t>
                      </a:r>
                    </a:p>
                  </a:txBody>
                  <a:tcPr>
                    <a:noFill/>
                  </a:tcPr>
                </a:tc>
                <a:tc>
                  <a:txBody>
                    <a:bodyPr/>
                    <a:lstStyle/>
                    <a:p>
                      <a:pPr algn="ctr"/>
                      <a:r>
                        <a:rPr lang="en-GB" dirty="0"/>
                        <a:t>Meth</a:t>
                      </a:r>
                      <a:r>
                        <a:rPr lang="en-GB" dirty="0">
                          <a:solidFill>
                            <a:srgbClr val="FF0000"/>
                          </a:solidFill>
                        </a:rPr>
                        <a:t>ane</a:t>
                      </a:r>
                    </a:p>
                  </a:txBody>
                  <a:tcPr>
                    <a:noFill/>
                  </a:tcPr>
                </a:tc>
                <a:extLst>
                  <a:ext uri="{0D108BD9-81ED-4DB2-BD59-A6C34878D82A}">
                    <a16:rowId xmlns:a16="http://schemas.microsoft.com/office/drawing/2014/main" val="10001"/>
                  </a:ext>
                </a:extLst>
              </a:tr>
              <a:tr h="415860">
                <a:tc>
                  <a:txBody>
                    <a:bodyPr/>
                    <a:lstStyle/>
                    <a:p>
                      <a:pPr algn="ctr"/>
                      <a:r>
                        <a:rPr lang="en-GB"/>
                        <a:t>2</a:t>
                      </a:r>
                    </a:p>
                  </a:txBody>
                  <a:tcPr>
                    <a:noFill/>
                  </a:tcPr>
                </a:tc>
                <a:tc>
                  <a:txBody>
                    <a:bodyPr/>
                    <a:lstStyle/>
                    <a:p>
                      <a:r>
                        <a:rPr lang="en-GB" dirty="0"/>
                        <a:t>Eth-</a:t>
                      </a:r>
                    </a:p>
                  </a:txBody>
                  <a:tcPr>
                    <a:noFill/>
                  </a:tcPr>
                </a:tc>
                <a:tc>
                  <a:txBody>
                    <a:bodyPr/>
                    <a:lstStyle/>
                    <a:p>
                      <a:pPr algn="ctr"/>
                      <a:r>
                        <a:rPr lang="en-GB"/>
                        <a:t>C</a:t>
                      </a:r>
                      <a:r>
                        <a:rPr lang="en-GB" baseline="-25000"/>
                        <a:t>2</a:t>
                      </a:r>
                      <a:r>
                        <a:rPr lang="en-GB"/>
                        <a:t>H</a:t>
                      </a:r>
                      <a:r>
                        <a:rPr lang="en-GB" baseline="-25000"/>
                        <a:t>6</a:t>
                      </a:r>
                    </a:p>
                  </a:txBody>
                  <a:tcPr>
                    <a:noFill/>
                  </a:tcPr>
                </a:tc>
                <a:tc>
                  <a:txBody>
                    <a:bodyPr/>
                    <a:lstStyle/>
                    <a:p>
                      <a:pPr algn="ctr"/>
                      <a:r>
                        <a:rPr lang="en-GB" dirty="0"/>
                        <a:t>Eth</a:t>
                      </a:r>
                      <a:r>
                        <a:rPr lang="en-GB" dirty="0">
                          <a:solidFill>
                            <a:srgbClr val="FF0000"/>
                          </a:solidFill>
                        </a:rPr>
                        <a:t>ane</a:t>
                      </a:r>
                    </a:p>
                  </a:txBody>
                  <a:tcPr>
                    <a:noFill/>
                  </a:tcPr>
                </a:tc>
                <a:extLst>
                  <a:ext uri="{0D108BD9-81ED-4DB2-BD59-A6C34878D82A}">
                    <a16:rowId xmlns:a16="http://schemas.microsoft.com/office/drawing/2014/main" val="10002"/>
                  </a:ext>
                </a:extLst>
              </a:tr>
              <a:tr h="415860">
                <a:tc>
                  <a:txBody>
                    <a:bodyPr/>
                    <a:lstStyle/>
                    <a:p>
                      <a:pPr algn="ctr"/>
                      <a:r>
                        <a:rPr lang="en-GB"/>
                        <a:t>3</a:t>
                      </a:r>
                    </a:p>
                  </a:txBody>
                  <a:tcPr>
                    <a:noFill/>
                  </a:tcPr>
                </a:tc>
                <a:tc>
                  <a:txBody>
                    <a:bodyPr/>
                    <a:lstStyle/>
                    <a:p>
                      <a:r>
                        <a:rPr lang="en-GB" dirty="0"/>
                        <a:t>Prop-</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3</a:t>
                      </a:r>
                      <a:r>
                        <a:rPr lang="en-GB"/>
                        <a:t>H</a:t>
                      </a:r>
                      <a:r>
                        <a:rPr lang="en-GB" baseline="-25000"/>
                        <a:t>8</a:t>
                      </a:r>
                      <a:endParaRPr lang="en-GB"/>
                    </a:p>
                  </a:txBody>
                  <a:tcPr>
                    <a:noFill/>
                  </a:tcPr>
                </a:tc>
                <a:tc rowSpan="10">
                  <a:txBody>
                    <a:bodyPr/>
                    <a:lstStyle/>
                    <a:p>
                      <a:pPr algn="ctr"/>
                      <a:r>
                        <a:rPr lang="en-GB" dirty="0"/>
                        <a:t>Etc…..</a:t>
                      </a:r>
                    </a:p>
                  </a:txBody>
                  <a:tcPr>
                    <a:noFill/>
                  </a:tcPr>
                </a:tc>
                <a:extLst>
                  <a:ext uri="{0D108BD9-81ED-4DB2-BD59-A6C34878D82A}">
                    <a16:rowId xmlns:a16="http://schemas.microsoft.com/office/drawing/2014/main" val="10003"/>
                  </a:ext>
                </a:extLst>
              </a:tr>
              <a:tr h="415860">
                <a:tc>
                  <a:txBody>
                    <a:bodyPr/>
                    <a:lstStyle/>
                    <a:p>
                      <a:pPr algn="ctr"/>
                      <a:r>
                        <a:rPr lang="en-GB"/>
                        <a:t>4</a:t>
                      </a:r>
                    </a:p>
                  </a:txBody>
                  <a:tcPr>
                    <a:noFill/>
                  </a:tcPr>
                </a:tc>
                <a:tc>
                  <a:txBody>
                    <a:bodyPr/>
                    <a:lstStyle/>
                    <a:p>
                      <a:r>
                        <a:rPr lang="en-GB" dirty="0"/>
                        <a:t>But-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4</a:t>
                      </a:r>
                      <a:r>
                        <a:rPr lang="en-GB"/>
                        <a:t>H</a:t>
                      </a:r>
                      <a:r>
                        <a:rPr lang="en-GB" baseline="-25000"/>
                        <a:t>10</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4"/>
                  </a:ext>
                </a:extLst>
              </a:tr>
              <a:tr h="415860">
                <a:tc>
                  <a:txBody>
                    <a:bodyPr/>
                    <a:lstStyle/>
                    <a:p>
                      <a:pPr algn="ctr"/>
                      <a:r>
                        <a:rPr lang="en-GB"/>
                        <a:t>5</a:t>
                      </a:r>
                    </a:p>
                  </a:txBody>
                  <a:tcPr>
                    <a:noFill/>
                  </a:tcPr>
                </a:tc>
                <a:tc>
                  <a:txBody>
                    <a:bodyPr/>
                    <a:lstStyle/>
                    <a:p>
                      <a:r>
                        <a:rPr lang="en-GB" dirty="0"/>
                        <a:t>Pent-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C</a:t>
                      </a:r>
                      <a:r>
                        <a:rPr lang="en-GB" baseline="-25000" dirty="0"/>
                        <a:t>5</a:t>
                      </a:r>
                      <a:r>
                        <a:rPr lang="en-GB" dirty="0"/>
                        <a:t>H</a:t>
                      </a:r>
                      <a:r>
                        <a:rPr lang="en-GB" baseline="-25000" dirty="0"/>
                        <a:t>12</a:t>
                      </a:r>
                      <a:endParaRPr lang="en-GB" dirty="0"/>
                    </a:p>
                  </a:txBody>
                  <a:tcPr>
                    <a:noFill/>
                  </a:tcPr>
                </a:tc>
                <a:tc vMerge="1">
                  <a:txBody>
                    <a:bodyPr/>
                    <a:lstStyle/>
                    <a:p>
                      <a:pPr algn="ctr"/>
                      <a:endParaRPr lang="en-GB" dirty="0"/>
                    </a:p>
                  </a:txBody>
                  <a:tcPr>
                    <a:noFill/>
                  </a:tcPr>
                </a:tc>
                <a:extLst>
                  <a:ext uri="{0D108BD9-81ED-4DB2-BD59-A6C34878D82A}">
                    <a16:rowId xmlns:a16="http://schemas.microsoft.com/office/drawing/2014/main" val="10005"/>
                  </a:ext>
                </a:extLst>
              </a:tr>
              <a:tr h="415860">
                <a:tc>
                  <a:txBody>
                    <a:bodyPr/>
                    <a:lstStyle/>
                    <a:p>
                      <a:pPr algn="ctr"/>
                      <a:r>
                        <a:rPr lang="en-GB"/>
                        <a:t>6</a:t>
                      </a:r>
                    </a:p>
                  </a:txBody>
                  <a:tcPr>
                    <a:noFill/>
                  </a:tcPr>
                </a:tc>
                <a:tc>
                  <a:txBody>
                    <a:bodyPr/>
                    <a:lstStyle/>
                    <a:p>
                      <a:r>
                        <a:rPr lang="en-GB" dirty="0"/>
                        <a:t>Hex-</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6</a:t>
                      </a:r>
                      <a:r>
                        <a:rPr lang="en-GB"/>
                        <a:t>H</a:t>
                      </a:r>
                      <a:r>
                        <a:rPr lang="en-GB" baseline="-25000"/>
                        <a:t>14</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6"/>
                  </a:ext>
                </a:extLst>
              </a:tr>
              <a:tr h="415860">
                <a:tc>
                  <a:txBody>
                    <a:bodyPr/>
                    <a:lstStyle/>
                    <a:p>
                      <a:pPr algn="ctr"/>
                      <a:r>
                        <a:rPr lang="en-GB"/>
                        <a:t>7</a:t>
                      </a:r>
                    </a:p>
                  </a:txBody>
                  <a:tcPr>
                    <a:noFill/>
                  </a:tcPr>
                </a:tc>
                <a:tc>
                  <a:txBody>
                    <a:bodyPr/>
                    <a:lstStyle/>
                    <a:p>
                      <a:r>
                        <a:rPr lang="en-GB" dirty="0"/>
                        <a:t>Hept-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7</a:t>
                      </a:r>
                      <a:r>
                        <a:rPr lang="en-GB"/>
                        <a:t>H</a:t>
                      </a:r>
                      <a:r>
                        <a:rPr lang="en-GB" baseline="-25000"/>
                        <a:t>16</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7"/>
                  </a:ext>
                </a:extLst>
              </a:tr>
              <a:tr h="415860">
                <a:tc>
                  <a:txBody>
                    <a:bodyPr/>
                    <a:lstStyle/>
                    <a:p>
                      <a:pPr algn="ctr"/>
                      <a:r>
                        <a:rPr lang="en-GB"/>
                        <a:t>8</a:t>
                      </a:r>
                    </a:p>
                  </a:txBody>
                  <a:tcPr>
                    <a:noFill/>
                  </a:tcPr>
                </a:tc>
                <a:tc>
                  <a:txBody>
                    <a:bodyPr/>
                    <a:lstStyle/>
                    <a:p>
                      <a:r>
                        <a:rPr lang="en-GB" dirty="0"/>
                        <a:t>Oct-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8</a:t>
                      </a:r>
                      <a:r>
                        <a:rPr lang="en-GB"/>
                        <a:t>H</a:t>
                      </a:r>
                      <a:r>
                        <a:rPr lang="en-GB" baseline="-25000"/>
                        <a:t>18</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8"/>
                  </a:ext>
                </a:extLst>
              </a:tr>
              <a:tr h="415860">
                <a:tc>
                  <a:txBody>
                    <a:bodyPr/>
                    <a:lstStyle/>
                    <a:p>
                      <a:pPr algn="ctr"/>
                      <a:r>
                        <a:rPr lang="en-GB"/>
                        <a:t>9</a:t>
                      </a:r>
                    </a:p>
                  </a:txBody>
                  <a:tcPr>
                    <a:noFill/>
                  </a:tcPr>
                </a:tc>
                <a:tc>
                  <a:txBody>
                    <a:bodyPr/>
                    <a:lstStyle/>
                    <a:p>
                      <a:r>
                        <a:rPr lang="en-GB" dirty="0"/>
                        <a:t>Non-</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9</a:t>
                      </a:r>
                      <a:r>
                        <a:rPr lang="en-GB"/>
                        <a:t>H</a:t>
                      </a:r>
                      <a:r>
                        <a:rPr lang="en-GB" baseline="-25000"/>
                        <a:t>20</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09"/>
                  </a:ext>
                </a:extLst>
              </a:tr>
              <a:tr h="415860">
                <a:tc>
                  <a:txBody>
                    <a:bodyPr/>
                    <a:lstStyle/>
                    <a:p>
                      <a:pPr algn="ctr"/>
                      <a:r>
                        <a:rPr lang="en-GB"/>
                        <a:t>10</a:t>
                      </a:r>
                    </a:p>
                  </a:txBody>
                  <a:tcPr>
                    <a:noFill/>
                  </a:tcPr>
                </a:tc>
                <a:tc>
                  <a:txBody>
                    <a:bodyPr/>
                    <a:lstStyle/>
                    <a:p>
                      <a:r>
                        <a:rPr lang="en-GB" dirty="0"/>
                        <a:t>Dec-</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10</a:t>
                      </a:r>
                      <a:r>
                        <a:rPr lang="en-GB"/>
                        <a:t>H</a:t>
                      </a:r>
                      <a:r>
                        <a:rPr lang="en-GB" baseline="-25000"/>
                        <a:t>22</a:t>
                      </a:r>
                      <a:endParaRPr lang="en-GB"/>
                    </a:p>
                  </a:txBody>
                  <a:tcPr>
                    <a:noFill/>
                  </a:tcPr>
                </a:tc>
                <a:tc vMerge="1">
                  <a:txBody>
                    <a:bodyPr/>
                    <a:lstStyle/>
                    <a:p>
                      <a:pPr algn="ctr"/>
                      <a:endParaRPr lang="en-GB" dirty="0"/>
                    </a:p>
                  </a:txBody>
                  <a:tcPr>
                    <a:noFill/>
                  </a:tcPr>
                </a:tc>
                <a:extLst>
                  <a:ext uri="{0D108BD9-81ED-4DB2-BD59-A6C34878D82A}">
                    <a16:rowId xmlns:a16="http://schemas.microsoft.com/office/drawing/2014/main" val="10010"/>
                  </a:ext>
                </a:extLst>
              </a:tr>
              <a:tr h="415860">
                <a:tc>
                  <a:txBody>
                    <a:bodyPr/>
                    <a:lstStyle/>
                    <a:p>
                      <a:pPr algn="ctr"/>
                      <a:r>
                        <a:rPr lang="en-GB"/>
                        <a:t>11</a:t>
                      </a:r>
                    </a:p>
                  </a:txBody>
                  <a:tcPr>
                    <a:noFill/>
                  </a:tcPr>
                </a:tc>
                <a:tc>
                  <a:txBody>
                    <a:bodyPr/>
                    <a:lstStyle/>
                    <a:p>
                      <a:r>
                        <a:rPr lang="en-GB" dirty="0" err="1"/>
                        <a:t>Undec</a:t>
                      </a:r>
                      <a:r>
                        <a:rPr lang="en-GB" dirty="0"/>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11</a:t>
                      </a:r>
                      <a:r>
                        <a:rPr lang="en-GB"/>
                        <a:t>H</a:t>
                      </a:r>
                      <a:r>
                        <a:rPr lang="en-GB" baseline="-25000"/>
                        <a:t>24</a:t>
                      </a:r>
                    </a:p>
                  </a:txBody>
                  <a:tcPr>
                    <a:noFill/>
                  </a:tcPr>
                </a:tc>
                <a:tc vMerge="1">
                  <a:txBody>
                    <a:bodyPr/>
                    <a:lstStyle/>
                    <a:p>
                      <a:pPr algn="ctr"/>
                      <a:endParaRPr lang="en-GB" dirty="0"/>
                    </a:p>
                  </a:txBody>
                  <a:tcPr>
                    <a:noFill/>
                  </a:tcPr>
                </a:tc>
                <a:extLst>
                  <a:ext uri="{0D108BD9-81ED-4DB2-BD59-A6C34878D82A}">
                    <a16:rowId xmlns:a16="http://schemas.microsoft.com/office/drawing/2014/main" val="10011"/>
                  </a:ext>
                </a:extLst>
              </a:tr>
              <a:tr h="415860">
                <a:tc>
                  <a:txBody>
                    <a:bodyPr/>
                    <a:lstStyle/>
                    <a:p>
                      <a:pPr algn="ctr"/>
                      <a:r>
                        <a:rPr lang="en-GB"/>
                        <a:t>12</a:t>
                      </a:r>
                    </a:p>
                  </a:txBody>
                  <a:tcPr>
                    <a:noFill/>
                  </a:tcPr>
                </a:tc>
                <a:tc>
                  <a:txBody>
                    <a:bodyPr/>
                    <a:lstStyle/>
                    <a:p>
                      <a:r>
                        <a:rPr lang="en-GB" dirty="0" err="1"/>
                        <a:t>Dodec</a:t>
                      </a:r>
                      <a:r>
                        <a:rPr lang="en-GB" dirty="0"/>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C</a:t>
                      </a:r>
                      <a:r>
                        <a:rPr lang="en-GB" baseline="-25000"/>
                        <a:t>12</a:t>
                      </a:r>
                      <a:r>
                        <a:rPr lang="en-GB"/>
                        <a:t>H</a:t>
                      </a:r>
                      <a:r>
                        <a:rPr lang="en-GB" baseline="-25000"/>
                        <a:t>26</a:t>
                      </a:r>
                    </a:p>
                  </a:txBody>
                  <a:tcPr>
                    <a:noFill/>
                  </a:tcPr>
                </a:tc>
                <a:tc vMerge="1">
                  <a:txBody>
                    <a:bodyPr/>
                    <a:lstStyle/>
                    <a:p>
                      <a:pPr algn="ctr"/>
                      <a:endParaRPr lang="en-GB" dirty="0"/>
                    </a:p>
                  </a:txBody>
                  <a:tcPr>
                    <a:noFill/>
                  </a:tcPr>
                </a:tc>
                <a:extLst>
                  <a:ext uri="{0D108BD9-81ED-4DB2-BD59-A6C34878D82A}">
                    <a16:rowId xmlns:a16="http://schemas.microsoft.com/office/drawing/2014/main" val="10012"/>
                  </a:ext>
                </a:extLst>
              </a:tr>
            </a:tbl>
          </a:graphicData>
        </a:graphic>
      </p:graphicFrame>
      <p:sp>
        <p:nvSpPr>
          <p:cNvPr id="5" name="Title 1">
            <a:extLst>
              <a:ext uri="{FF2B5EF4-FFF2-40B4-BE49-F238E27FC236}">
                <a16:creationId xmlns:a16="http://schemas.microsoft.com/office/drawing/2014/main" id="{CAF2A614-2FE5-323D-FBC4-2D6356F75FF8}"/>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Naming straight-chain alkanes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686956"/>
            <a:ext cx="12128500" cy="5632311"/>
          </a:xfrm>
          <a:prstGeom prst="rect">
            <a:avLst/>
          </a:prstGeom>
          <a:noFill/>
        </p:spPr>
        <p:txBody>
          <a:bodyPr wrap="square" rtlCol="0">
            <a:spAutoFit/>
          </a:bodyPr>
          <a:lstStyle/>
          <a:p>
            <a:pPr marL="342900" indent="-342900">
              <a:buFont typeface="+mj-lt"/>
              <a:buAutoNum type="arabicPeriod"/>
            </a:pPr>
            <a:r>
              <a:rPr lang="en-GB" sz="2400" dirty="0"/>
              <a:t>Find the longest continuous carbon chain in the compound (the root).</a:t>
            </a:r>
          </a:p>
          <a:p>
            <a:pPr marL="342900" indent="-342900">
              <a:buFont typeface="+mj-lt"/>
              <a:buAutoNum type="arabicPeriod"/>
            </a:pPr>
            <a:endParaRPr lang="en-GB" sz="2400" dirty="0"/>
          </a:p>
          <a:p>
            <a:pPr marL="342900" indent="-342900">
              <a:buFont typeface="+mj-lt"/>
              <a:buAutoNum type="arabicPeriod"/>
            </a:pPr>
            <a:r>
              <a:rPr lang="en-GB" sz="2400" dirty="0"/>
              <a:t>Identify any side groups. (Not hydrogen).</a:t>
            </a:r>
          </a:p>
          <a:p>
            <a:pPr marL="342900" indent="-342900"/>
            <a:r>
              <a:rPr lang="en-GB" sz="2400" dirty="0"/>
              <a:t>	Number the carbon atoms (1,2,3….) in the main chain, starting from the end to give the smallest numeral for the side group.</a:t>
            </a:r>
          </a:p>
          <a:p>
            <a:pPr marL="342900" indent="-342900">
              <a:buFont typeface="+mj-lt"/>
              <a:buAutoNum type="arabicPeriod"/>
            </a:pPr>
            <a:endParaRPr lang="en-GB" sz="2400" dirty="0"/>
          </a:p>
          <a:p>
            <a:pPr marL="342900" indent="-342900">
              <a:buFont typeface="+mj-lt"/>
              <a:buAutoNum type="arabicPeriod" startAt="3"/>
            </a:pPr>
            <a:r>
              <a:rPr lang="en-GB" sz="2400" dirty="0"/>
              <a:t>Name the side group.</a:t>
            </a:r>
          </a:p>
          <a:p>
            <a:pPr marL="342900" indent="-342900">
              <a:buFont typeface="+mj-lt"/>
              <a:buAutoNum type="arabicPeriod" startAt="3"/>
            </a:pPr>
            <a:endParaRPr lang="en-GB" sz="2400" dirty="0"/>
          </a:p>
          <a:p>
            <a:pPr marL="342900" indent="-342900">
              <a:buFont typeface="+mj-lt"/>
              <a:buAutoNum type="arabicPeriod" startAt="3"/>
            </a:pPr>
            <a:r>
              <a:rPr lang="en-US" sz="2400" dirty="0"/>
              <a:t>If two or more of the </a:t>
            </a:r>
            <a:r>
              <a:rPr lang="en-US" sz="2400" b="1" u="sng" dirty="0"/>
              <a:t>same</a:t>
            </a:r>
            <a:r>
              <a:rPr lang="en-US" sz="2400" dirty="0"/>
              <a:t> side groups are present, name them with di-, tri-, tetra-, </a:t>
            </a:r>
            <a:r>
              <a:rPr lang="en-US" sz="2400" dirty="0" err="1"/>
              <a:t>penta</a:t>
            </a:r>
            <a:r>
              <a:rPr lang="en-US" sz="2400" dirty="0"/>
              <a:t>.</a:t>
            </a:r>
          </a:p>
          <a:p>
            <a:pPr marL="342900" indent="-342900">
              <a:buFont typeface="+mj-lt"/>
              <a:buAutoNum type="arabicPeriod" startAt="3"/>
            </a:pPr>
            <a:endParaRPr lang="en-US" sz="2400" dirty="0"/>
          </a:p>
          <a:p>
            <a:pPr marL="342900" indent="-342900">
              <a:buFont typeface="+mj-lt"/>
              <a:buAutoNum type="arabicPeriod" startAt="3"/>
            </a:pPr>
            <a:r>
              <a:rPr lang="en-US" sz="2400" dirty="0"/>
              <a:t>If </a:t>
            </a:r>
            <a:r>
              <a:rPr lang="en-US" sz="2400" b="1" u="sng" dirty="0"/>
              <a:t>different</a:t>
            </a:r>
            <a:r>
              <a:rPr lang="en-US" sz="2400" dirty="0"/>
              <a:t> side groups are present, arrange them in alphabetical order.</a:t>
            </a:r>
          </a:p>
          <a:p>
            <a:pPr marL="342900" indent="-342900">
              <a:buFont typeface="+mj-lt"/>
              <a:buAutoNum type="arabicPeriod" startAt="3"/>
            </a:pPr>
            <a:endParaRPr lang="en-US" sz="2400" dirty="0"/>
          </a:p>
          <a:p>
            <a:pPr marL="342900" indent="-342900">
              <a:buFont typeface="+mj-lt"/>
              <a:buAutoNum type="arabicPeriod" startAt="3"/>
            </a:pPr>
            <a:r>
              <a:rPr lang="en-GB" sz="2400" dirty="0"/>
              <a:t>When identifying the longest carbon chain in alkenes, we must make sure that the double bond is included in the chain. We then need to specify the position of the double bond by putting the smaller number of the carbon atom in which the double bond is.</a:t>
            </a:r>
          </a:p>
        </p:txBody>
      </p:sp>
      <p:sp>
        <p:nvSpPr>
          <p:cNvPr id="5" name="Title 1">
            <a:extLst>
              <a:ext uri="{FF2B5EF4-FFF2-40B4-BE49-F238E27FC236}">
                <a16:creationId xmlns:a16="http://schemas.microsoft.com/office/drawing/2014/main" id="{8F1C6AB2-2271-B485-0342-99784B90CE50}"/>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692696"/>
            <a:ext cx="7498080" cy="5643602"/>
          </a:xfrm>
        </p:spPr>
        <p:txBody>
          <a:bodyPr>
            <a:normAutofit/>
          </a:bodyPr>
          <a:lstStyle/>
          <a:p>
            <a:pPr marL="0" indent="0" algn="ctr">
              <a:buNone/>
            </a:pPr>
            <a:endParaRPr lang="en-GB" dirty="0"/>
          </a:p>
          <a:p>
            <a:pPr marL="0" indent="0" algn="ctr">
              <a:buNone/>
            </a:pPr>
            <a:r>
              <a:rPr lang="en-GB" dirty="0"/>
              <a:t>How would you name this molecule?</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pic>
        <p:nvPicPr>
          <p:cNvPr id="3891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3591046" y="2032916"/>
            <a:ext cx="4731124" cy="4406813"/>
          </a:xfrm>
          <a:prstGeom prst="rect">
            <a:avLst/>
          </a:prstGeom>
          <a:noFill/>
        </p:spPr>
      </p:pic>
      <p:sp>
        <p:nvSpPr>
          <p:cNvPr id="7" name="Title 1">
            <a:extLst>
              <a:ext uri="{FF2B5EF4-FFF2-40B4-BE49-F238E27FC236}">
                <a16:creationId xmlns:a16="http://schemas.microsoft.com/office/drawing/2014/main" id="{C4EE7D19-4A66-BAF3-0FB6-575204A77DA2}"/>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118619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1870075"/>
          </a:xfrm>
        </p:spPr>
        <p:txBody>
          <a:bodyPr/>
          <a:lstStyle/>
          <a:p>
            <a:pPr marL="0" indent="0">
              <a:buNone/>
            </a:pPr>
            <a:r>
              <a:rPr lang="en-US" dirty="0"/>
              <a:t>3.3.1.1	Nomenclature	</a:t>
            </a:r>
          </a:p>
          <a:p>
            <a:pPr marL="0" indent="0">
              <a:buNone/>
            </a:pPr>
            <a:r>
              <a:rPr lang="en-US" dirty="0"/>
              <a:t>3.3.1.2	Reaction mechanisms</a:t>
            </a:r>
          </a:p>
          <a:p>
            <a:pPr marL="0" indent="0">
              <a:buNone/>
            </a:pPr>
            <a:r>
              <a:rPr lang="en-US" dirty="0"/>
              <a:t>3.3.1.3	Isomerism 	</a:t>
            </a:r>
          </a:p>
        </p:txBody>
      </p:sp>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0515600" cy="1325563"/>
          </a:xfrm>
        </p:spPr>
        <p:txBody>
          <a:bodyPr/>
          <a:lstStyle/>
          <a:p>
            <a:r>
              <a:rPr lang="en-US" b="1" dirty="0">
                <a:solidFill>
                  <a:schemeClr val="accent6"/>
                </a:solidFill>
              </a:rPr>
              <a:t>Organic Chemistry Year 1 </a:t>
            </a:r>
            <a:br>
              <a:rPr lang="en-US" b="1" dirty="0">
                <a:solidFill>
                  <a:schemeClr val="accent6"/>
                </a:solidFill>
              </a:rPr>
            </a:br>
            <a:r>
              <a:rPr lang="en-US" b="1" dirty="0">
                <a:solidFill>
                  <a:schemeClr val="accent6"/>
                </a:solidFill>
              </a:rPr>
              <a:t>3.3.1 Introduction to organic chemistry</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03" y="1052323"/>
            <a:ext cx="10515600" cy="1325563"/>
          </a:xfrm>
        </p:spPr>
        <p:txBody>
          <a:bodyPr/>
          <a:lstStyle/>
          <a:p>
            <a:r>
              <a:rPr lang="en-GB" dirty="0"/>
              <a:t>Rule 1 - Roots</a:t>
            </a:r>
          </a:p>
        </p:txBody>
      </p:sp>
      <p:sp>
        <p:nvSpPr>
          <p:cNvPr id="3" name="Content Placeholder 2"/>
          <p:cNvSpPr>
            <a:spLocks noGrp="1"/>
          </p:cNvSpPr>
          <p:nvPr>
            <p:ph idx="1"/>
          </p:nvPr>
        </p:nvSpPr>
        <p:spPr>
          <a:xfrm>
            <a:off x="2881290" y="3429000"/>
            <a:ext cx="7576398" cy="4819664"/>
          </a:xfrm>
        </p:spPr>
        <p:txBody>
          <a:bodyPr/>
          <a:lstStyle/>
          <a:p>
            <a:r>
              <a:rPr lang="en-GB"/>
              <a:t>Count the number of carbons in the </a:t>
            </a:r>
            <a:r>
              <a:rPr lang="en-GB" b="1"/>
              <a:t>longest</a:t>
            </a:r>
            <a:r>
              <a:rPr lang="en-GB"/>
              <a:t> chain. </a:t>
            </a:r>
          </a:p>
          <a:p>
            <a:endParaRPr lang="en-GB"/>
          </a:p>
          <a:p>
            <a:r>
              <a:rPr lang="en-GB"/>
              <a:t>Write down the corresponding </a:t>
            </a:r>
            <a:r>
              <a:rPr lang="en-GB" b="1"/>
              <a:t>root</a:t>
            </a:r>
            <a:r>
              <a:rPr lang="en-GB"/>
              <a:t> (prefix). Methane, Ethane, Propane, etc. </a:t>
            </a:r>
          </a:p>
        </p:txBody>
      </p:sp>
      <p:pic>
        <p:nvPicPr>
          <p:cNvPr id="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6310314" y="1"/>
            <a:ext cx="3643338" cy="3393593"/>
          </a:xfrm>
          <a:prstGeom prst="rect">
            <a:avLst/>
          </a:prstGeom>
          <a:noFill/>
        </p:spPr>
      </p:pic>
      <p:sp>
        <p:nvSpPr>
          <p:cNvPr id="5" name="TextBox 4"/>
          <p:cNvSpPr txBox="1"/>
          <p:nvPr/>
        </p:nvSpPr>
        <p:spPr>
          <a:xfrm>
            <a:off x="5167306" y="2071678"/>
            <a:ext cx="2000264" cy="523220"/>
          </a:xfrm>
          <a:prstGeom prst="rect">
            <a:avLst/>
          </a:prstGeom>
          <a:noFill/>
        </p:spPr>
        <p:txBody>
          <a:bodyPr wrap="square" rtlCol="0">
            <a:spAutoFit/>
          </a:bodyPr>
          <a:lstStyle/>
          <a:p>
            <a:r>
              <a:rPr lang="en-GB" sz="2800">
                <a:solidFill>
                  <a:srgbClr val="FF0000"/>
                </a:solidFill>
              </a:rPr>
              <a:t>Octane</a:t>
            </a:r>
          </a:p>
        </p:txBody>
      </p:sp>
      <p:grpSp>
        <p:nvGrpSpPr>
          <p:cNvPr id="15" name="Group 14">
            <a:extLst>
              <a:ext uri="{FF2B5EF4-FFF2-40B4-BE49-F238E27FC236}">
                <a16:creationId xmlns:a16="http://schemas.microsoft.com/office/drawing/2014/main" id="{D35DFD48-95EF-99A8-239F-82F4B89A3E84}"/>
              </a:ext>
            </a:extLst>
          </p:cNvPr>
          <p:cNvGrpSpPr/>
          <p:nvPr/>
        </p:nvGrpSpPr>
        <p:grpSpPr>
          <a:xfrm>
            <a:off x="6456218" y="1533232"/>
            <a:ext cx="3408218" cy="798349"/>
            <a:chOff x="6456218" y="1533232"/>
            <a:chExt cx="3408218" cy="798349"/>
          </a:xfrm>
        </p:grpSpPr>
        <p:sp>
          <p:nvSpPr>
            <p:cNvPr id="6" name="Rectangle 5">
              <a:extLst>
                <a:ext uri="{FF2B5EF4-FFF2-40B4-BE49-F238E27FC236}">
                  <a16:creationId xmlns:a16="http://schemas.microsoft.com/office/drawing/2014/main" id="{000C76C0-2DFD-DDD7-F98F-74124AE1AA9D}"/>
                </a:ext>
              </a:extLst>
            </p:cNvPr>
            <p:cNvSpPr/>
            <p:nvPr/>
          </p:nvSpPr>
          <p:spPr>
            <a:xfrm>
              <a:off x="6456218" y="1533236"/>
              <a:ext cx="3408218" cy="2955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EB64A93-1DAF-40C6-137E-09AB0D19997A}"/>
                </a:ext>
              </a:extLst>
            </p:cNvPr>
            <p:cNvSpPr/>
            <p:nvPr/>
          </p:nvSpPr>
          <p:spPr>
            <a:xfrm>
              <a:off x="9384145" y="1533236"/>
              <a:ext cx="480291" cy="7983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FA42798A-C7AF-5F1F-C34C-A4BA6DC791C7}"/>
                </a:ext>
              </a:extLst>
            </p:cNvPr>
            <p:cNvCxnSpPr>
              <a:cxnSpLocks/>
            </p:cNvCxnSpPr>
            <p:nvPr/>
          </p:nvCxnSpPr>
          <p:spPr>
            <a:xfrm flipV="1">
              <a:off x="9384145" y="1828804"/>
              <a:ext cx="480291" cy="20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59FCB8-9401-2CBF-045D-259F839606C5}"/>
                </a:ext>
              </a:extLst>
            </p:cNvPr>
            <p:cNvCxnSpPr>
              <a:cxnSpLocks/>
            </p:cNvCxnSpPr>
            <p:nvPr/>
          </p:nvCxnSpPr>
          <p:spPr>
            <a:xfrm>
              <a:off x="9536545" y="1983213"/>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6BE460-37C9-4FE6-A511-4CF44F6EB6C8}"/>
                </a:ext>
              </a:extLst>
            </p:cNvPr>
            <p:cNvCxnSpPr>
              <a:cxnSpLocks/>
            </p:cNvCxnSpPr>
            <p:nvPr/>
          </p:nvCxnSpPr>
          <p:spPr>
            <a:xfrm>
              <a:off x="9384145" y="1533232"/>
              <a:ext cx="0" cy="2955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itle 1">
            <a:extLst>
              <a:ext uri="{FF2B5EF4-FFF2-40B4-BE49-F238E27FC236}">
                <a16:creationId xmlns:a16="http://schemas.microsoft.com/office/drawing/2014/main" id="{8C72271A-7C0C-C19D-3793-873AC9EBD270}"/>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33380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 y="1202118"/>
            <a:ext cx="8229600" cy="1143000"/>
          </a:xfrm>
        </p:spPr>
        <p:txBody>
          <a:bodyPr>
            <a:normAutofit fontScale="90000"/>
          </a:bodyPr>
          <a:lstStyle/>
          <a:p>
            <a:r>
              <a:rPr lang="en-GB"/>
              <a:t>Rule 2 – </a:t>
            </a:r>
            <a:br>
              <a:rPr lang="en-GB"/>
            </a:br>
            <a:r>
              <a:rPr lang="en-GB"/>
              <a:t>Side groups</a:t>
            </a:r>
          </a:p>
        </p:txBody>
      </p:sp>
      <p:sp>
        <p:nvSpPr>
          <p:cNvPr id="3" name="Content Placeholder 2"/>
          <p:cNvSpPr>
            <a:spLocks noGrp="1"/>
          </p:cNvSpPr>
          <p:nvPr>
            <p:ph idx="1"/>
          </p:nvPr>
        </p:nvSpPr>
        <p:spPr>
          <a:xfrm>
            <a:off x="2666976" y="3571876"/>
            <a:ext cx="7498080" cy="4800600"/>
          </a:xfrm>
        </p:spPr>
        <p:txBody>
          <a:bodyPr>
            <a:normAutofit/>
          </a:bodyPr>
          <a:lstStyle/>
          <a:p>
            <a:r>
              <a:rPr lang="en-GB"/>
              <a:t>Number the carbon chain</a:t>
            </a:r>
          </a:p>
          <a:p>
            <a:r>
              <a:rPr lang="en-GB"/>
              <a:t>Identify any side groups. This is an atom or group of atoms that are not hydrogen. </a:t>
            </a:r>
          </a:p>
          <a:p>
            <a:r>
              <a:rPr lang="en-GB"/>
              <a:t>Use prefixes: </a:t>
            </a:r>
            <a:r>
              <a:rPr lang="en-GB" b="1"/>
              <a:t>meth</a:t>
            </a:r>
            <a:r>
              <a:rPr lang="en-GB"/>
              <a:t>yl, </a:t>
            </a:r>
            <a:r>
              <a:rPr lang="en-GB" b="1"/>
              <a:t>eth</a:t>
            </a:r>
            <a:r>
              <a:rPr lang="en-GB"/>
              <a:t>yl, </a:t>
            </a:r>
            <a:r>
              <a:rPr lang="en-GB" b="1" err="1"/>
              <a:t>prop</a:t>
            </a:r>
            <a:r>
              <a:rPr lang="en-GB" err="1"/>
              <a:t>yl</a:t>
            </a:r>
            <a:r>
              <a:rPr lang="en-GB"/>
              <a:t> etc. </a:t>
            </a:r>
          </a:p>
          <a:p>
            <a:r>
              <a:rPr lang="en-GB"/>
              <a:t>Number these 1,2,3 etc. putting the </a:t>
            </a:r>
            <a:r>
              <a:rPr lang="en-GB" b="1"/>
              <a:t>smallest</a:t>
            </a:r>
            <a:r>
              <a:rPr lang="en-GB"/>
              <a:t> number for the side group.</a:t>
            </a:r>
          </a:p>
          <a:p>
            <a:endParaRPr lang="en-GB"/>
          </a:p>
          <a:p>
            <a:endParaRPr lang="en-GB"/>
          </a:p>
        </p:txBody>
      </p:sp>
      <p:pic>
        <p:nvPicPr>
          <p:cNvPr id="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6096000" y="142853"/>
            <a:ext cx="3643338" cy="3393593"/>
          </a:xfrm>
          <a:prstGeom prst="rect">
            <a:avLst/>
          </a:prstGeom>
          <a:noFill/>
        </p:spPr>
      </p:pic>
      <p:sp>
        <p:nvSpPr>
          <p:cNvPr id="5" name="TextBox 4"/>
          <p:cNvSpPr txBox="1"/>
          <p:nvPr/>
        </p:nvSpPr>
        <p:spPr>
          <a:xfrm>
            <a:off x="9239272" y="2428869"/>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9167834" y="1500175"/>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8524892" y="1928803"/>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8024826" y="1928803"/>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7381884" y="1500175"/>
            <a:ext cx="500066" cy="276999"/>
          </a:xfrm>
          <a:prstGeom prst="rect">
            <a:avLst/>
          </a:prstGeom>
          <a:noFill/>
        </p:spPr>
        <p:txBody>
          <a:bodyPr wrap="square" rtlCol="0">
            <a:spAutoFit/>
          </a:bodyPr>
          <a:lstStyle/>
          <a:p>
            <a:r>
              <a:rPr lang="en-GB" sz="1200" b="1">
                <a:solidFill>
                  <a:srgbClr val="FF0000"/>
                </a:solidFill>
              </a:rPr>
              <a:t>5</a:t>
            </a:r>
          </a:p>
        </p:txBody>
      </p:sp>
      <p:sp>
        <p:nvSpPr>
          <p:cNvPr id="10" name="TextBox 9"/>
          <p:cNvSpPr txBox="1"/>
          <p:nvPr/>
        </p:nvSpPr>
        <p:spPr>
          <a:xfrm>
            <a:off x="7024694" y="1500175"/>
            <a:ext cx="500066" cy="276999"/>
          </a:xfrm>
          <a:prstGeom prst="rect">
            <a:avLst/>
          </a:prstGeom>
          <a:noFill/>
        </p:spPr>
        <p:txBody>
          <a:bodyPr wrap="square" rtlCol="0">
            <a:spAutoFit/>
          </a:bodyPr>
          <a:lstStyle/>
          <a:p>
            <a:r>
              <a:rPr lang="en-GB" sz="1200" b="1">
                <a:solidFill>
                  <a:srgbClr val="FF0000"/>
                </a:solidFill>
              </a:rPr>
              <a:t>6</a:t>
            </a:r>
          </a:p>
        </p:txBody>
      </p:sp>
      <p:sp>
        <p:nvSpPr>
          <p:cNvPr id="11" name="TextBox 10"/>
          <p:cNvSpPr txBox="1"/>
          <p:nvPr/>
        </p:nvSpPr>
        <p:spPr>
          <a:xfrm>
            <a:off x="6596066" y="1500175"/>
            <a:ext cx="500066" cy="276999"/>
          </a:xfrm>
          <a:prstGeom prst="rect">
            <a:avLst/>
          </a:prstGeom>
          <a:noFill/>
        </p:spPr>
        <p:txBody>
          <a:bodyPr wrap="square" rtlCol="0">
            <a:spAutoFit/>
          </a:bodyPr>
          <a:lstStyle/>
          <a:p>
            <a:r>
              <a:rPr lang="en-GB" sz="1200" b="1">
                <a:solidFill>
                  <a:srgbClr val="FF0000"/>
                </a:solidFill>
              </a:rPr>
              <a:t>7</a:t>
            </a:r>
          </a:p>
        </p:txBody>
      </p:sp>
      <p:sp>
        <p:nvSpPr>
          <p:cNvPr id="12" name="TextBox 11"/>
          <p:cNvSpPr txBox="1"/>
          <p:nvPr/>
        </p:nvSpPr>
        <p:spPr>
          <a:xfrm>
            <a:off x="6238876" y="1500175"/>
            <a:ext cx="500066" cy="276999"/>
          </a:xfrm>
          <a:prstGeom prst="rect">
            <a:avLst/>
          </a:prstGeom>
          <a:noFill/>
        </p:spPr>
        <p:txBody>
          <a:bodyPr wrap="square" rtlCol="0">
            <a:spAutoFit/>
          </a:bodyPr>
          <a:lstStyle/>
          <a:p>
            <a:r>
              <a:rPr lang="en-GB" sz="1200" b="1">
                <a:solidFill>
                  <a:srgbClr val="FF0000"/>
                </a:solidFill>
              </a:rPr>
              <a:t>8</a:t>
            </a:r>
          </a:p>
        </p:txBody>
      </p:sp>
      <p:sp>
        <p:nvSpPr>
          <p:cNvPr id="13" name="TextBox 12"/>
          <p:cNvSpPr txBox="1"/>
          <p:nvPr/>
        </p:nvSpPr>
        <p:spPr>
          <a:xfrm>
            <a:off x="1904214" y="2786059"/>
            <a:ext cx="4977604" cy="461665"/>
          </a:xfrm>
          <a:prstGeom prst="rect">
            <a:avLst/>
          </a:prstGeom>
          <a:noFill/>
        </p:spPr>
        <p:txBody>
          <a:bodyPr wrap="square" rtlCol="0">
            <a:spAutoFit/>
          </a:bodyPr>
          <a:lstStyle/>
          <a:p>
            <a:r>
              <a:rPr lang="en-GB" sz="2400" dirty="0">
                <a:solidFill>
                  <a:srgbClr val="FF0000"/>
                </a:solidFill>
              </a:rPr>
              <a:t>3-ethyl, 4-propyl, 5-propyl</a:t>
            </a:r>
          </a:p>
        </p:txBody>
      </p:sp>
      <p:sp>
        <p:nvSpPr>
          <p:cNvPr id="14" name="Rectangle 13">
            <a:extLst>
              <a:ext uri="{FF2B5EF4-FFF2-40B4-BE49-F238E27FC236}">
                <a16:creationId xmlns:a16="http://schemas.microsoft.com/office/drawing/2014/main" id="{A9482B4B-840B-2148-EB54-E413A6D12BFA}"/>
              </a:ext>
            </a:extLst>
          </p:cNvPr>
          <p:cNvSpPr/>
          <p:nvPr/>
        </p:nvSpPr>
        <p:spPr>
          <a:xfrm>
            <a:off x="7381884" y="2111604"/>
            <a:ext cx="500066" cy="13173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6D77658-E79B-373C-8A40-2E5D04AA070C}"/>
              </a:ext>
            </a:extLst>
          </p:cNvPr>
          <p:cNvSpPr/>
          <p:nvPr/>
        </p:nvSpPr>
        <p:spPr>
          <a:xfrm>
            <a:off x="7992652" y="230377"/>
            <a:ext cx="500066" cy="13173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E9B3B09-B8E2-F248-C15F-6411BE302D5C}"/>
              </a:ext>
            </a:extLst>
          </p:cNvPr>
          <p:cNvSpPr/>
          <p:nvPr/>
        </p:nvSpPr>
        <p:spPr>
          <a:xfrm>
            <a:off x="8557995" y="648339"/>
            <a:ext cx="500066" cy="8897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7BFD6B2C-860E-C2E2-2C14-A622790E3385}"/>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33514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0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1" y="1140980"/>
            <a:ext cx="7498080" cy="1143000"/>
          </a:xfrm>
        </p:spPr>
        <p:txBody>
          <a:bodyPr>
            <a:normAutofit/>
          </a:bodyPr>
          <a:lstStyle/>
          <a:p>
            <a:r>
              <a:rPr lang="en-GB"/>
              <a:t>Rule 3(a)+(b)</a:t>
            </a:r>
          </a:p>
        </p:txBody>
      </p:sp>
      <p:sp>
        <p:nvSpPr>
          <p:cNvPr id="3" name="Content Placeholder 2"/>
          <p:cNvSpPr>
            <a:spLocks noGrp="1"/>
          </p:cNvSpPr>
          <p:nvPr>
            <p:ph idx="1"/>
          </p:nvPr>
        </p:nvSpPr>
        <p:spPr>
          <a:xfrm>
            <a:off x="2809852" y="3929066"/>
            <a:ext cx="7498080" cy="4800600"/>
          </a:xfrm>
        </p:spPr>
        <p:txBody>
          <a:bodyPr vert="horz" lIns="91440" tIns="45720" rIns="91440" bIns="45720" rtlCol="0" anchor="t">
            <a:normAutofit/>
          </a:bodyPr>
          <a:lstStyle/>
          <a:p>
            <a:r>
              <a:rPr lang="en-GB" dirty="0"/>
              <a:t>If two side groups are the same, name them with di-, tri-, tetra- etc.</a:t>
            </a:r>
          </a:p>
          <a:p>
            <a:r>
              <a:rPr lang="en-GB" dirty="0"/>
              <a:t>Put them into alphabetical order!</a:t>
            </a:r>
            <a:endParaRPr lang="en-GB" dirty="0">
              <a:cs typeface="Calibri"/>
            </a:endParaRPr>
          </a:p>
          <a:p>
            <a:pPr marL="0" indent="0">
              <a:buNone/>
            </a:pPr>
            <a:endParaRPr lang="en-GB" dirty="0">
              <a:cs typeface="Calibri"/>
            </a:endParaRPr>
          </a:p>
        </p:txBody>
      </p:sp>
      <p:pic>
        <p:nvPicPr>
          <p:cNvPr id="4" name="Picture 2" descr="http://www.sciencegeek.net/APchemistry/APtaters/graphics/alkanes/alkane21.gif"/>
          <p:cNvPicPr>
            <a:picLocks noChangeAspect="1" noChangeArrowheads="1"/>
          </p:cNvPicPr>
          <p:nvPr/>
        </p:nvPicPr>
        <p:blipFill>
          <a:blip r:embed="rId2" cstate="print"/>
          <a:srcRect/>
          <a:stretch>
            <a:fillRect/>
          </a:stretch>
        </p:blipFill>
        <p:spPr bwMode="auto">
          <a:xfrm>
            <a:off x="6096000" y="142853"/>
            <a:ext cx="3643338" cy="3393593"/>
          </a:xfrm>
          <a:prstGeom prst="rect">
            <a:avLst/>
          </a:prstGeom>
          <a:noFill/>
        </p:spPr>
      </p:pic>
      <p:sp>
        <p:nvSpPr>
          <p:cNvPr id="5" name="TextBox 4"/>
          <p:cNvSpPr txBox="1"/>
          <p:nvPr/>
        </p:nvSpPr>
        <p:spPr>
          <a:xfrm>
            <a:off x="9239272" y="2428869"/>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9167834" y="1500175"/>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8524892" y="1928803"/>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8024826" y="1928803"/>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7381884" y="1500175"/>
            <a:ext cx="500066" cy="276999"/>
          </a:xfrm>
          <a:prstGeom prst="rect">
            <a:avLst/>
          </a:prstGeom>
          <a:noFill/>
        </p:spPr>
        <p:txBody>
          <a:bodyPr wrap="square" rtlCol="0">
            <a:spAutoFit/>
          </a:bodyPr>
          <a:lstStyle/>
          <a:p>
            <a:r>
              <a:rPr lang="en-GB" sz="1200" b="1">
                <a:solidFill>
                  <a:srgbClr val="FF0000"/>
                </a:solidFill>
              </a:rPr>
              <a:t>5</a:t>
            </a:r>
          </a:p>
        </p:txBody>
      </p:sp>
      <p:sp>
        <p:nvSpPr>
          <p:cNvPr id="10" name="TextBox 9"/>
          <p:cNvSpPr txBox="1"/>
          <p:nvPr/>
        </p:nvSpPr>
        <p:spPr>
          <a:xfrm>
            <a:off x="7024694" y="1500175"/>
            <a:ext cx="500066" cy="276999"/>
          </a:xfrm>
          <a:prstGeom prst="rect">
            <a:avLst/>
          </a:prstGeom>
          <a:noFill/>
        </p:spPr>
        <p:txBody>
          <a:bodyPr wrap="square" rtlCol="0">
            <a:spAutoFit/>
          </a:bodyPr>
          <a:lstStyle/>
          <a:p>
            <a:r>
              <a:rPr lang="en-GB" sz="1200" b="1">
                <a:solidFill>
                  <a:srgbClr val="FF0000"/>
                </a:solidFill>
              </a:rPr>
              <a:t>6</a:t>
            </a:r>
          </a:p>
        </p:txBody>
      </p:sp>
      <p:sp>
        <p:nvSpPr>
          <p:cNvPr id="11" name="TextBox 10"/>
          <p:cNvSpPr txBox="1"/>
          <p:nvPr/>
        </p:nvSpPr>
        <p:spPr>
          <a:xfrm>
            <a:off x="6596066" y="1500175"/>
            <a:ext cx="500066" cy="276999"/>
          </a:xfrm>
          <a:prstGeom prst="rect">
            <a:avLst/>
          </a:prstGeom>
          <a:noFill/>
        </p:spPr>
        <p:txBody>
          <a:bodyPr wrap="square" rtlCol="0">
            <a:spAutoFit/>
          </a:bodyPr>
          <a:lstStyle/>
          <a:p>
            <a:r>
              <a:rPr lang="en-GB" sz="1200" b="1">
                <a:solidFill>
                  <a:srgbClr val="FF0000"/>
                </a:solidFill>
              </a:rPr>
              <a:t>7</a:t>
            </a:r>
          </a:p>
        </p:txBody>
      </p:sp>
      <p:sp>
        <p:nvSpPr>
          <p:cNvPr id="12" name="TextBox 11"/>
          <p:cNvSpPr txBox="1"/>
          <p:nvPr/>
        </p:nvSpPr>
        <p:spPr>
          <a:xfrm>
            <a:off x="6238876" y="1500175"/>
            <a:ext cx="500066" cy="276999"/>
          </a:xfrm>
          <a:prstGeom prst="rect">
            <a:avLst/>
          </a:prstGeom>
          <a:noFill/>
        </p:spPr>
        <p:txBody>
          <a:bodyPr wrap="square" rtlCol="0">
            <a:spAutoFit/>
          </a:bodyPr>
          <a:lstStyle/>
          <a:p>
            <a:r>
              <a:rPr lang="en-GB" sz="1200" b="1">
                <a:solidFill>
                  <a:srgbClr val="FF0000"/>
                </a:solidFill>
              </a:rPr>
              <a:t>8</a:t>
            </a:r>
          </a:p>
        </p:txBody>
      </p:sp>
      <p:sp>
        <p:nvSpPr>
          <p:cNvPr id="13" name="TextBox 12"/>
          <p:cNvSpPr txBox="1"/>
          <p:nvPr/>
        </p:nvSpPr>
        <p:spPr>
          <a:xfrm>
            <a:off x="2324082" y="2786059"/>
            <a:ext cx="4519636" cy="461665"/>
          </a:xfrm>
          <a:prstGeom prst="rect">
            <a:avLst/>
          </a:prstGeom>
          <a:noFill/>
        </p:spPr>
        <p:txBody>
          <a:bodyPr wrap="square" lIns="91440" tIns="45720" rIns="91440" bIns="45720" rtlCol="0" anchor="t">
            <a:spAutoFit/>
          </a:bodyPr>
          <a:lstStyle/>
          <a:p>
            <a:r>
              <a:rPr lang="en-GB" sz="2400" dirty="0">
                <a:solidFill>
                  <a:srgbClr val="FF0000"/>
                </a:solidFill>
              </a:rPr>
              <a:t>3-</a:t>
            </a:r>
            <a:r>
              <a:rPr lang="en-GB" sz="2400" u="sng" dirty="0">
                <a:solidFill>
                  <a:srgbClr val="FF0000"/>
                </a:solidFill>
              </a:rPr>
              <a:t>e</a:t>
            </a:r>
            <a:r>
              <a:rPr lang="en-GB" sz="2400" dirty="0">
                <a:solidFill>
                  <a:srgbClr val="FF0000"/>
                </a:solidFill>
              </a:rPr>
              <a:t>thyl, 4,5-di</a:t>
            </a:r>
            <a:r>
              <a:rPr lang="en-GB" sz="2400" u="sng" dirty="0">
                <a:solidFill>
                  <a:srgbClr val="FF0000"/>
                </a:solidFill>
              </a:rPr>
              <a:t>p</a:t>
            </a:r>
            <a:r>
              <a:rPr lang="en-GB" sz="2400" dirty="0">
                <a:solidFill>
                  <a:srgbClr val="FF0000"/>
                </a:solidFill>
              </a:rPr>
              <a:t>ropyloctane</a:t>
            </a:r>
          </a:p>
        </p:txBody>
      </p:sp>
      <p:sp>
        <p:nvSpPr>
          <p:cNvPr id="15" name="Title 1">
            <a:extLst>
              <a:ext uri="{FF2B5EF4-FFF2-40B4-BE49-F238E27FC236}">
                <a16:creationId xmlns:a16="http://schemas.microsoft.com/office/drawing/2014/main" id="{99EE2D32-572C-937F-1393-44F9264301BB}"/>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28167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0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852" y="785794"/>
            <a:ext cx="7498080" cy="5643602"/>
          </a:xfrm>
        </p:spPr>
        <p:txBody>
          <a:bodyPr>
            <a:normAutofit/>
          </a:bodyPr>
          <a:lstStyle/>
          <a:p>
            <a:pPr marL="0" indent="0" algn="ctr">
              <a:buNone/>
            </a:pPr>
            <a:endParaRPr lang="en-GB" dirty="0"/>
          </a:p>
          <a:p>
            <a:pPr marL="0" indent="0" algn="ctr">
              <a:buNone/>
            </a:pPr>
            <a:r>
              <a:rPr lang="en-GB" dirty="0"/>
              <a:t>How would you name this alkene?</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br>
              <a:rPr lang="en-GB" dirty="0"/>
            </a:b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pic>
        <p:nvPicPr>
          <p:cNvPr id="12290" name="Picture 2" descr="alkenes structure and naming (c) doc b"/>
          <p:cNvPicPr>
            <a:picLocks noChangeAspect="1" noChangeArrowheads="1"/>
          </p:cNvPicPr>
          <p:nvPr/>
        </p:nvPicPr>
        <p:blipFill>
          <a:blip r:embed="rId2" cstate="print"/>
          <a:srcRect/>
          <a:stretch>
            <a:fillRect/>
          </a:stretch>
        </p:blipFill>
        <p:spPr bwMode="auto">
          <a:xfrm>
            <a:off x="4167174" y="2357430"/>
            <a:ext cx="4383168" cy="2428892"/>
          </a:xfrm>
          <a:prstGeom prst="rect">
            <a:avLst/>
          </a:prstGeom>
          <a:noFill/>
        </p:spPr>
      </p:pic>
      <p:sp>
        <p:nvSpPr>
          <p:cNvPr id="4" name="Title 1">
            <a:extLst>
              <a:ext uri="{FF2B5EF4-FFF2-40B4-BE49-F238E27FC236}">
                <a16:creationId xmlns:a16="http://schemas.microsoft.com/office/drawing/2014/main" id="{84C42B68-4023-070C-EA8B-5DD3DB469596}"/>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260813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99" y="932202"/>
            <a:ext cx="8229600" cy="1143000"/>
          </a:xfrm>
        </p:spPr>
        <p:txBody>
          <a:bodyPr/>
          <a:lstStyle/>
          <a:p>
            <a:r>
              <a:rPr lang="en-GB"/>
              <a:t>Rule 1 - Roots</a:t>
            </a:r>
          </a:p>
        </p:txBody>
      </p:sp>
      <p:sp>
        <p:nvSpPr>
          <p:cNvPr id="3" name="Content Placeholder 2"/>
          <p:cNvSpPr>
            <a:spLocks noGrp="1"/>
          </p:cNvSpPr>
          <p:nvPr>
            <p:ph idx="1"/>
          </p:nvPr>
        </p:nvSpPr>
        <p:spPr>
          <a:xfrm>
            <a:off x="2881290" y="3286124"/>
            <a:ext cx="7576398" cy="4819664"/>
          </a:xfrm>
        </p:spPr>
        <p:txBody>
          <a:bodyPr/>
          <a:lstStyle/>
          <a:p>
            <a:r>
              <a:rPr lang="en-GB"/>
              <a:t>Count the number of carbons in the </a:t>
            </a:r>
            <a:r>
              <a:rPr lang="en-GB" b="1"/>
              <a:t>longest</a:t>
            </a:r>
            <a:r>
              <a:rPr lang="en-GB"/>
              <a:t> chain that includes the double bond(s). </a:t>
            </a:r>
          </a:p>
          <a:p>
            <a:endParaRPr lang="en-GB"/>
          </a:p>
          <a:p>
            <a:r>
              <a:rPr lang="en-GB"/>
              <a:t>Write down the corresponding </a:t>
            </a:r>
            <a:r>
              <a:rPr lang="en-GB" b="1"/>
              <a:t>root</a:t>
            </a:r>
            <a:r>
              <a:rPr lang="en-GB"/>
              <a:t> (prefix). </a:t>
            </a:r>
            <a:r>
              <a:rPr lang="en-GB" err="1"/>
              <a:t>Eth</a:t>
            </a:r>
            <a:r>
              <a:rPr lang="en-GB" b="1" err="1"/>
              <a:t>ene</a:t>
            </a:r>
            <a:r>
              <a:rPr lang="en-GB"/>
              <a:t>, </a:t>
            </a:r>
            <a:r>
              <a:rPr lang="en-GB" err="1"/>
              <a:t>Prop</a:t>
            </a:r>
            <a:r>
              <a:rPr lang="en-GB" b="1" err="1"/>
              <a:t>ene</a:t>
            </a:r>
            <a:r>
              <a:rPr lang="en-GB"/>
              <a:t>, etc. </a:t>
            </a:r>
          </a:p>
        </p:txBody>
      </p:sp>
      <p:sp>
        <p:nvSpPr>
          <p:cNvPr id="5" name="TextBox 4"/>
          <p:cNvSpPr txBox="1"/>
          <p:nvPr/>
        </p:nvSpPr>
        <p:spPr>
          <a:xfrm>
            <a:off x="5167306" y="2071678"/>
            <a:ext cx="2000264" cy="523220"/>
          </a:xfrm>
          <a:prstGeom prst="rect">
            <a:avLst/>
          </a:prstGeom>
          <a:noFill/>
        </p:spPr>
        <p:txBody>
          <a:bodyPr wrap="square" rtlCol="0">
            <a:spAutoFit/>
          </a:bodyPr>
          <a:lstStyle/>
          <a:p>
            <a:r>
              <a:rPr lang="en-GB" sz="2800" err="1">
                <a:solidFill>
                  <a:srgbClr val="FF0000"/>
                </a:solidFill>
              </a:rPr>
              <a:t>Butene</a:t>
            </a:r>
            <a:endParaRPr lang="en-GB" sz="2800">
              <a:solidFill>
                <a:srgbClr val="FF0000"/>
              </a:solidFill>
            </a:endParaRPr>
          </a:p>
        </p:txBody>
      </p:sp>
      <p:pic>
        <p:nvPicPr>
          <p:cNvPr id="11266" name="Picture 2" descr="alkenes structure and naming (c) doc b"/>
          <p:cNvPicPr>
            <a:picLocks noChangeAspect="1" noChangeArrowheads="1"/>
          </p:cNvPicPr>
          <p:nvPr/>
        </p:nvPicPr>
        <p:blipFill>
          <a:blip r:embed="rId2" cstate="print"/>
          <a:srcRect/>
          <a:stretch>
            <a:fillRect/>
          </a:stretch>
        </p:blipFill>
        <p:spPr bwMode="auto">
          <a:xfrm>
            <a:off x="6738942" y="857232"/>
            <a:ext cx="3351834" cy="1857388"/>
          </a:xfrm>
          <a:prstGeom prst="rect">
            <a:avLst/>
          </a:prstGeom>
          <a:noFill/>
        </p:spPr>
      </p:pic>
      <p:sp>
        <p:nvSpPr>
          <p:cNvPr id="4" name="Rectangle 3">
            <a:extLst>
              <a:ext uri="{FF2B5EF4-FFF2-40B4-BE49-F238E27FC236}">
                <a16:creationId xmlns:a16="http://schemas.microsoft.com/office/drawing/2014/main" id="{CB15FAE0-E27A-702B-E8D8-B2BEFB7414EA}"/>
              </a:ext>
            </a:extLst>
          </p:cNvPr>
          <p:cNvSpPr/>
          <p:nvPr/>
        </p:nvSpPr>
        <p:spPr>
          <a:xfrm>
            <a:off x="6642100" y="1409700"/>
            <a:ext cx="3479800" cy="660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E2D206C-0689-9AA2-3641-E29C9DD8DD41}"/>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4473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alkenes structure and naming (c) doc b"/>
          <p:cNvPicPr>
            <a:picLocks noChangeAspect="1" noChangeArrowheads="1"/>
          </p:cNvPicPr>
          <p:nvPr/>
        </p:nvPicPr>
        <p:blipFill>
          <a:blip r:embed="rId2" cstate="print"/>
          <a:srcRect/>
          <a:stretch>
            <a:fillRect/>
          </a:stretch>
        </p:blipFill>
        <p:spPr bwMode="auto">
          <a:xfrm>
            <a:off x="6453190" y="857232"/>
            <a:ext cx="3351834" cy="1857388"/>
          </a:xfrm>
          <a:prstGeom prst="rect">
            <a:avLst/>
          </a:prstGeom>
          <a:noFill/>
        </p:spPr>
      </p:pic>
      <p:sp>
        <p:nvSpPr>
          <p:cNvPr id="2" name="Title 1"/>
          <p:cNvSpPr>
            <a:spLocks noGrp="1"/>
          </p:cNvSpPr>
          <p:nvPr>
            <p:ph type="title"/>
          </p:nvPr>
        </p:nvSpPr>
        <p:spPr>
          <a:xfrm>
            <a:off x="4628" y="1147126"/>
            <a:ext cx="8229600" cy="1143000"/>
          </a:xfrm>
        </p:spPr>
        <p:txBody>
          <a:bodyPr>
            <a:normAutofit fontScale="90000"/>
          </a:bodyPr>
          <a:lstStyle/>
          <a:p>
            <a:r>
              <a:rPr lang="en-GB"/>
              <a:t>Rule 2 – </a:t>
            </a:r>
            <a:br>
              <a:rPr lang="en-GB"/>
            </a:br>
            <a:r>
              <a:rPr lang="en-GB"/>
              <a:t>Identify Side groups</a:t>
            </a:r>
          </a:p>
        </p:txBody>
      </p:sp>
      <p:sp>
        <p:nvSpPr>
          <p:cNvPr id="3" name="Content Placeholder 2"/>
          <p:cNvSpPr>
            <a:spLocks noGrp="1"/>
          </p:cNvSpPr>
          <p:nvPr>
            <p:ph idx="1"/>
          </p:nvPr>
        </p:nvSpPr>
        <p:spPr>
          <a:xfrm>
            <a:off x="2666976" y="2786058"/>
            <a:ext cx="9525024" cy="4800600"/>
          </a:xfrm>
        </p:spPr>
        <p:txBody>
          <a:bodyPr>
            <a:normAutofit/>
          </a:bodyPr>
          <a:lstStyle/>
          <a:p>
            <a:r>
              <a:rPr lang="en-GB" dirty="0"/>
              <a:t>Number the carbon chain (start with the functional group)</a:t>
            </a:r>
          </a:p>
          <a:p>
            <a:r>
              <a:rPr lang="en-GB" dirty="0"/>
              <a:t>Identify any side groups. This is an atom or group of atoms that are not hydrogen. </a:t>
            </a:r>
          </a:p>
          <a:p>
            <a:r>
              <a:rPr lang="en-GB" dirty="0"/>
              <a:t>Use prefixes: </a:t>
            </a:r>
            <a:r>
              <a:rPr lang="en-GB" b="1" dirty="0"/>
              <a:t>meth</a:t>
            </a:r>
            <a:r>
              <a:rPr lang="en-GB" dirty="0"/>
              <a:t>yl, </a:t>
            </a:r>
            <a:r>
              <a:rPr lang="en-GB" b="1" dirty="0"/>
              <a:t>eth</a:t>
            </a:r>
            <a:r>
              <a:rPr lang="en-GB" dirty="0"/>
              <a:t>yl, </a:t>
            </a:r>
            <a:r>
              <a:rPr lang="en-GB" b="1" dirty="0"/>
              <a:t>prop</a:t>
            </a:r>
            <a:r>
              <a:rPr lang="en-GB" dirty="0"/>
              <a:t>yl etc. </a:t>
            </a:r>
          </a:p>
          <a:p>
            <a:r>
              <a:rPr lang="en-GB" dirty="0"/>
              <a:t>Number these 1,2,3 etc. putting the </a:t>
            </a:r>
            <a:r>
              <a:rPr lang="en-GB" b="1" dirty="0"/>
              <a:t>smallest</a:t>
            </a:r>
            <a:r>
              <a:rPr lang="en-GB" dirty="0"/>
              <a:t> number closest to the C=C bond. </a:t>
            </a:r>
          </a:p>
          <a:p>
            <a:r>
              <a:rPr lang="en-GB" b="1" dirty="0">
                <a:solidFill>
                  <a:srgbClr val="FF0000"/>
                </a:solidFill>
              </a:rPr>
              <a:t>Double bonds take preference over side groups for smallest number!</a:t>
            </a:r>
          </a:p>
          <a:p>
            <a:endParaRPr lang="en-GB" dirty="0"/>
          </a:p>
          <a:p>
            <a:endParaRPr lang="en-GB" dirty="0"/>
          </a:p>
          <a:p>
            <a:endParaRPr lang="en-GB" dirty="0"/>
          </a:p>
        </p:txBody>
      </p:sp>
      <p:sp>
        <p:nvSpPr>
          <p:cNvPr id="5" name="TextBox 4"/>
          <p:cNvSpPr txBox="1"/>
          <p:nvPr/>
        </p:nvSpPr>
        <p:spPr>
          <a:xfrm>
            <a:off x="9024958" y="1928803"/>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8167702" y="1857365"/>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7381884" y="1785927"/>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6453190" y="1857365"/>
            <a:ext cx="500066" cy="276999"/>
          </a:xfrm>
          <a:prstGeom prst="rect">
            <a:avLst/>
          </a:prstGeom>
          <a:noFill/>
        </p:spPr>
        <p:txBody>
          <a:bodyPr wrap="square" rtlCol="0">
            <a:spAutoFit/>
          </a:bodyPr>
          <a:lstStyle/>
          <a:p>
            <a:r>
              <a:rPr lang="en-GB" sz="1200" b="1">
                <a:solidFill>
                  <a:srgbClr val="FF0000"/>
                </a:solidFill>
              </a:rPr>
              <a:t>4</a:t>
            </a:r>
          </a:p>
        </p:txBody>
      </p:sp>
      <p:sp>
        <p:nvSpPr>
          <p:cNvPr id="9" name="Title 1">
            <a:extLst>
              <a:ext uri="{FF2B5EF4-FFF2-40B4-BE49-F238E27FC236}">
                <a16:creationId xmlns:a16="http://schemas.microsoft.com/office/drawing/2014/main" id="{036C9362-AD20-D81D-01EC-F1050D406696}"/>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3641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30" y="1144603"/>
            <a:ext cx="7498080" cy="1143000"/>
          </a:xfrm>
        </p:spPr>
        <p:txBody>
          <a:bodyPr>
            <a:normAutofit/>
          </a:bodyPr>
          <a:lstStyle/>
          <a:p>
            <a:r>
              <a:rPr lang="en-GB"/>
              <a:t>Rule 3(a)+(b)</a:t>
            </a:r>
          </a:p>
        </p:txBody>
      </p:sp>
      <p:sp>
        <p:nvSpPr>
          <p:cNvPr id="3" name="Content Placeholder 2"/>
          <p:cNvSpPr>
            <a:spLocks noGrp="1"/>
          </p:cNvSpPr>
          <p:nvPr>
            <p:ph idx="1"/>
          </p:nvPr>
        </p:nvSpPr>
        <p:spPr>
          <a:xfrm>
            <a:off x="2809852" y="3929066"/>
            <a:ext cx="7498080" cy="4800600"/>
          </a:xfrm>
        </p:spPr>
        <p:txBody>
          <a:bodyPr/>
          <a:lstStyle/>
          <a:p>
            <a:r>
              <a:rPr lang="en-GB" dirty="0"/>
              <a:t>If two side groups are the same, name them with di-, tri-, tetra- etc.</a:t>
            </a:r>
          </a:p>
          <a:p>
            <a:r>
              <a:rPr lang="en-GB" dirty="0"/>
              <a:t>Put them into alphabetical order if different !</a:t>
            </a:r>
          </a:p>
        </p:txBody>
      </p:sp>
      <p:sp>
        <p:nvSpPr>
          <p:cNvPr id="13" name="TextBox 12"/>
          <p:cNvSpPr txBox="1"/>
          <p:nvPr/>
        </p:nvSpPr>
        <p:spPr>
          <a:xfrm>
            <a:off x="3524232" y="2786059"/>
            <a:ext cx="3357586" cy="461665"/>
          </a:xfrm>
          <a:prstGeom prst="rect">
            <a:avLst/>
          </a:prstGeom>
          <a:noFill/>
        </p:spPr>
        <p:txBody>
          <a:bodyPr wrap="square" rtlCol="0">
            <a:spAutoFit/>
          </a:bodyPr>
          <a:lstStyle/>
          <a:p>
            <a:r>
              <a:rPr lang="en-GB" sz="2400">
                <a:solidFill>
                  <a:srgbClr val="FF0000"/>
                </a:solidFill>
              </a:rPr>
              <a:t>3,3-dimethyl</a:t>
            </a:r>
          </a:p>
        </p:txBody>
      </p:sp>
      <p:pic>
        <p:nvPicPr>
          <p:cNvPr id="14" name="Picture 2" descr="alkenes structure and naming (c) doc b"/>
          <p:cNvPicPr>
            <a:picLocks noChangeAspect="1" noChangeArrowheads="1"/>
          </p:cNvPicPr>
          <p:nvPr/>
        </p:nvPicPr>
        <p:blipFill>
          <a:blip r:embed="rId2" cstate="print"/>
          <a:srcRect/>
          <a:stretch>
            <a:fillRect/>
          </a:stretch>
        </p:blipFill>
        <p:spPr bwMode="auto">
          <a:xfrm>
            <a:off x="6453190" y="857232"/>
            <a:ext cx="3351834" cy="1857388"/>
          </a:xfrm>
          <a:prstGeom prst="rect">
            <a:avLst/>
          </a:prstGeom>
          <a:noFill/>
        </p:spPr>
      </p:pic>
      <p:sp>
        <p:nvSpPr>
          <p:cNvPr id="15" name="TextBox 14"/>
          <p:cNvSpPr txBox="1"/>
          <p:nvPr/>
        </p:nvSpPr>
        <p:spPr>
          <a:xfrm>
            <a:off x="9024958" y="1928803"/>
            <a:ext cx="500066" cy="276999"/>
          </a:xfrm>
          <a:prstGeom prst="rect">
            <a:avLst/>
          </a:prstGeom>
          <a:noFill/>
        </p:spPr>
        <p:txBody>
          <a:bodyPr wrap="square" rtlCol="0">
            <a:spAutoFit/>
          </a:bodyPr>
          <a:lstStyle/>
          <a:p>
            <a:r>
              <a:rPr lang="en-GB" sz="1200" b="1">
                <a:solidFill>
                  <a:srgbClr val="FF0000"/>
                </a:solidFill>
              </a:rPr>
              <a:t>1</a:t>
            </a:r>
          </a:p>
        </p:txBody>
      </p:sp>
      <p:sp>
        <p:nvSpPr>
          <p:cNvPr id="16" name="TextBox 15"/>
          <p:cNvSpPr txBox="1"/>
          <p:nvPr/>
        </p:nvSpPr>
        <p:spPr>
          <a:xfrm>
            <a:off x="8167702" y="1857365"/>
            <a:ext cx="500066" cy="276999"/>
          </a:xfrm>
          <a:prstGeom prst="rect">
            <a:avLst/>
          </a:prstGeom>
          <a:noFill/>
        </p:spPr>
        <p:txBody>
          <a:bodyPr wrap="square" rtlCol="0">
            <a:spAutoFit/>
          </a:bodyPr>
          <a:lstStyle/>
          <a:p>
            <a:r>
              <a:rPr lang="en-GB" sz="1200" b="1">
                <a:solidFill>
                  <a:srgbClr val="FF0000"/>
                </a:solidFill>
              </a:rPr>
              <a:t>2</a:t>
            </a:r>
          </a:p>
        </p:txBody>
      </p:sp>
      <p:sp>
        <p:nvSpPr>
          <p:cNvPr id="17" name="TextBox 16"/>
          <p:cNvSpPr txBox="1"/>
          <p:nvPr/>
        </p:nvSpPr>
        <p:spPr>
          <a:xfrm>
            <a:off x="7381884" y="1785927"/>
            <a:ext cx="500066" cy="276999"/>
          </a:xfrm>
          <a:prstGeom prst="rect">
            <a:avLst/>
          </a:prstGeom>
          <a:noFill/>
        </p:spPr>
        <p:txBody>
          <a:bodyPr wrap="square" rtlCol="0">
            <a:spAutoFit/>
          </a:bodyPr>
          <a:lstStyle/>
          <a:p>
            <a:r>
              <a:rPr lang="en-GB" sz="1200" b="1">
                <a:solidFill>
                  <a:srgbClr val="FF0000"/>
                </a:solidFill>
              </a:rPr>
              <a:t>3</a:t>
            </a:r>
          </a:p>
        </p:txBody>
      </p:sp>
      <p:sp>
        <p:nvSpPr>
          <p:cNvPr id="18" name="TextBox 17"/>
          <p:cNvSpPr txBox="1"/>
          <p:nvPr/>
        </p:nvSpPr>
        <p:spPr>
          <a:xfrm>
            <a:off x="6453190" y="1857365"/>
            <a:ext cx="500066" cy="276999"/>
          </a:xfrm>
          <a:prstGeom prst="rect">
            <a:avLst/>
          </a:prstGeom>
          <a:noFill/>
        </p:spPr>
        <p:txBody>
          <a:bodyPr wrap="square" rtlCol="0">
            <a:spAutoFit/>
          </a:bodyPr>
          <a:lstStyle/>
          <a:p>
            <a:r>
              <a:rPr lang="en-GB" sz="1200" b="1">
                <a:solidFill>
                  <a:srgbClr val="FF0000"/>
                </a:solidFill>
              </a:rPr>
              <a:t>4</a:t>
            </a:r>
          </a:p>
        </p:txBody>
      </p:sp>
      <p:sp>
        <p:nvSpPr>
          <p:cNvPr id="5" name="Title 1">
            <a:extLst>
              <a:ext uri="{FF2B5EF4-FFF2-40B4-BE49-F238E27FC236}">
                <a16:creationId xmlns:a16="http://schemas.microsoft.com/office/drawing/2014/main" id="{0AA3F728-8923-127F-5FE3-820EDD7DBD89}"/>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12857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2000"/>
                                        <p:tgtEl>
                                          <p:spTgt spid="1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2000"/>
                                        <p:tgtEl>
                                          <p:spTgt spid="1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build="allAtOnce"/>
      <p:bldP spid="16" grpId="0" build="allAtOnce"/>
      <p:bldP spid="17" grpId="0" build="allAtOnce"/>
      <p:bldP spid="18"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482"/>
            <a:ext cx="8991600" cy="1143000"/>
          </a:xfrm>
        </p:spPr>
        <p:txBody>
          <a:bodyPr>
            <a:normAutofit fontScale="90000"/>
          </a:bodyPr>
          <a:lstStyle/>
          <a:p>
            <a:r>
              <a:rPr lang="en-GB" dirty="0"/>
              <a:t>Rule 4: numbering </a:t>
            </a:r>
            <a:br>
              <a:rPr lang="en-GB" dirty="0"/>
            </a:br>
            <a:r>
              <a:rPr lang="en-GB" dirty="0"/>
              <a:t>the double bonds</a:t>
            </a:r>
          </a:p>
        </p:txBody>
      </p:sp>
      <p:sp>
        <p:nvSpPr>
          <p:cNvPr id="3" name="Content Placeholder 2"/>
          <p:cNvSpPr>
            <a:spLocks noGrp="1"/>
          </p:cNvSpPr>
          <p:nvPr>
            <p:ph idx="1"/>
          </p:nvPr>
        </p:nvSpPr>
        <p:spPr>
          <a:xfrm>
            <a:off x="2738414" y="3500438"/>
            <a:ext cx="7498080" cy="4800600"/>
          </a:xfrm>
        </p:spPr>
        <p:txBody>
          <a:bodyPr>
            <a:normAutofit/>
          </a:bodyPr>
          <a:lstStyle/>
          <a:p>
            <a:r>
              <a:rPr lang="en-GB" dirty="0"/>
              <a:t>Count from the side that will result in the lowest numbers overall</a:t>
            </a:r>
          </a:p>
          <a:p>
            <a:r>
              <a:rPr lang="en-GB" dirty="0"/>
              <a:t>Put the number in front of the ‘</a:t>
            </a:r>
            <a:r>
              <a:rPr lang="en-GB" dirty="0" err="1"/>
              <a:t>ene</a:t>
            </a:r>
            <a:r>
              <a:rPr lang="en-GB" dirty="0"/>
              <a:t>’</a:t>
            </a:r>
          </a:p>
          <a:p>
            <a:r>
              <a:rPr lang="en-GB" dirty="0"/>
              <a:t>If more than one ‘</a:t>
            </a:r>
            <a:r>
              <a:rPr lang="en-GB" dirty="0" err="1"/>
              <a:t>ene</a:t>
            </a:r>
            <a:r>
              <a:rPr lang="en-GB" dirty="0"/>
              <a:t>’ it is diene, triene etc</a:t>
            </a:r>
          </a:p>
          <a:p>
            <a:endParaRPr lang="en-GB" dirty="0"/>
          </a:p>
          <a:p>
            <a:pPr marL="0" indent="0">
              <a:buNone/>
            </a:pPr>
            <a:endParaRPr lang="en-GB" dirty="0"/>
          </a:p>
          <a:p>
            <a:endParaRPr lang="en-GB" dirty="0"/>
          </a:p>
          <a:p>
            <a:endParaRPr lang="en-GB" dirty="0"/>
          </a:p>
        </p:txBody>
      </p:sp>
      <p:pic>
        <p:nvPicPr>
          <p:cNvPr id="14" name="Picture 2" descr="alkenes structure and naming (c) doc b"/>
          <p:cNvPicPr>
            <a:picLocks noChangeAspect="1" noChangeArrowheads="1"/>
          </p:cNvPicPr>
          <p:nvPr/>
        </p:nvPicPr>
        <p:blipFill>
          <a:blip r:embed="rId2" cstate="print"/>
          <a:srcRect/>
          <a:stretch>
            <a:fillRect/>
          </a:stretch>
        </p:blipFill>
        <p:spPr bwMode="auto">
          <a:xfrm>
            <a:off x="6596066" y="1357298"/>
            <a:ext cx="3351834" cy="1857388"/>
          </a:xfrm>
          <a:prstGeom prst="rect">
            <a:avLst/>
          </a:prstGeom>
          <a:noFill/>
        </p:spPr>
      </p:pic>
      <p:sp>
        <p:nvSpPr>
          <p:cNvPr id="15" name="TextBox 14"/>
          <p:cNvSpPr txBox="1"/>
          <p:nvPr/>
        </p:nvSpPr>
        <p:spPr>
          <a:xfrm>
            <a:off x="9167834" y="2428869"/>
            <a:ext cx="500066" cy="276999"/>
          </a:xfrm>
          <a:prstGeom prst="rect">
            <a:avLst/>
          </a:prstGeom>
          <a:noFill/>
        </p:spPr>
        <p:txBody>
          <a:bodyPr wrap="square" rtlCol="0">
            <a:spAutoFit/>
          </a:bodyPr>
          <a:lstStyle/>
          <a:p>
            <a:r>
              <a:rPr lang="en-GB" sz="1200" b="1">
                <a:solidFill>
                  <a:srgbClr val="FF0000"/>
                </a:solidFill>
              </a:rPr>
              <a:t>1</a:t>
            </a:r>
          </a:p>
        </p:txBody>
      </p:sp>
      <p:sp>
        <p:nvSpPr>
          <p:cNvPr id="16" name="TextBox 15"/>
          <p:cNvSpPr txBox="1"/>
          <p:nvPr/>
        </p:nvSpPr>
        <p:spPr>
          <a:xfrm>
            <a:off x="8310578" y="2357431"/>
            <a:ext cx="500066" cy="276999"/>
          </a:xfrm>
          <a:prstGeom prst="rect">
            <a:avLst/>
          </a:prstGeom>
          <a:noFill/>
        </p:spPr>
        <p:txBody>
          <a:bodyPr wrap="square" rtlCol="0">
            <a:spAutoFit/>
          </a:bodyPr>
          <a:lstStyle/>
          <a:p>
            <a:r>
              <a:rPr lang="en-GB" sz="1200" b="1">
                <a:solidFill>
                  <a:srgbClr val="FF0000"/>
                </a:solidFill>
              </a:rPr>
              <a:t>2</a:t>
            </a:r>
          </a:p>
        </p:txBody>
      </p:sp>
      <p:sp>
        <p:nvSpPr>
          <p:cNvPr id="17" name="TextBox 16"/>
          <p:cNvSpPr txBox="1"/>
          <p:nvPr/>
        </p:nvSpPr>
        <p:spPr>
          <a:xfrm>
            <a:off x="7524760" y="2285993"/>
            <a:ext cx="500066" cy="276999"/>
          </a:xfrm>
          <a:prstGeom prst="rect">
            <a:avLst/>
          </a:prstGeom>
          <a:noFill/>
        </p:spPr>
        <p:txBody>
          <a:bodyPr wrap="square" rtlCol="0">
            <a:spAutoFit/>
          </a:bodyPr>
          <a:lstStyle/>
          <a:p>
            <a:r>
              <a:rPr lang="en-GB" sz="1200" b="1">
                <a:solidFill>
                  <a:srgbClr val="FF0000"/>
                </a:solidFill>
              </a:rPr>
              <a:t>3</a:t>
            </a:r>
          </a:p>
        </p:txBody>
      </p:sp>
      <p:sp>
        <p:nvSpPr>
          <p:cNvPr id="18" name="TextBox 17"/>
          <p:cNvSpPr txBox="1"/>
          <p:nvPr/>
        </p:nvSpPr>
        <p:spPr>
          <a:xfrm>
            <a:off x="6596066" y="2357431"/>
            <a:ext cx="500066" cy="276999"/>
          </a:xfrm>
          <a:prstGeom prst="rect">
            <a:avLst/>
          </a:prstGeom>
          <a:noFill/>
        </p:spPr>
        <p:txBody>
          <a:bodyPr wrap="square" rtlCol="0">
            <a:spAutoFit/>
          </a:bodyPr>
          <a:lstStyle/>
          <a:p>
            <a:r>
              <a:rPr lang="en-GB" sz="1200" b="1">
                <a:solidFill>
                  <a:srgbClr val="FF0000"/>
                </a:solidFill>
              </a:rPr>
              <a:t>4</a:t>
            </a:r>
          </a:p>
        </p:txBody>
      </p:sp>
      <p:sp>
        <p:nvSpPr>
          <p:cNvPr id="19" name="TextBox 18"/>
          <p:cNvSpPr txBox="1"/>
          <p:nvPr/>
        </p:nvSpPr>
        <p:spPr>
          <a:xfrm>
            <a:off x="3595670" y="2643183"/>
            <a:ext cx="3357586" cy="461665"/>
          </a:xfrm>
          <a:prstGeom prst="rect">
            <a:avLst/>
          </a:prstGeom>
          <a:noFill/>
        </p:spPr>
        <p:txBody>
          <a:bodyPr wrap="square" rtlCol="0">
            <a:spAutoFit/>
          </a:bodyPr>
          <a:lstStyle/>
          <a:p>
            <a:r>
              <a:rPr lang="en-GB" sz="2400">
                <a:solidFill>
                  <a:srgbClr val="FF0000"/>
                </a:solidFill>
              </a:rPr>
              <a:t>3,3-dimethylbut-1-ene</a:t>
            </a:r>
          </a:p>
        </p:txBody>
      </p:sp>
      <p:sp>
        <p:nvSpPr>
          <p:cNvPr id="5" name="Title 1">
            <a:extLst>
              <a:ext uri="{FF2B5EF4-FFF2-40B4-BE49-F238E27FC236}">
                <a16:creationId xmlns:a16="http://schemas.microsoft.com/office/drawing/2014/main" id="{A3229126-B172-56A7-BB8F-8F117501F8DA}"/>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extLst>
      <p:ext uri="{BB962C8B-B14F-4D97-AF65-F5344CB8AC3E}">
        <p14:creationId xmlns:p14="http://schemas.microsoft.com/office/powerpoint/2010/main" val="15018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2000"/>
                                        <p:tgtEl>
                                          <p:spTgt spid="1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20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8" grpId="0" build="allAtOnce"/>
      <p:bldP spid="1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08" y="765663"/>
            <a:ext cx="10515600" cy="1325563"/>
          </a:xfrm>
        </p:spPr>
        <p:txBody>
          <a:bodyPr/>
          <a:lstStyle/>
          <a:p>
            <a:r>
              <a:rPr lang="en-GB"/>
              <a:t>2-’ene’s</a:t>
            </a:r>
          </a:p>
        </p:txBody>
      </p:sp>
      <p:sp>
        <p:nvSpPr>
          <p:cNvPr id="3" name="Content Placeholder 2"/>
          <p:cNvSpPr>
            <a:spLocks noGrp="1"/>
          </p:cNvSpPr>
          <p:nvPr>
            <p:ph idx="1"/>
          </p:nvPr>
        </p:nvSpPr>
        <p:spPr/>
        <p:txBody>
          <a:bodyPr/>
          <a:lstStyle/>
          <a:p>
            <a:endParaRPr lang="en-GB"/>
          </a:p>
        </p:txBody>
      </p:sp>
      <p:pic>
        <p:nvPicPr>
          <p:cNvPr id="84994" name="Picture 2" descr="alkenes structure and naming (c) doc b"/>
          <p:cNvPicPr>
            <a:picLocks noChangeAspect="1" noChangeArrowheads="1"/>
          </p:cNvPicPr>
          <p:nvPr/>
        </p:nvPicPr>
        <p:blipFill>
          <a:blip r:embed="rId2" cstate="print"/>
          <a:srcRect/>
          <a:stretch>
            <a:fillRect/>
          </a:stretch>
        </p:blipFill>
        <p:spPr bwMode="auto">
          <a:xfrm>
            <a:off x="5238745" y="2643182"/>
            <a:ext cx="4381523" cy="1643074"/>
          </a:xfrm>
          <a:prstGeom prst="rect">
            <a:avLst/>
          </a:prstGeom>
          <a:noFill/>
        </p:spPr>
      </p:pic>
      <p:sp>
        <p:nvSpPr>
          <p:cNvPr id="5" name="TextBox 4"/>
          <p:cNvSpPr txBox="1"/>
          <p:nvPr/>
        </p:nvSpPr>
        <p:spPr>
          <a:xfrm>
            <a:off x="8524892" y="4071943"/>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7667636" y="3571877"/>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6453190" y="3643315"/>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5381620" y="3714753"/>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4095736" y="4429133"/>
            <a:ext cx="3357586" cy="461665"/>
          </a:xfrm>
          <a:prstGeom prst="rect">
            <a:avLst/>
          </a:prstGeom>
          <a:noFill/>
        </p:spPr>
        <p:txBody>
          <a:bodyPr wrap="square" rtlCol="0">
            <a:spAutoFit/>
          </a:bodyPr>
          <a:lstStyle/>
          <a:p>
            <a:r>
              <a:rPr lang="en-GB" sz="2400">
                <a:solidFill>
                  <a:srgbClr val="FF0000"/>
                </a:solidFill>
              </a:rPr>
              <a:t>2-methylbut-2-ene</a:t>
            </a:r>
          </a:p>
        </p:txBody>
      </p:sp>
      <p:sp>
        <p:nvSpPr>
          <p:cNvPr id="10" name="Title 1">
            <a:extLst>
              <a:ext uri="{FF2B5EF4-FFF2-40B4-BE49-F238E27FC236}">
                <a16:creationId xmlns:a16="http://schemas.microsoft.com/office/drawing/2014/main" id="{03FF9F0C-C026-4694-18A1-9C00D5B0989F}"/>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7048"/>
            <a:ext cx="10515600" cy="1325563"/>
          </a:xfrm>
        </p:spPr>
        <p:txBody>
          <a:bodyPr/>
          <a:lstStyle/>
          <a:p>
            <a:r>
              <a:rPr lang="en-GB" err="1"/>
              <a:t>Dienes</a:t>
            </a:r>
            <a:r>
              <a:rPr lang="en-GB"/>
              <a:t>, </a:t>
            </a:r>
            <a:r>
              <a:rPr lang="en-GB" err="1"/>
              <a:t>trienes</a:t>
            </a:r>
            <a:r>
              <a:rPr lang="en-GB"/>
              <a:t> etc.</a:t>
            </a:r>
          </a:p>
        </p:txBody>
      </p:sp>
      <p:sp>
        <p:nvSpPr>
          <p:cNvPr id="3" name="Content Placeholder 2"/>
          <p:cNvSpPr>
            <a:spLocks noGrp="1"/>
          </p:cNvSpPr>
          <p:nvPr>
            <p:ph idx="1"/>
          </p:nvPr>
        </p:nvSpPr>
        <p:spPr/>
        <p:txBody>
          <a:bodyPr/>
          <a:lstStyle/>
          <a:p>
            <a:endParaRPr lang="en-GB"/>
          </a:p>
        </p:txBody>
      </p:sp>
      <p:pic>
        <p:nvPicPr>
          <p:cNvPr id="86018" name="Picture 2" descr="alkenes structure and naming (c) doc b"/>
          <p:cNvPicPr>
            <a:picLocks noChangeAspect="1" noChangeArrowheads="1"/>
          </p:cNvPicPr>
          <p:nvPr/>
        </p:nvPicPr>
        <p:blipFill>
          <a:blip r:embed="rId2" cstate="print"/>
          <a:srcRect/>
          <a:stretch>
            <a:fillRect/>
          </a:stretch>
        </p:blipFill>
        <p:spPr bwMode="auto">
          <a:xfrm>
            <a:off x="4881554" y="2928934"/>
            <a:ext cx="4714908" cy="1571636"/>
          </a:xfrm>
          <a:prstGeom prst="rect">
            <a:avLst/>
          </a:prstGeom>
          <a:noFill/>
        </p:spPr>
      </p:pic>
      <p:sp>
        <p:nvSpPr>
          <p:cNvPr id="5" name="TextBox 4"/>
          <p:cNvSpPr txBox="1"/>
          <p:nvPr/>
        </p:nvSpPr>
        <p:spPr>
          <a:xfrm>
            <a:off x="5738810" y="3929067"/>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6596066" y="3929067"/>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7667636" y="3929067"/>
            <a:ext cx="500066" cy="276999"/>
          </a:xfrm>
          <a:prstGeom prst="rect">
            <a:avLst/>
          </a:prstGeom>
          <a:noFill/>
        </p:spPr>
        <p:txBody>
          <a:bodyPr wrap="square" rtlCol="0">
            <a:spAutoFit/>
          </a:bodyPr>
          <a:lstStyle/>
          <a:p>
            <a:r>
              <a:rPr lang="en-GB" sz="1200" b="1">
                <a:solidFill>
                  <a:srgbClr val="FF0000"/>
                </a:solidFill>
              </a:rPr>
              <a:t>3</a:t>
            </a:r>
          </a:p>
        </p:txBody>
      </p:sp>
      <p:sp>
        <p:nvSpPr>
          <p:cNvPr id="8" name="TextBox 7"/>
          <p:cNvSpPr txBox="1"/>
          <p:nvPr/>
        </p:nvSpPr>
        <p:spPr>
          <a:xfrm>
            <a:off x="8167702" y="2857497"/>
            <a:ext cx="500066" cy="276999"/>
          </a:xfrm>
          <a:prstGeom prst="rect">
            <a:avLst/>
          </a:prstGeom>
          <a:noFill/>
        </p:spPr>
        <p:txBody>
          <a:bodyPr wrap="square" rtlCol="0">
            <a:spAutoFit/>
          </a:bodyPr>
          <a:lstStyle/>
          <a:p>
            <a:r>
              <a:rPr lang="en-GB" sz="1200" b="1">
                <a:solidFill>
                  <a:srgbClr val="FF0000"/>
                </a:solidFill>
              </a:rPr>
              <a:t>4</a:t>
            </a:r>
          </a:p>
        </p:txBody>
      </p:sp>
      <p:sp>
        <p:nvSpPr>
          <p:cNvPr id="9" name="TextBox 8"/>
          <p:cNvSpPr txBox="1"/>
          <p:nvPr/>
        </p:nvSpPr>
        <p:spPr>
          <a:xfrm>
            <a:off x="5095868" y="4786323"/>
            <a:ext cx="3357586" cy="461665"/>
          </a:xfrm>
          <a:prstGeom prst="rect">
            <a:avLst/>
          </a:prstGeom>
          <a:noFill/>
        </p:spPr>
        <p:txBody>
          <a:bodyPr wrap="square" rtlCol="0">
            <a:spAutoFit/>
          </a:bodyPr>
          <a:lstStyle/>
          <a:p>
            <a:r>
              <a:rPr lang="en-GB" sz="2400">
                <a:solidFill>
                  <a:srgbClr val="FF0000"/>
                </a:solidFill>
              </a:rPr>
              <a:t>Buta-1,2-diene</a:t>
            </a:r>
          </a:p>
        </p:txBody>
      </p:sp>
      <p:sp>
        <p:nvSpPr>
          <p:cNvPr id="10" name="Title 1">
            <a:extLst>
              <a:ext uri="{FF2B5EF4-FFF2-40B4-BE49-F238E27FC236}">
                <a16:creationId xmlns:a16="http://schemas.microsoft.com/office/drawing/2014/main" id="{2739B3D0-2993-38EB-BEB3-1E23D6B9EE3A}"/>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dirty="0">
                <a:solidFill>
                  <a:schemeClr val="accent6"/>
                </a:solidFill>
              </a:rPr>
              <a:t>3.3.1.1 Nomenclature</a:t>
            </a:r>
          </a:p>
        </p:txBody>
      </p:sp>
      <p:pic>
        <p:nvPicPr>
          <p:cNvPr id="4" name="Picture 3" descr="A screenshot of a computer&#10;&#10;Description automatically generated">
            <a:extLst>
              <a:ext uri="{FF2B5EF4-FFF2-40B4-BE49-F238E27FC236}">
                <a16:creationId xmlns:a16="http://schemas.microsoft.com/office/drawing/2014/main" id="{D85BCCAE-D721-C031-97CA-7875F175FBDF}"/>
              </a:ext>
            </a:extLst>
          </p:cNvPr>
          <p:cNvPicPr>
            <a:picLocks noChangeAspect="1"/>
          </p:cNvPicPr>
          <p:nvPr/>
        </p:nvPicPr>
        <p:blipFill rotWithShape="1">
          <a:blip r:embed="rId2"/>
          <a:srcRect l="36376" t="28235" r="36871" b="46983"/>
          <a:stretch/>
        </p:blipFill>
        <p:spPr>
          <a:xfrm>
            <a:off x="-1" y="1287090"/>
            <a:ext cx="5718049" cy="331031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FC08CA54-86A8-3B55-84B8-5C9A12E14D1E}"/>
              </a:ext>
            </a:extLst>
          </p:cNvPr>
          <p:cNvPicPr>
            <a:picLocks noChangeAspect="1"/>
          </p:cNvPicPr>
          <p:nvPr/>
        </p:nvPicPr>
        <p:blipFill rotWithShape="1">
          <a:blip r:embed="rId2"/>
          <a:srcRect l="36375" t="53017" r="35149" b="27108"/>
          <a:stretch/>
        </p:blipFill>
        <p:spPr>
          <a:xfrm>
            <a:off x="6007100" y="1281349"/>
            <a:ext cx="5782564" cy="2522556"/>
          </a:xfrm>
          <a:prstGeom prst="rect">
            <a:avLst/>
          </a:prstGeom>
        </p:spPr>
      </p:pic>
    </p:spTree>
    <p:extLst>
      <p:ext uri="{BB962C8B-B14F-4D97-AF65-F5344CB8AC3E}">
        <p14:creationId xmlns:p14="http://schemas.microsoft.com/office/powerpoint/2010/main" val="375659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5663"/>
            <a:ext cx="10515600" cy="1325563"/>
          </a:xfrm>
        </p:spPr>
        <p:txBody>
          <a:bodyPr/>
          <a:lstStyle/>
          <a:p>
            <a:r>
              <a:rPr lang="en-GB" err="1"/>
              <a:t>Haloalkanes</a:t>
            </a:r>
            <a:endParaRPr lang="en-GB"/>
          </a:p>
        </p:txBody>
      </p:sp>
      <p:sp>
        <p:nvSpPr>
          <p:cNvPr id="3" name="Content Placeholder 2"/>
          <p:cNvSpPr>
            <a:spLocks noGrp="1"/>
          </p:cNvSpPr>
          <p:nvPr>
            <p:ph idx="1"/>
          </p:nvPr>
        </p:nvSpPr>
        <p:spPr/>
        <p:txBody>
          <a:bodyPr/>
          <a:lstStyle/>
          <a:p>
            <a:r>
              <a:rPr lang="en-GB"/>
              <a:t>F = </a:t>
            </a:r>
            <a:r>
              <a:rPr lang="en-GB" err="1"/>
              <a:t>Fluoro</a:t>
            </a:r>
            <a:endParaRPr lang="en-GB"/>
          </a:p>
          <a:p>
            <a:r>
              <a:rPr lang="en-GB" err="1"/>
              <a:t>Cl</a:t>
            </a:r>
            <a:r>
              <a:rPr lang="en-GB"/>
              <a:t> = </a:t>
            </a:r>
            <a:r>
              <a:rPr lang="en-GB" err="1"/>
              <a:t>Chloro</a:t>
            </a:r>
            <a:endParaRPr lang="en-GB"/>
          </a:p>
          <a:p>
            <a:r>
              <a:rPr lang="en-GB"/>
              <a:t>Br = </a:t>
            </a:r>
            <a:r>
              <a:rPr lang="en-GB" err="1"/>
              <a:t>Bromo</a:t>
            </a:r>
            <a:endParaRPr lang="en-GB"/>
          </a:p>
          <a:p>
            <a:r>
              <a:rPr lang="en-GB"/>
              <a:t>I = </a:t>
            </a:r>
            <a:r>
              <a:rPr lang="en-GB" err="1"/>
              <a:t>Iodo</a:t>
            </a:r>
            <a:endParaRPr lang="en-GB"/>
          </a:p>
          <a:p>
            <a:endParaRPr lang="en-GB"/>
          </a:p>
          <a:p>
            <a:r>
              <a:rPr lang="en-GB"/>
              <a:t>Same rules follow</a:t>
            </a:r>
          </a:p>
        </p:txBody>
      </p:sp>
      <p:pic>
        <p:nvPicPr>
          <p:cNvPr id="87042" name="Picture 2" descr="http://t2.gstatic.com/images?q=tbn:ANd9GcQ8Tk4C3muWd-QEeg0CW_QiV1ZF7gge5m7msgLGUMsHOTgTI4ZriklcAf_C"/>
          <p:cNvPicPr>
            <a:picLocks noChangeAspect="1" noChangeArrowheads="1"/>
          </p:cNvPicPr>
          <p:nvPr/>
        </p:nvPicPr>
        <p:blipFill>
          <a:blip r:embed="rId2" cstate="print"/>
          <a:srcRect/>
          <a:stretch>
            <a:fillRect/>
          </a:stretch>
        </p:blipFill>
        <p:spPr bwMode="auto">
          <a:xfrm>
            <a:off x="6524628" y="1428736"/>
            <a:ext cx="3265734" cy="2286016"/>
          </a:xfrm>
          <a:prstGeom prst="rect">
            <a:avLst/>
          </a:prstGeom>
          <a:noFill/>
        </p:spPr>
      </p:pic>
      <p:sp>
        <p:nvSpPr>
          <p:cNvPr id="5" name="TextBox 4"/>
          <p:cNvSpPr txBox="1"/>
          <p:nvPr/>
        </p:nvSpPr>
        <p:spPr>
          <a:xfrm>
            <a:off x="7310446" y="2143117"/>
            <a:ext cx="500066" cy="276999"/>
          </a:xfrm>
          <a:prstGeom prst="rect">
            <a:avLst/>
          </a:prstGeom>
          <a:noFill/>
        </p:spPr>
        <p:txBody>
          <a:bodyPr wrap="square" rtlCol="0">
            <a:spAutoFit/>
          </a:bodyPr>
          <a:lstStyle/>
          <a:p>
            <a:r>
              <a:rPr lang="en-GB" sz="1200" b="1">
                <a:solidFill>
                  <a:srgbClr val="FF0000"/>
                </a:solidFill>
              </a:rPr>
              <a:t>1</a:t>
            </a:r>
          </a:p>
        </p:txBody>
      </p:sp>
      <p:sp>
        <p:nvSpPr>
          <p:cNvPr id="6" name="TextBox 5"/>
          <p:cNvSpPr txBox="1"/>
          <p:nvPr/>
        </p:nvSpPr>
        <p:spPr>
          <a:xfrm>
            <a:off x="8739206" y="2143117"/>
            <a:ext cx="500066" cy="276999"/>
          </a:xfrm>
          <a:prstGeom prst="rect">
            <a:avLst/>
          </a:prstGeom>
          <a:noFill/>
        </p:spPr>
        <p:txBody>
          <a:bodyPr wrap="square" rtlCol="0">
            <a:spAutoFit/>
          </a:bodyPr>
          <a:lstStyle/>
          <a:p>
            <a:r>
              <a:rPr lang="en-GB" sz="1200" b="1">
                <a:solidFill>
                  <a:srgbClr val="FF0000"/>
                </a:solidFill>
              </a:rPr>
              <a:t>2</a:t>
            </a:r>
          </a:p>
        </p:txBody>
      </p:sp>
      <p:sp>
        <p:nvSpPr>
          <p:cNvPr id="7" name="TextBox 6"/>
          <p:cNvSpPr txBox="1"/>
          <p:nvPr/>
        </p:nvSpPr>
        <p:spPr>
          <a:xfrm>
            <a:off x="7310414" y="4071943"/>
            <a:ext cx="3357586" cy="461665"/>
          </a:xfrm>
          <a:prstGeom prst="rect">
            <a:avLst/>
          </a:prstGeom>
          <a:noFill/>
        </p:spPr>
        <p:txBody>
          <a:bodyPr wrap="square" rtlCol="0">
            <a:spAutoFit/>
          </a:bodyPr>
          <a:lstStyle/>
          <a:p>
            <a:r>
              <a:rPr lang="en-GB" sz="2400">
                <a:solidFill>
                  <a:srgbClr val="FF0000"/>
                </a:solidFill>
              </a:rPr>
              <a:t>1,2-dibromoethane</a:t>
            </a:r>
          </a:p>
        </p:txBody>
      </p:sp>
      <p:sp>
        <p:nvSpPr>
          <p:cNvPr id="8" name="Title 1">
            <a:extLst>
              <a:ext uri="{FF2B5EF4-FFF2-40B4-BE49-F238E27FC236}">
                <a16:creationId xmlns:a16="http://schemas.microsoft.com/office/drawing/2014/main" id="{6FF14BD8-30F7-4E28-A4D6-CD1D095AE821}"/>
              </a:ext>
            </a:extLst>
          </p:cNvPr>
          <p:cNvSpPr txBox="1">
            <a:spLocks/>
          </p:cNvSpPr>
          <p:nvPr/>
        </p:nvSpPr>
        <p:spPr>
          <a:xfrm>
            <a:off x="0" y="0"/>
            <a:ext cx="12184184"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IUPAC naming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50A31FDF-7751-3D12-55A2-11316F57E6C0}"/>
              </a:ext>
            </a:extLst>
          </p:cNvPr>
          <p:cNvPicPr>
            <a:picLocks noChangeAspect="1"/>
          </p:cNvPicPr>
          <p:nvPr/>
        </p:nvPicPr>
        <p:blipFill rotWithShape="1">
          <a:blip r:embed="rId2"/>
          <a:srcRect l="38236" t="21961" r="17484" b="20784"/>
          <a:stretch/>
        </p:blipFill>
        <p:spPr>
          <a:xfrm>
            <a:off x="222249" y="1064683"/>
            <a:ext cx="4984460" cy="4032250"/>
          </a:xfrm>
          <a:prstGeom prst="rect">
            <a:avLst/>
          </a:prstGeom>
        </p:spPr>
      </p:pic>
      <p:sp>
        <p:nvSpPr>
          <p:cNvPr id="3" name="Title 1">
            <a:extLst>
              <a:ext uri="{FF2B5EF4-FFF2-40B4-BE49-F238E27FC236}">
                <a16:creationId xmlns:a16="http://schemas.microsoft.com/office/drawing/2014/main" id="{9228A101-FD6E-E429-4052-4B423A635775}"/>
              </a:ext>
            </a:extLst>
          </p:cNvPr>
          <p:cNvSpPr txBox="1">
            <a:spLocks/>
          </p:cNvSpPr>
          <p:nvPr/>
        </p:nvSpPr>
        <p:spPr>
          <a:xfrm>
            <a:off x="0" y="0"/>
            <a:ext cx="6264031"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questions</a:t>
            </a:r>
          </a:p>
        </p:txBody>
      </p:sp>
      <p:pic>
        <p:nvPicPr>
          <p:cNvPr id="2" name="Picture 1" descr="A diagram of a compound&#10;&#10;Description automatically generated">
            <a:extLst>
              <a:ext uri="{FF2B5EF4-FFF2-40B4-BE49-F238E27FC236}">
                <a16:creationId xmlns:a16="http://schemas.microsoft.com/office/drawing/2014/main" id="{6EFC7AD9-58C6-08E7-571A-1906BABB7CAF}"/>
              </a:ext>
            </a:extLst>
          </p:cNvPr>
          <p:cNvPicPr>
            <a:picLocks noChangeAspect="1"/>
          </p:cNvPicPr>
          <p:nvPr/>
        </p:nvPicPr>
        <p:blipFill>
          <a:blip r:embed="rId3"/>
          <a:stretch>
            <a:fillRect/>
          </a:stretch>
        </p:blipFill>
        <p:spPr>
          <a:xfrm>
            <a:off x="6263746" y="1057805"/>
            <a:ext cx="4829175" cy="2371725"/>
          </a:xfrm>
          <a:prstGeom prst="rect">
            <a:avLst/>
          </a:prstGeom>
        </p:spPr>
      </p:pic>
      <p:pic>
        <p:nvPicPr>
          <p:cNvPr id="4" name="Picture 3" descr="A diagram of a chemical compound&#10;&#10;Description automatically generated">
            <a:extLst>
              <a:ext uri="{FF2B5EF4-FFF2-40B4-BE49-F238E27FC236}">
                <a16:creationId xmlns:a16="http://schemas.microsoft.com/office/drawing/2014/main" id="{4C71324D-1D99-676F-9E6D-12BDDF7E1658}"/>
              </a:ext>
            </a:extLst>
          </p:cNvPr>
          <p:cNvPicPr>
            <a:picLocks noChangeAspect="1"/>
          </p:cNvPicPr>
          <p:nvPr/>
        </p:nvPicPr>
        <p:blipFill>
          <a:blip r:embed="rId4"/>
          <a:srcRect l="12903" r="8903" b="4030"/>
          <a:stretch/>
        </p:blipFill>
        <p:spPr>
          <a:xfrm>
            <a:off x="6594475" y="3879321"/>
            <a:ext cx="4568042" cy="2867069"/>
          </a:xfrm>
          <a:prstGeom prst="rect">
            <a:avLst/>
          </a:prstGeom>
        </p:spPr>
      </p:pic>
      <p:sp>
        <p:nvSpPr>
          <p:cNvPr id="6" name="Oval 5">
            <a:extLst>
              <a:ext uri="{FF2B5EF4-FFF2-40B4-BE49-F238E27FC236}">
                <a16:creationId xmlns:a16="http://schemas.microsoft.com/office/drawing/2014/main" id="{87577340-76F7-C156-C86B-5AC7FBFE10E0}"/>
              </a:ext>
            </a:extLst>
          </p:cNvPr>
          <p:cNvSpPr/>
          <p:nvPr/>
        </p:nvSpPr>
        <p:spPr>
          <a:xfrm>
            <a:off x="10855568" y="6107722"/>
            <a:ext cx="187569" cy="187569"/>
          </a:xfrm>
          <a:prstGeom prst="ellipse">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68C99A-04FC-C4C0-E11F-26D2328BC201}"/>
              </a:ext>
            </a:extLst>
          </p:cNvPr>
          <p:cNvSpPr txBox="1"/>
          <p:nvPr/>
        </p:nvSpPr>
        <p:spPr>
          <a:xfrm>
            <a:off x="1465384" y="4571999"/>
            <a:ext cx="31652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2,4,4-trimethylpentane</a:t>
            </a:r>
            <a:endParaRPr lang="en-US" dirty="0"/>
          </a:p>
        </p:txBody>
      </p:sp>
      <p:sp>
        <p:nvSpPr>
          <p:cNvPr id="8" name="TextBox 7">
            <a:extLst>
              <a:ext uri="{FF2B5EF4-FFF2-40B4-BE49-F238E27FC236}">
                <a16:creationId xmlns:a16="http://schemas.microsoft.com/office/drawing/2014/main" id="{EEC16959-10A6-55A0-1FBA-71D48F202542}"/>
              </a:ext>
            </a:extLst>
          </p:cNvPr>
          <p:cNvSpPr txBox="1"/>
          <p:nvPr/>
        </p:nvSpPr>
        <p:spPr>
          <a:xfrm>
            <a:off x="7514491" y="2825260"/>
            <a:ext cx="31652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3-chloro-2,4-dimethylpentane</a:t>
            </a:r>
            <a:endParaRPr lang="en-US" dirty="0"/>
          </a:p>
        </p:txBody>
      </p:sp>
    </p:spTree>
    <p:extLst>
      <p:ext uri="{BB962C8B-B14F-4D97-AF65-F5344CB8AC3E}">
        <p14:creationId xmlns:p14="http://schemas.microsoft.com/office/powerpoint/2010/main" val="24557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dirty="0">
                <a:solidFill>
                  <a:schemeClr val="accent6"/>
                </a:solidFill>
              </a:rPr>
              <a:t>3.3.1.2 Reaction mechanisms</a:t>
            </a:r>
          </a:p>
        </p:txBody>
      </p:sp>
      <p:pic>
        <p:nvPicPr>
          <p:cNvPr id="5" name="Picture 4" descr="A screenshot of a computer&#10;&#10;Description automatically generated">
            <a:extLst>
              <a:ext uri="{FF2B5EF4-FFF2-40B4-BE49-F238E27FC236}">
                <a16:creationId xmlns:a16="http://schemas.microsoft.com/office/drawing/2014/main" id="{FC761A6D-C708-7685-5059-383CBB1D32DB}"/>
              </a:ext>
            </a:extLst>
          </p:cNvPr>
          <p:cNvPicPr>
            <a:picLocks noChangeAspect="1"/>
          </p:cNvPicPr>
          <p:nvPr/>
        </p:nvPicPr>
        <p:blipFill rotWithShape="1">
          <a:blip r:embed="rId2"/>
          <a:srcRect l="36765" t="35817" r="35131" b="24444"/>
          <a:stretch/>
        </p:blipFill>
        <p:spPr>
          <a:xfrm>
            <a:off x="1104900" y="1117599"/>
            <a:ext cx="6362700" cy="5622851"/>
          </a:xfrm>
          <a:prstGeom prst="rect">
            <a:avLst/>
          </a:prstGeom>
        </p:spPr>
      </p:pic>
    </p:spTree>
    <p:extLst>
      <p:ext uri="{BB962C8B-B14F-4D97-AF65-F5344CB8AC3E}">
        <p14:creationId xmlns:p14="http://schemas.microsoft.com/office/powerpoint/2010/main" val="1415979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rawing curly arrows - Get the most out of Organic Chemistry I - KRG">
            <a:extLst>
              <a:ext uri="{FF2B5EF4-FFF2-40B4-BE49-F238E27FC236}">
                <a16:creationId xmlns:a16="http://schemas.microsoft.com/office/drawing/2014/main" id="{E40ECC0D-56E5-79DE-6C6E-D3DE9A16C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001" y="704126"/>
            <a:ext cx="6345995" cy="1864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33ABC0-BF84-32BF-EC1E-A96818C73C4A}"/>
              </a:ext>
            </a:extLst>
          </p:cNvPr>
          <p:cNvSpPr txBox="1"/>
          <p:nvPr/>
        </p:nvSpPr>
        <p:spPr>
          <a:xfrm>
            <a:off x="-5229" y="2639682"/>
            <a:ext cx="122027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ea typeface="Calibri"/>
                <a:cs typeface="Calibri"/>
              </a:rPr>
              <a:t>A CURLY ARROW is used to show the movement of a PAIR of electrons in an organic mechanism. The pair of electrons is either moving from a covalent bond or a lone pair on an atom, e.g.</a:t>
            </a:r>
            <a:endParaRPr lang="en-GB" sz="3200" dirty="0"/>
          </a:p>
        </p:txBody>
      </p:sp>
      <p:pic>
        <p:nvPicPr>
          <p:cNvPr id="4" name="Picture 3" descr="A diagram of a molecule&#10;&#10;Description automatically generated">
            <a:extLst>
              <a:ext uri="{FF2B5EF4-FFF2-40B4-BE49-F238E27FC236}">
                <a16:creationId xmlns:a16="http://schemas.microsoft.com/office/drawing/2014/main" id="{22D3B5CE-3E51-6150-A851-FCD12F61017C}"/>
              </a:ext>
            </a:extLst>
          </p:cNvPr>
          <p:cNvPicPr>
            <a:picLocks noChangeAspect="1"/>
          </p:cNvPicPr>
          <p:nvPr/>
        </p:nvPicPr>
        <p:blipFill rotWithShape="1">
          <a:blip r:embed="rId3"/>
          <a:srcRect r="201" b="31953"/>
          <a:stretch/>
        </p:blipFill>
        <p:spPr>
          <a:xfrm>
            <a:off x="1015042" y="4276596"/>
            <a:ext cx="9816866" cy="2286911"/>
          </a:xfrm>
          <a:prstGeom prst="rect">
            <a:avLst/>
          </a:prstGeom>
        </p:spPr>
      </p:pic>
      <p:sp>
        <p:nvSpPr>
          <p:cNvPr id="6" name="Title 1">
            <a:extLst>
              <a:ext uri="{FF2B5EF4-FFF2-40B4-BE49-F238E27FC236}">
                <a16:creationId xmlns:a16="http://schemas.microsoft.com/office/drawing/2014/main" id="{DCC627A6-A602-B65C-DE67-F1B6B5CB837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mechanism</a:t>
            </a:r>
          </a:p>
        </p:txBody>
      </p:sp>
    </p:spTree>
    <p:extLst>
      <p:ext uri="{BB962C8B-B14F-4D97-AF65-F5344CB8AC3E}">
        <p14:creationId xmlns:p14="http://schemas.microsoft.com/office/powerpoint/2010/main" val="384945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80C075-0AF9-00CA-EACC-48E043387F31}"/>
              </a:ext>
            </a:extLst>
          </p:cNvPr>
          <p:cNvSpPr txBox="1"/>
          <p:nvPr/>
        </p:nvSpPr>
        <p:spPr>
          <a:xfrm>
            <a:off x="8496300" y="3454400"/>
            <a:ext cx="3352800" cy="954107"/>
          </a:xfrm>
          <a:prstGeom prst="rect">
            <a:avLst/>
          </a:prstGeom>
          <a:noFill/>
        </p:spPr>
        <p:txBody>
          <a:bodyPr wrap="square" rtlCol="0">
            <a:spAutoFit/>
          </a:bodyPr>
          <a:lstStyle/>
          <a:p>
            <a:r>
              <a:rPr lang="en-US" sz="2800" dirty="0"/>
              <a:t>Taken from the AQA </a:t>
            </a:r>
          </a:p>
          <a:p>
            <a:r>
              <a:rPr lang="en-US" sz="2800" dirty="0"/>
              <a:t>exam markers’ guide</a:t>
            </a:r>
          </a:p>
        </p:txBody>
      </p:sp>
      <p:grpSp>
        <p:nvGrpSpPr>
          <p:cNvPr id="10" name="Group 9">
            <a:extLst>
              <a:ext uri="{FF2B5EF4-FFF2-40B4-BE49-F238E27FC236}">
                <a16:creationId xmlns:a16="http://schemas.microsoft.com/office/drawing/2014/main" id="{B17684F1-19B0-97B8-D96A-8B0C4720A371}"/>
              </a:ext>
            </a:extLst>
          </p:cNvPr>
          <p:cNvGrpSpPr/>
          <p:nvPr/>
        </p:nvGrpSpPr>
        <p:grpSpPr>
          <a:xfrm>
            <a:off x="939800" y="778994"/>
            <a:ext cx="6845300" cy="6040906"/>
            <a:chOff x="901700" y="660400"/>
            <a:chExt cx="5295900" cy="4572000"/>
          </a:xfrm>
        </p:grpSpPr>
        <p:pic>
          <p:nvPicPr>
            <p:cNvPr id="6" name="Picture 5" descr="A screenshot of a computer&#10;&#10;Description automatically generated">
              <a:extLst>
                <a:ext uri="{FF2B5EF4-FFF2-40B4-BE49-F238E27FC236}">
                  <a16:creationId xmlns:a16="http://schemas.microsoft.com/office/drawing/2014/main" id="{AA25DC6C-C1D2-1F7B-20C4-D29DFAB0A2FD}"/>
                </a:ext>
              </a:extLst>
            </p:cNvPr>
            <p:cNvPicPr>
              <a:picLocks noChangeAspect="1"/>
            </p:cNvPicPr>
            <p:nvPr/>
          </p:nvPicPr>
          <p:blipFill rotWithShape="1">
            <a:blip r:embed="rId2"/>
            <a:srcRect l="45262" t="21961" r="17484" b="26709"/>
            <a:stretch/>
          </p:blipFill>
          <p:spPr>
            <a:xfrm>
              <a:off x="952500" y="715712"/>
              <a:ext cx="5245100" cy="4516688"/>
            </a:xfrm>
            <a:prstGeom prst="rect">
              <a:avLst/>
            </a:prstGeom>
          </p:spPr>
        </p:pic>
        <p:sp>
          <p:nvSpPr>
            <p:cNvPr id="8" name="Rectangle 7">
              <a:extLst>
                <a:ext uri="{FF2B5EF4-FFF2-40B4-BE49-F238E27FC236}">
                  <a16:creationId xmlns:a16="http://schemas.microsoft.com/office/drawing/2014/main" id="{682A5BCB-3302-85B9-F201-48420A939ED4}"/>
                </a:ext>
              </a:extLst>
            </p:cNvPr>
            <p:cNvSpPr/>
            <p:nvPr/>
          </p:nvSpPr>
          <p:spPr>
            <a:xfrm>
              <a:off x="965200" y="660400"/>
              <a:ext cx="4978400" cy="4953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39AA69-BB12-5F8D-CF29-77B288E255EF}"/>
                </a:ext>
              </a:extLst>
            </p:cNvPr>
            <p:cNvSpPr/>
            <p:nvPr/>
          </p:nvSpPr>
          <p:spPr>
            <a:xfrm>
              <a:off x="901700" y="4457700"/>
              <a:ext cx="4978400" cy="673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FAF6E7B6-FF51-6F9B-3A09-E3B3F577F059}"/>
              </a:ext>
            </a:extLst>
          </p:cNvPr>
          <p:cNvSpPr txBox="1">
            <a:spLocks/>
          </p:cNvSpPr>
          <p:nvPr/>
        </p:nvSpPr>
        <p:spPr>
          <a:xfrm>
            <a:off x="0" y="0"/>
            <a:ext cx="8833338" cy="768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Drawing curly arrows</a:t>
            </a:r>
          </a:p>
        </p:txBody>
      </p:sp>
    </p:spTree>
    <p:extLst>
      <p:ext uri="{BB962C8B-B14F-4D97-AF65-F5344CB8AC3E}">
        <p14:creationId xmlns:p14="http://schemas.microsoft.com/office/powerpoint/2010/main" val="1756609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BC9A3-7A94-AD98-2412-841A3879F3E9}"/>
              </a:ext>
            </a:extLst>
          </p:cNvPr>
          <p:cNvSpPr txBox="1"/>
          <p:nvPr/>
        </p:nvSpPr>
        <p:spPr>
          <a:xfrm>
            <a:off x="1943708" y="843563"/>
            <a:ext cx="898225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000000"/>
                </a:solidFill>
                <a:latin typeface="Calibri"/>
                <a:ea typeface="Calibri"/>
                <a:cs typeface="Calibri"/>
              </a:rPr>
              <a:t>A</a:t>
            </a:r>
            <a:r>
              <a:rPr lang="en-GB" sz="3200" dirty="0">
                <a:solidFill>
                  <a:srgbClr val="FF0000"/>
                </a:solidFill>
                <a:latin typeface="Calibri"/>
                <a:ea typeface="Calibri"/>
                <a:cs typeface="Calibri"/>
              </a:rPr>
              <a:t> free radical</a:t>
            </a:r>
            <a:r>
              <a:rPr lang="en-GB" sz="3200" dirty="0">
                <a:solidFill>
                  <a:srgbClr val="000000"/>
                </a:solidFill>
                <a:latin typeface="Calibri"/>
                <a:ea typeface="Calibri"/>
                <a:cs typeface="Calibri"/>
              </a:rPr>
              <a:t> is an </a:t>
            </a:r>
            <a:r>
              <a:rPr lang="en-GB" sz="3200" dirty="0">
                <a:solidFill>
                  <a:srgbClr val="000000"/>
                </a:solidFill>
                <a:latin typeface="Calibri"/>
                <a:ea typeface="Calibri"/>
                <a:cs typeface="Calibri"/>
                <a:hlinkClick r:id="rId2">
                  <a:extLst>
                    <a:ext uri="{A12FA001-AC4F-418D-AE19-62706E023703}">
                      <ahyp:hlinkClr xmlns:ahyp="http://schemas.microsoft.com/office/drawing/2018/hyperlinkcolor" val="tx"/>
                    </a:ext>
                  </a:extLst>
                </a:hlinkClick>
              </a:rPr>
              <a:t>uncharged</a:t>
            </a:r>
            <a:r>
              <a:rPr lang="en-GB" sz="3200" dirty="0">
                <a:solidFill>
                  <a:srgbClr val="000000"/>
                </a:solidFill>
                <a:latin typeface="Calibri"/>
                <a:ea typeface="Calibri"/>
                <a:cs typeface="Calibri"/>
              </a:rPr>
              <a:t> molecule or atom (typically highly reactive and short-lived) having an </a:t>
            </a:r>
            <a:r>
              <a:rPr lang="en-GB" sz="3200" dirty="0">
                <a:solidFill>
                  <a:srgbClr val="000000"/>
                </a:solidFill>
                <a:latin typeface="Calibri"/>
                <a:ea typeface="Calibri"/>
                <a:cs typeface="Calibri"/>
                <a:hlinkClick r:id="rId3">
                  <a:extLst>
                    <a:ext uri="{A12FA001-AC4F-418D-AE19-62706E023703}">
                      <ahyp:hlinkClr xmlns:ahyp="http://schemas.microsoft.com/office/drawing/2018/hyperlinkcolor" val="tx"/>
                    </a:ext>
                  </a:extLst>
                </a:hlinkClick>
              </a:rPr>
              <a:t>unpaired</a:t>
            </a:r>
            <a:r>
              <a:rPr lang="en-GB" sz="3200" dirty="0">
                <a:solidFill>
                  <a:srgbClr val="000000"/>
                </a:solidFill>
                <a:latin typeface="Calibri"/>
                <a:ea typeface="Calibri"/>
                <a:cs typeface="Calibri"/>
              </a:rPr>
              <a:t> </a:t>
            </a:r>
            <a:r>
              <a:rPr lang="en-GB" sz="3200" dirty="0">
                <a:solidFill>
                  <a:srgbClr val="000000"/>
                </a:solidFill>
                <a:latin typeface="Calibri"/>
                <a:ea typeface="Calibri"/>
                <a:cs typeface="Calibri"/>
                <a:hlinkClick r:id="rId4">
                  <a:extLst>
                    <a:ext uri="{A12FA001-AC4F-418D-AE19-62706E023703}">
                      <ahyp:hlinkClr xmlns:ahyp="http://schemas.microsoft.com/office/drawing/2018/hyperlinkcolor" val="tx"/>
                    </a:ext>
                  </a:extLst>
                </a:hlinkClick>
              </a:rPr>
              <a:t>valency</a:t>
            </a:r>
            <a:r>
              <a:rPr lang="en-GB" sz="3200" dirty="0">
                <a:solidFill>
                  <a:srgbClr val="000000"/>
                </a:solidFill>
                <a:latin typeface="Calibri"/>
                <a:ea typeface="Calibri"/>
                <a:cs typeface="Calibri"/>
              </a:rPr>
              <a:t> electron, which is represented by a dot, e.g.</a:t>
            </a:r>
          </a:p>
          <a:p>
            <a:endParaRPr lang="en-GB" sz="3200" dirty="0">
              <a:solidFill>
                <a:srgbClr val="000000"/>
              </a:solidFill>
              <a:latin typeface="Calibri"/>
              <a:ea typeface="Calibri"/>
              <a:cs typeface="Calibri"/>
            </a:endParaRPr>
          </a:p>
          <a:p>
            <a:endParaRPr lang="en-GB" sz="3200" dirty="0">
              <a:solidFill>
                <a:srgbClr val="000000"/>
              </a:solidFill>
              <a:latin typeface="Calibri"/>
              <a:ea typeface="Calibri"/>
              <a:cs typeface="Calibri"/>
            </a:endParaRPr>
          </a:p>
        </p:txBody>
      </p:sp>
      <p:sp>
        <p:nvSpPr>
          <p:cNvPr id="4" name="TextBox 3">
            <a:extLst>
              <a:ext uri="{FF2B5EF4-FFF2-40B4-BE49-F238E27FC236}">
                <a16:creationId xmlns:a16="http://schemas.microsoft.com/office/drawing/2014/main" id="{1B719011-BE2B-EEAE-73E7-6459A272A12F}"/>
              </a:ext>
            </a:extLst>
          </p:cNvPr>
          <p:cNvSpPr txBox="1"/>
          <p:nvPr/>
        </p:nvSpPr>
        <p:spPr>
          <a:xfrm>
            <a:off x="4585855" y="2438400"/>
            <a:ext cx="701039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dirty="0">
                <a:ea typeface="Calibri"/>
                <a:cs typeface="Calibri"/>
              </a:rPr>
              <a:t>Cl•, </a:t>
            </a:r>
            <a:r>
              <a:rPr lang="en-GB" sz="4800" dirty="0">
                <a:ea typeface="+mn-lt"/>
                <a:cs typeface="+mn-lt"/>
              </a:rPr>
              <a:t>•</a:t>
            </a:r>
            <a:r>
              <a:rPr lang="en-GB" sz="4800" dirty="0">
                <a:ea typeface="Calibri"/>
                <a:cs typeface="Calibri"/>
              </a:rPr>
              <a:t>CH</a:t>
            </a:r>
            <a:r>
              <a:rPr lang="en-GB" sz="4800" baseline="-25000" dirty="0">
                <a:ea typeface="Calibri"/>
                <a:cs typeface="Calibri"/>
              </a:rPr>
              <a:t>3</a:t>
            </a:r>
          </a:p>
          <a:p>
            <a:endParaRPr lang="en-GB" sz="4800" baseline="-25000" dirty="0">
              <a:ea typeface="Calibri"/>
              <a:cs typeface="Calibri"/>
            </a:endParaRPr>
          </a:p>
          <a:p>
            <a:endParaRPr lang="en-GB" sz="4800" baseline="-25000"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C6ADDF87-B5CE-4109-76CC-8F81260ECF1E}"/>
              </a:ext>
            </a:extLst>
          </p:cNvPr>
          <p:cNvPicPr>
            <a:picLocks noChangeAspect="1"/>
          </p:cNvPicPr>
          <p:nvPr/>
        </p:nvPicPr>
        <p:blipFill rotWithShape="1">
          <a:blip r:embed="rId5"/>
          <a:srcRect l="45262" t="73579" r="17484" b="8235"/>
          <a:stretch/>
        </p:blipFill>
        <p:spPr>
          <a:xfrm>
            <a:off x="0" y="3568700"/>
            <a:ext cx="6493933" cy="1981200"/>
          </a:xfrm>
          <a:prstGeom prst="rect">
            <a:avLst/>
          </a:prstGeom>
        </p:spPr>
      </p:pic>
      <p:sp>
        <p:nvSpPr>
          <p:cNvPr id="6" name="TextBox 5">
            <a:extLst>
              <a:ext uri="{FF2B5EF4-FFF2-40B4-BE49-F238E27FC236}">
                <a16:creationId xmlns:a16="http://schemas.microsoft.com/office/drawing/2014/main" id="{335E454A-7530-4F9B-CE1F-4480B10EEE33}"/>
              </a:ext>
            </a:extLst>
          </p:cNvPr>
          <p:cNvSpPr txBox="1"/>
          <p:nvPr/>
        </p:nvSpPr>
        <p:spPr>
          <a:xfrm>
            <a:off x="7366000" y="4038600"/>
            <a:ext cx="3454400" cy="954107"/>
          </a:xfrm>
          <a:prstGeom prst="rect">
            <a:avLst/>
          </a:prstGeom>
          <a:noFill/>
        </p:spPr>
        <p:txBody>
          <a:bodyPr wrap="square" rtlCol="0">
            <a:spAutoFit/>
          </a:bodyPr>
          <a:lstStyle/>
          <a:p>
            <a:r>
              <a:rPr lang="en-US" sz="2800" dirty="0"/>
              <a:t>Taken from the AQA </a:t>
            </a:r>
          </a:p>
          <a:p>
            <a:r>
              <a:rPr lang="en-US" sz="2800" dirty="0"/>
              <a:t>exam markers’ guide</a:t>
            </a:r>
          </a:p>
        </p:txBody>
      </p:sp>
      <p:sp>
        <p:nvSpPr>
          <p:cNvPr id="8" name="Title 1">
            <a:extLst>
              <a:ext uri="{FF2B5EF4-FFF2-40B4-BE49-F238E27FC236}">
                <a16:creationId xmlns:a16="http://schemas.microsoft.com/office/drawing/2014/main" id="{515CA9FB-B242-9269-50A1-8612C52FE1AF}"/>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mechanism</a:t>
            </a:r>
          </a:p>
        </p:txBody>
      </p:sp>
    </p:spTree>
    <p:extLst>
      <p:ext uri="{BB962C8B-B14F-4D97-AF65-F5344CB8AC3E}">
        <p14:creationId xmlns:p14="http://schemas.microsoft.com/office/powerpoint/2010/main" val="2655034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hemical reaction&#10;&#10;Description automatically generated">
            <a:extLst>
              <a:ext uri="{FF2B5EF4-FFF2-40B4-BE49-F238E27FC236}">
                <a16:creationId xmlns:a16="http://schemas.microsoft.com/office/drawing/2014/main" id="{6E7C33F3-316D-2FC1-07C8-2C08EEF87271}"/>
              </a:ext>
            </a:extLst>
          </p:cNvPr>
          <p:cNvPicPr>
            <a:picLocks noChangeAspect="1"/>
          </p:cNvPicPr>
          <p:nvPr/>
        </p:nvPicPr>
        <p:blipFill>
          <a:blip r:embed="rId2"/>
          <a:stretch>
            <a:fillRect/>
          </a:stretch>
        </p:blipFill>
        <p:spPr>
          <a:xfrm>
            <a:off x="1139197" y="952799"/>
            <a:ext cx="6843083" cy="5547144"/>
          </a:xfrm>
          <a:prstGeom prst="rect">
            <a:avLst/>
          </a:prstGeom>
        </p:spPr>
      </p:pic>
      <p:sp>
        <p:nvSpPr>
          <p:cNvPr id="4" name="TextBox 3">
            <a:extLst>
              <a:ext uri="{FF2B5EF4-FFF2-40B4-BE49-F238E27FC236}">
                <a16:creationId xmlns:a16="http://schemas.microsoft.com/office/drawing/2014/main" id="{1DCC6A13-7383-789F-4F74-9564922A115B}"/>
              </a:ext>
            </a:extLst>
          </p:cNvPr>
          <p:cNvSpPr txBox="1"/>
          <p:nvPr/>
        </p:nvSpPr>
        <p:spPr>
          <a:xfrm>
            <a:off x="7988300" y="927100"/>
            <a:ext cx="3987800" cy="523220"/>
          </a:xfrm>
          <a:prstGeom prst="rect">
            <a:avLst/>
          </a:prstGeom>
          <a:noFill/>
        </p:spPr>
        <p:txBody>
          <a:bodyPr wrap="square" rtlCol="0">
            <a:spAutoFit/>
          </a:bodyPr>
          <a:lstStyle/>
          <a:p>
            <a:r>
              <a:rPr lang="en-US" sz="2800" dirty="0"/>
              <a:t>See Topic 3.3.2 Alkanes</a:t>
            </a:r>
          </a:p>
        </p:txBody>
      </p:sp>
      <p:sp>
        <p:nvSpPr>
          <p:cNvPr id="6" name="Title 1">
            <a:extLst>
              <a:ext uri="{FF2B5EF4-FFF2-40B4-BE49-F238E27FC236}">
                <a16:creationId xmlns:a16="http://schemas.microsoft.com/office/drawing/2014/main" id="{56B00168-CDD3-6368-6720-ADC4C6C30545}"/>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mechanism - Example</a:t>
            </a:r>
          </a:p>
        </p:txBody>
      </p:sp>
    </p:spTree>
    <p:extLst>
      <p:ext uri="{BB962C8B-B14F-4D97-AF65-F5344CB8AC3E}">
        <p14:creationId xmlns:p14="http://schemas.microsoft.com/office/powerpoint/2010/main" val="1280649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a:bodyPr>
          <a:lstStyle/>
          <a:p>
            <a:pPr marL="0" indent="0">
              <a:buNone/>
            </a:pPr>
            <a:r>
              <a:rPr lang="en-GB" dirty="0">
                <a:ea typeface="Calibri"/>
                <a:cs typeface="Calibri"/>
              </a:rPr>
              <a:t>Free-radical substitution reactions of alkanes with halogens to form halogenoalkanes occurs via a three step mechanism.</a:t>
            </a:r>
            <a:endParaRPr lang="en-US" dirty="0">
              <a:ea typeface="Calibri" panose="020F0502020204030204"/>
              <a:cs typeface="Calibri" panose="020F0502020204030204"/>
            </a:endParaRPr>
          </a:p>
          <a:p>
            <a:pPr marL="514350" indent="-514350">
              <a:buAutoNum type="arabicPeriod"/>
            </a:pPr>
            <a:r>
              <a:rPr lang="en-GB" u="sng" dirty="0">
                <a:ea typeface="Calibri" panose="020F0502020204030204"/>
                <a:cs typeface="Calibri" panose="020F0502020204030204"/>
              </a:rPr>
              <a:t>Initiation</a:t>
            </a:r>
            <a:endParaRPr lang="en-US" dirty="0">
              <a:ea typeface="Calibri" panose="020F0502020204030204"/>
              <a:cs typeface="Calibri" panose="020F0502020204030204"/>
            </a:endParaRPr>
          </a:p>
          <a:p>
            <a:pPr marL="0" indent="0">
              <a:buNone/>
            </a:pPr>
            <a:r>
              <a:rPr lang="en-GB" dirty="0">
                <a:ea typeface="Calibri" panose="020F0502020204030204"/>
                <a:cs typeface="Calibri" panose="020F0502020204030204"/>
              </a:rPr>
              <a:t>Involves the formation of 2 halogen free radicals (which are highly reactive due to the unpaired electron) from a halogen molecule via homolytic fission caused by UV light (or heat).</a:t>
            </a:r>
          </a:p>
          <a:p>
            <a:pPr marL="0" indent="0">
              <a:buNone/>
            </a:pPr>
            <a:endParaRPr lang="en-GB" dirty="0">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Cl</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 ----&gt; 2Cl</a:t>
            </a: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
        <p:nvSpPr>
          <p:cNvPr id="2" name="TextBox 1">
            <a:extLst>
              <a:ext uri="{FF2B5EF4-FFF2-40B4-BE49-F238E27FC236}">
                <a16:creationId xmlns:a16="http://schemas.microsoft.com/office/drawing/2014/main" id="{5F47D4E2-1FF3-906E-5FAC-AF8ED7451661}"/>
              </a:ext>
            </a:extLst>
          </p:cNvPr>
          <p:cNvSpPr txBox="1"/>
          <p:nvPr/>
        </p:nvSpPr>
        <p:spPr>
          <a:xfrm>
            <a:off x="1019907" y="3933092"/>
            <a:ext cx="21472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ea typeface="Calibri"/>
                <a:cs typeface="Calibri"/>
              </a:rPr>
              <a:t>U.V.              </a:t>
            </a:r>
            <a:r>
              <a:rPr lang="en-GB" sz="4000" dirty="0">
                <a:solidFill>
                  <a:srgbClr val="FF0000"/>
                </a:solidFill>
                <a:ea typeface="Calibri"/>
                <a:cs typeface="Calibri"/>
              </a:rPr>
              <a:t>.</a:t>
            </a:r>
            <a:endParaRPr lang="en-GB" sz="4000" dirty="0">
              <a:solidFill>
                <a:srgbClr val="FF0000"/>
              </a:solidFill>
            </a:endParaRPr>
          </a:p>
        </p:txBody>
      </p:sp>
      <p:sp>
        <p:nvSpPr>
          <p:cNvPr id="4" name="TextBox 3">
            <a:extLst>
              <a:ext uri="{FF2B5EF4-FFF2-40B4-BE49-F238E27FC236}">
                <a16:creationId xmlns:a16="http://schemas.microsoft.com/office/drawing/2014/main" id="{93E195EB-C1B6-00B0-C281-CBDFCA846139}"/>
              </a:ext>
            </a:extLst>
          </p:cNvPr>
          <p:cNvSpPr txBox="1"/>
          <p:nvPr/>
        </p:nvSpPr>
        <p:spPr>
          <a:xfrm>
            <a:off x="5638799" y="3890107"/>
            <a:ext cx="5955323" cy="2031325"/>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ea typeface="Calibri"/>
                <a:cs typeface="Calibri"/>
              </a:rPr>
              <a:t>Homolytic fission</a:t>
            </a:r>
          </a:p>
          <a:p>
            <a:endParaRPr lang="en-GB" u="sng" dirty="0">
              <a:ea typeface="Calibri"/>
              <a:cs typeface="Calibri"/>
            </a:endParaRPr>
          </a:p>
          <a:p>
            <a:r>
              <a:rPr lang="en-GB" dirty="0">
                <a:ea typeface="Calibri"/>
                <a:cs typeface="Calibri"/>
              </a:rPr>
              <a:t>One electron from the two present in the covalent bond between the 2 Cl atoms goes to each Cl.</a:t>
            </a:r>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6" name="Picture 5" descr="Chemical Forums: Nuances of heterolytic and homolytic fission">
            <a:extLst>
              <a:ext uri="{FF2B5EF4-FFF2-40B4-BE49-F238E27FC236}">
                <a16:creationId xmlns:a16="http://schemas.microsoft.com/office/drawing/2014/main" id="{1E124484-FEBE-92FD-EFFA-799766A52A59}"/>
              </a:ext>
            </a:extLst>
          </p:cNvPr>
          <p:cNvPicPr>
            <a:picLocks noChangeAspect="1"/>
          </p:cNvPicPr>
          <p:nvPr/>
        </p:nvPicPr>
        <p:blipFill>
          <a:blip r:embed="rId2"/>
          <a:srcRect t="8848" r="19217" b="47090"/>
          <a:stretch/>
        </p:blipFill>
        <p:spPr>
          <a:xfrm>
            <a:off x="7147170" y="5072725"/>
            <a:ext cx="2216038" cy="813269"/>
          </a:xfrm>
          <a:prstGeom prst="rect">
            <a:avLst/>
          </a:prstGeom>
        </p:spPr>
      </p:pic>
    </p:spTree>
    <p:extLst>
      <p:ext uri="{BB962C8B-B14F-4D97-AF65-F5344CB8AC3E}">
        <p14:creationId xmlns:p14="http://schemas.microsoft.com/office/powerpoint/2010/main" val="237728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lnSpcReduction="10000"/>
          </a:bodyPr>
          <a:lstStyle/>
          <a:p>
            <a:pPr marL="0" indent="0">
              <a:buNone/>
            </a:pPr>
            <a:endParaRPr lang="en-GB" dirty="0">
              <a:ea typeface="Calibri"/>
              <a:cs typeface="Calibri"/>
            </a:endParaRPr>
          </a:p>
          <a:p>
            <a:pPr marL="0" indent="0">
              <a:buNone/>
            </a:pPr>
            <a:r>
              <a:rPr lang="en-GB" dirty="0">
                <a:ea typeface="Calibri"/>
                <a:cs typeface="Calibri"/>
              </a:rPr>
              <a:t>2.     </a:t>
            </a:r>
            <a:r>
              <a:rPr lang="en-GB" u="sng" dirty="0">
                <a:ea typeface="Calibri" panose="020F0502020204030204"/>
                <a:cs typeface="Calibri" panose="020F0502020204030204"/>
              </a:rPr>
              <a:t>Propagation (2 steps required)</a:t>
            </a:r>
          </a:p>
          <a:p>
            <a:pPr marL="0" indent="0">
              <a:buNone/>
            </a:pPr>
            <a:r>
              <a:rPr lang="en-GB" dirty="0">
                <a:ea typeface="Calibri" panose="020F0502020204030204"/>
                <a:cs typeface="Calibri" panose="020F0502020204030204"/>
              </a:rPr>
              <a:t>Step 1 – The Cl</a:t>
            </a:r>
            <a:r>
              <a:rPr lang="en-GB" sz="3600" b="1" baseline="30000" dirty="0">
                <a:ea typeface="Calibri" panose="020F0502020204030204"/>
                <a:cs typeface="Calibri" panose="020F0502020204030204"/>
              </a:rPr>
              <a:t>. </a:t>
            </a:r>
            <a:r>
              <a:rPr lang="en-GB" dirty="0">
                <a:ea typeface="Calibri" panose="020F0502020204030204"/>
                <a:cs typeface="Calibri" panose="020F0502020204030204"/>
              </a:rPr>
              <a:t>radical reacts with a methane molecule forming HCl and another radical species (the methyl free radical) </a:t>
            </a:r>
            <a:r>
              <a:rPr lang="en-GB" sz="3600" b="1" baseline="30000" dirty="0">
                <a:ea typeface="Calibri" panose="020F0502020204030204"/>
                <a:cs typeface="Calibri" panose="020F0502020204030204"/>
              </a:rPr>
              <a:t>.</a:t>
            </a:r>
            <a:r>
              <a:rPr lang="en-GB" dirty="0">
                <a:ea typeface="Calibri" panose="020F0502020204030204"/>
                <a:cs typeface="Calibri" panose="020F0502020204030204"/>
              </a:rPr>
              <a:t>CH</a:t>
            </a:r>
            <a:r>
              <a:rPr lang="en-GB" baseline="-25000" dirty="0">
                <a:ea typeface="Calibri" panose="020F0502020204030204"/>
                <a:cs typeface="Calibri" panose="020F0502020204030204"/>
              </a:rPr>
              <a:t>3</a:t>
            </a:r>
            <a:r>
              <a:rPr lang="en-GB" dirty="0">
                <a:ea typeface="Calibri" panose="020F0502020204030204"/>
                <a:cs typeface="Calibri" panose="020F0502020204030204"/>
              </a:rPr>
              <a:t>. </a:t>
            </a:r>
          </a:p>
          <a:p>
            <a:pPr marL="0" indent="0">
              <a:buNone/>
            </a:pPr>
            <a:r>
              <a:rPr lang="en-GB" dirty="0">
                <a:ea typeface="Calibri" panose="020F0502020204030204"/>
                <a:cs typeface="Calibri" panose="020F0502020204030204"/>
              </a:rPr>
              <a:t>      i.e.   </a:t>
            </a:r>
            <a:r>
              <a:rPr lang="en-GB" dirty="0">
                <a:solidFill>
                  <a:srgbClr val="FF0000"/>
                </a:solidFill>
                <a:ea typeface="Calibri" panose="020F0502020204030204"/>
                <a:cs typeface="Calibri" panose="020F0502020204030204"/>
              </a:rPr>
              <a:t> Cl</a:t>
            </a:r>
            <a:r>
              <a:rPr lang="en-GB" sz="3600" b="1" baseline="30000" dirty="0">
                <a:solidFill>
                  <a:srgbClr val="FF0000"/>
                </a:solidFill>
                <a:ea typeface="Calibri" panose="020F0502020204030204"/>
                <a:cs typeface="Calibri" panose="020F0502020204030204"/>
              </a:rPr>
              <a:t>. </a:t>
            </a:r>
            <a:r>
              <a:rPr lang="en-GB" dirty="0">
                <a:solidFill>
                  <a:srgbClr val="FF0000"/>
                </a:solidFill>
                <a:ea typeface="Calibri" panose="020F0502020204030204"/>
                <a:cs typeface="Calibri" panose="020F0502020204030204"/>
              </a:rPr>
              <a:t>+ CH</a:t>
            </a:r>
            <a:r>
              <a:rPr lang="en-GB" baseline="-25000" dirty="0">
                <a:solidFill>
                  <a:srgbClr val="FF0000"/>
                </a:solidFill>
                <a:ea typeface="Calibri" panose="020F0502020204030204"/>
                <a:cs typeface="Calibri" panose="020F0502020204030204"/>
              </a:rPr>
              <a:t>4 </a:t>
            </a:r>
            <a:r>
              <a:rPr lang="en-GB" dirty="0">
                <a:solidFill>
                  <a:srgbClr val="FF0000"/>
                </a:solidFill>
                <a:ea typeface="Calibri" panose="020F0502020204030204"/>
                <a:cs typeface="Calibri" panose="020F0502020204030204"/>
              </a:rPr>
              <a:t>--&gt; HCl +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p>
          <a:p>
            <a:pPr marL="0" indent="0">
              <a:buNone/>
            </a:pPr>
            <a:r>
              <a:rPr lang="en-GB" dirty="0">
                <a:ea typeface="Calibri" panose="020F0502020204030204"/>
                <a:cs typeface="Calibri" panose="020F0502020204030204"/>
              </a:rPr>
              <a:t>Step 2 – The methyl radical produced in step one, goes on to react with a chlorine molecule making another free radical product (chain reaction)</a:t>
            </a:r>
          </a:p>
          <a:p>
            <a:pPr marL="0" indent="0">
              <a:buNone/>
            </a:pPr>
            <a:r>
              <a:rPr lang="en-GB" dirty="0">
                <a:solidFill>
                  <a:srgbClr val="000000"/>
                </a:solidFill>
                <a:ea typeface="Calibri" panose="020F0502020204030204"/>
                <a:cs typeface="Calibri" panose="020F0502020204030204"/>
              </a:rPr>
              <a:t>      i.e.  </a:t>
            </a:r>
            <a:r>
              <a:rPr lang="en-GB" dirty="0">
                <a:solidFill>
                  <a:srgbClr val="FF0000"/>
                </a:solidFill>
                <a:ea typeface="Calibri" panose="020F0502020204030204"/>
                <a:cs typeface="Calibri" panose="020F0502020204030204"/>
              </a:rPr>
              <a:t>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 Cl</a:t>
            </a:r>
            <a:r>
              <a:rPr lang="en-GB" baseline="-25000" dirty="0">
                <a:solidFill>
                  <a:srgbClr val="FF0000"/>
                </a:solidFill>
                <a:ea typeface="Calibri" panose="020F0502020204030204"/>
                <a:cs typeface="Calibri" panose="020F0502020204030204"/>
              </a:rPr>
              <a:t>2 </a:t>
            </a:r>
            <a:r>
              <a:rPr lang="en-GB" dirty="0">
                <a:solidFill>
                  <a:srgbClr val="FF0000"/>
                </a:solidFill>
                <a:ea typeface="Calibri" panose="020F0502020204030204"/>
                <a:cs typeface="Calibri" panose="020F0502020204030204"/>
              </a:rPr>
              <a:t> --&gt;   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Cl + Cl</a:t>
            </a:r>
            <a:r>
              <a:rPr lang="en-GB" sz="3600" b="1" baseline="30000" dirty="0">
                <a:solidFill>
                  <a:srgbClr val="FF0000"/>
                </a:solidFill>
                <a:ea typeface="Calibri" panose="020F0502020204030204"/>
                <a:cs typeface="Calibri" panose="020F0502020204030204"/>
              </a:rPr>
              <a:t>.</a:t>
            </a:r>
          </a:p>
          <a:p>
            <a:pPr marL="0" indent="0">
              <a:buNone/>
            </a:pPr>
            <a:r>
              <a:rPr lang="en-GB" dirty="0">
                <a:solidFill>
                  <a:srgbClr val="000000"/>
                </a:solidFill>
                <a:ea typeface="Calibri" panose="020F0502020204030204"/>
                <a:cs typeface="Calibri" panose="020F0502020204030204"/>
              </a:rPr>
              <a:t>A propagation step requires a free radical to be present both in the reactants and products.</a:t>
            </a:r>
          </a:p>
          <a:p>
            <a:pPr marL="0" indent="0">
              <a:buNone/>
            </a:pPr>
            <a:endParaRPr lang="en-GB" dirty="0">
              <a:solidFill>
                <a:srgbClr val="00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2095040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lnSpcReduction="10000"/>
          </a:bodyPr>
          <a:lstStyle/>
          <a:p>
            <a:pPr marL="0" indent="0">
              <a:buNone/>
            </a:pPr>
            <a:endParaRPr lang="en-GB" dirty="0">
              <a:ea typeface="Calibri"/>
              <a:cs typeface="Calibri"/>
            </a:endParaRPr>
          </a:p>
          <a:p>
            <a:pPr marL="0" indent="0">
              <a:buNone/>
            </a:pPr>
            <a:r>
              <a:rPr lang="en-GB" dirty="0">
                <a:ea typeface="Calibri"/>
                <a:cs typeface="Calibri"/>
              </a:rPr>
              <a:t>3.     </a:t>
            </a:r>
            <a:r>
              <a:rPr lang="en-GB" u="sng" dirty="0">
                <a:ea typeface="Calibri" panose="020F0502020204030204"/>
                <a:cs typeface="Calibri" panose="020F0502020204030204"/>
              </a:rPr>
              <a:t>Termination</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When two free radicals come together, the reaction pathway comes to an end with the formation of a stable product (with no unpaired electrons).</a:t>
            </a:r>
          </a:p>
          <a:p>
            <a:pPr marL="0" indent="0">
              <a:buNone/>
            </a:pPr>
            <a:r>
              <a:rPr lang="en-GB" dirty="0">
                <a:solidFill>
                  <a:srgbClr val="000000"/>
                </a:solidFill>
                <a:ea typeface="Calibri" panose="020F0502020204030204"/>
                <a:cs typeface="Calibri" panose="020F0502020204030204"/>
              </a:rPr>
              <a:t>This may happen by;</a:t>
            </a:r>
          </a:p>
          <a:p>
            <a:pPr marL="0" indent="0">
              <a:buNone/>
            </a:pPr>
            <a:r>
              <a:rPr lang="en-GB"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a:t>
            </a:r>
            <a:r>
              <a:rPr lang="en-GB" sz="3600" b="1" dirty="0">
                <a:ea typeface="Calibri" panose="020F0502020204030204"/>
                <a:cs typeface="Calibri" panose="020F0502020204030204"/>
              </a:rPr>
              <a:t> </a:t>
            </a:r>
            <a:r>
              <a:rPr lang="en-GB" dirty="0">
                <a:ea typeface="Calibri" panose="020F0502020204030204"/>
                <a:cs typeface="Calibri" panose="020F0502020204030204"/>
              </a:rPr>
              <a:t>+</a:t>
            </a:r>
            <a:r>
              <a:rPr lang="en-GB" sz="3600" b="1"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a:t>
            </a:r>
            <a:r>
              <a:rPr lang="en-GB" sz="3600" b="1" dirty="0">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a:t>
            </a:r>
            <a:r>
              <a:rPr lang="en-GB" dirty="0">
                <a:solidFill>
                  <a:srgbClr val="FF0000"/>
                </a:solidFill>
                <a:ea typeface="Calibri" panose="020F0502020204030204"/>
                <a:cs typeface="Calibri" panose="020F0502020204030204"/>
              </a:rPr>
              <a:t> Cl</a:t>
            </a:r>
            <a:r>
              <a:rPr lang="en-GB" baseline="-25000" dirty="0">
                <a:solidFill>
                  <a:srgbClr val="FF0000"/>
                </a:solidFill>
                <a:ea typeface="Calibri" panose="020F0502020204030204"/>
                <a:cs typeface="Calibri" panose="020F0502020204030204"/>
              </a:rPr>
              <a:t>2</a:t>
            </a:r>
          </a:p>
          <a:p>
            <a:pPr marL="0" indent="0">
              <a:buNone/>
            </a:pPr>
            <a:r>
              <a:rPr lang="en-GB" dirty="0">
                <a:solidFill>
                  <a:srgbClr val="FF0000"/>
                </a:solidFill>
                <a:ea typeface="Calibri" panose="020F0502020204030204"/>
                <a:cs typeface="Calibri" panose="020F0502020204030204"/>
              </a:rPr>
              <a:t>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a:t>
            </a:r>
            <a:r>
              <a:rPr lang="en-GB" dirty="0">
                <a:ea typeface="Calibri" panose="020F0502020204030204"/>
                <a:cs typeface="Calibri" panose="020F0502020204030204"/>
              </a:rPr>
              <a:t>+</a:t>
            </a:r>
            <a:r>
              <a:rPr lang="en-GB" dirty="0">
                <a:solidFill>
                  <a:srgbClr val="FF0000"/>
                </a:solidFill>
                <a:ea typeface="Calibri" panose="020F0502020204030204"/>
                <a:cs typeface="Calibri" panose="020F0502020204030204"/>
              </a:rPr>
              <a:t> Cl</a:t>
            </a:r>
            <a:r>
              <a:rPr lang="en-GB" sz="3600" b="1"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  </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Cl</a:t>
            </a:r>
          </a:p>
          <a:p>
            <a:pPr marL="0" indent="0">
              <a:buNone/>
            </a:pP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ea typeface="Calibri" panose="020F0502020204030204"/>
                <a:cs typeface="Calibri" panose="020F0502020204030204"/>
              </a:rPr>
              <a:t> +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a:t>
            </a:r>
            <a:r>
              <a:rPr lang="en-GB" dirty="0">
                <a:solidFill>
                  <a:srgbClr val="FF0000"/>
                </a:solidFill>
                <a:ea typeface="Calibri" panose="020F0502020204030204"/>
                <a:cs typeface="Calibri" panose="020F0502020204030204"/>
                <a:sym typeface="Wingdings" panose="05000000000000000000" pitchFamily="2" charset="2"/>
              </a:rPr>
              <a:t> C</a:t>
            </a:r>
            <a:r>
              <a:rPr lang="en-GB" baseline="-25000" dirty="0">
                <a:solidFill>
                  <a:srgbClr val="FF0000"/>
                </a:solidFill>
                <a:ea typeface="Calibri" panose="020F0502020204030204"/>
                <a:cs typeface="Calibri" panose="020F0502020204030204"/>
                <a:sym typeface="Wingdings" panose="05000000000000000000" pitchFamily="2" charset="2"/>
              </a:rPr>
              <a:t>2</a:t>
            </a:r>
            <a:r>
              <a:rPr lang="en-GB" dirty="0">
                <a:solidFill>
                  <a:srgbClr val="FF0000"/>
                </a:solidFill>
                <a:ea typeface="Calibri" panose="020F0502020204030204"/>
                <a:cs typeface="Calibri" panose="020F0502020204030204"/>
                <a:sym typeface="Wingdings" panose="05000000000000000000" pitchFamily="2" charset="2"/>
              </a:rPr>
              <a:t>H</a:t>
            </a:r>
            <a:r>
              <a:rPr lang="en-GB" baseline="-25000" dirty="0">
                <a:solidFill>
                  <a:srgbClr val="FF0000"/>
                </a:solidFill>
                <a:ea typeface="Calibri" panose="020F0502020204030204"/>
                <a:cs typeface="Calibri" panose="020F0502020204030204"/>
                <a:sym typeface="Wingdings" panose="05000000000000000000" pitchFamily="2" charset="2"/>
              </a:rPr>
              <a:t>6</a:t>
            </a:r>
            <a:endParaRPr lang="en-GB" baseline="-25000" dirty="0">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244881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A846CC-D699-8180-9256-13808A5D0A80}"/>
              </a:ext>
            </a:extLst>
          </p:cNvPr>
          <p:cNvSpPr txBox="1"/>
          <p:nvPr/>
        </p:nvSpPr>
        <p:spPr>
          <a:xfrm>
            <a:off x="-1" y="769619"/>
            <a:ext cx="12192000" cy="3539430"/>
          </a:xfrm>
          <a:prstGeom prst="rect">
            <a:avLst/>
          </a:prstGeom>
          <a:noFill/>
        </p:spPr>
        <p:txBody>
          <a:bodyPr wrap="square" rtlCol="0">
            <a:spAutoFit/>
          </a:bodyPr>
          <a:lstStyle/>
          <a:p>
            <a:r>
              <a:rPr lang="en-US" sz="2800" dirty="0"/>
              <a:t>Modern organic chemistry involves the detailed study of </a:t>
            </a:r>
            <a:r>
              <a:rPr lang="en-US" sz="2800" b="1" dirty="0"/>
              <a:t>carbon</a:t>
            </a:r>
            <a:r>
              <a:rPr lang="en-US" sz="2800" dirty="0"/>
              <a:t>-containing compounds. To date, there are over 16,000,000 organic compounds known. So, why do so many compounds contain carbon?</a:t>
            </a:r>
          </a:p>
          <a:p>
            <a:endParaRPr lang="en-US" sz="2800" dirty="0"/>
          </a:p>
          <a:p>
            <a:pPr marL="514350" indent="-514350">
              <a:buAutoNum type="arabicPeriod"/>
            </a:pPr>
            <a:r>
              <a:rPr lang="en-US" sz="2800" dirty="0"/>
              <a:t>Each carbon atom can form four covalent bonds to other atoms,</a:t>
            </a:r>
          </a:p>
          <a:p>
            <a:pPr marL="514350" indent="-514350">
              <a:buAutoNum type="arabicPeriod"/>
            </a:pPr>
            <a:r>
              <a:rPr lang="en-US" sz="2800" dirty="0"/>
              <a:t>Carbon atoms can form long chains (and rings) by bonding to other carbon atoms,</a:t>
            </a:r>
          </a:p>
          <a:p>
            <a:pPr marL="514350" indent="-514350">
              <a:buAutoNum type="arabicPeriod"/>
            </a:pPr>
            <a:r>
              <a:rPr lang="en-US" sz="2800" dirty="0"/>
              <a:t>Carbon can form single, double or triple bonds.</a:t>
            </a:r>
          </a:p>
        </p:txBody>
      </p:sp>
      <p:grpSp>
        <p:nvGrpSpPr>
          <p:cNvPr id="45" name="Group 44">
            <a:extLst>
              <a:ext uri="{FF2B5EF4-FFF2-40B4-BE49-F238E27FC236}">
                <a16:creationId xmlns:a16="http://schemas.microsoft.com/office/drawing/2014/main" id="{02AA1F1A-B242-B7C7-AE36-CE529D2AB743}"/>
              </a:ext>
            </a:extLst>
          </p:cNvPr>
          <p:cNvGrpSpPr/>
          <p:nvPr/>
        </p:nvGrpSpPr>
        <p:grpSpPr>
          <a:xfrm>
            <a:off x="1384300" y="4259372"/>
            <a:ext cx="9819327" cy="2197100"/>
            <a:chOff x="1384300" y="4132372"/>
            <a:chExt cx="9819327" cy="2197100"/>
          </a:xfrm>
        </p:grpSpPr>
        <p:sp>
          <p:nvSpPr>
            <p:cNvPr id="7" name="Oval 6">
              <a:extLst>
                <a:ext uri="{FF2B5EF4-FFF2-40B4-BE49-F238E27FC236}">
                  <a16:creationId xmlns:a16="http://schemas.microsoft.com/office/drawing/2014/main" id="{966F0C5B-E64C-8CA9-B672-32649801264D}"/>
                </a:ext>
              </a:extLst>
            </p:cNvPr>
            <p:cNvSpPr/>
            <p:nvPr/>
          </p:nvSpPr>
          <p:spPr>
            <a:xfrm>
              <a:off x="51181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8" name="Oval 7">
              <a:extLst>
                <a:ext uri="{FF2B5EF4-FFF2-40B4-BE49-F238E27FC236}">
                  <a16:creationId xmlns:a16="http://schemas.microsoft.com/office/drawing/2014/main" id="{8FB2A639-2BAE-9442-54F2-2710A6656799}"/>
                </a:ext>
              </a:extLst>
            </p:cNvPr>
            <p:cNvSpPr/>
            <p:nvPr/>
          </p:nvSpPr>
          <p:spPr>
            <a:xfrm>
              <a:off x="62484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a:extLst>
                <a:ext uri="{FF2B5EF4-FFF2-40B4-BE49-F238E27FC236}">
                  <a16:creationId xmlns:a16="http://schemas.microsoft.com/office/drawing/2014/main" id="{C7E790E9-8790-CFD9-09A8-34317556E2B2}"/>
                </a:ext>
              </a:extLst>
            </p:cNvPr>
            <p:cNvSpPr/>
            <p:nvPr/>
          </p:nvSpPr>
          <p:spPr>
            <a:xfrm>
              <a:off x="85725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0" name="Oval 9">
              <a:extLst>
                <a:ext uri="{FF2B5EF4-FFF2-40B4-BE49-F238E27FC236}">
                  <a16:creationId xmlns:a16="http://schemas.microsoft.com/office/drawing/2014/main" id="{096D2BC5-EC16-289B-54E4-5922C9A0D2BB}"/>
                </a:ext>
              </a:extLst>
            </p:cNvPr>
            <p:cNvSpPr/>
            <p:nvPr/>
          </p:nvSpPr>
          <p:spPr>
            <a:xfrm>
              <a:off x="9461500" y="45085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1" name="Oval 10">
              <a:extLst>
                <a:ext uri="{FF2B5EF4-FFF2-40B4-BE49-F238E27FC236}">
                  <a16:creationId xmlns:a16="http://schemas.microsoft.com/office/drawing/2014/main" id="{845AE96A-5E3F-FB00-BAFA-96907D4BE334}"/>
                </a:ext>
              </a:extLst>
            </p:cNvPr>
            <p:cNvSpPr/>
            <p:nvPr/>
          </p:nvSpPr>
          <p:spPr>
            <a:xfrm>
              <a:off x="10682927" y="49466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 name="Oval 11">
              <a:extLst>
                <a:ext uri="{FF2B5EF4-FFF2-40B4-BE49-F238E27FC236}">
                  <a16:creationId xmlns:a16="http://schemas.microsoft.com/office/drawing/2014/main" id="{CF2F0978-FDB1-B639-1D21-E25A93463D21}"/>
                </a:ext>
              </a:extLst>
            </p:cNvPr>
            <p:cNvSpPr/>
            <p:nvPr/>
          </p:nvSpPr>
          <p:spPr>
            <a:xfrm>
              <a:off x="8227373" y="49466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3" name="Oval 12">
              <a:extLst>
                <a:ext uri="{FF2B5EF4-FFF2-40B4-BE49-F238E27FC236}">
                  <a16:creationId xmlns:a16="http://schemas.microsoft.com/office/drawing/2014/main" id="{D950E5E2-FE1F-69EF-BCAF-232612FCADD0}"/>
                </a:ext>
              </a:extLst>
            </p:cNvPr>
            <p:cNvSpPr/>
            <p:nvPr/>
          </p:nvSpPr>
          <p:spPr>
            <a:xfrm>
              <a:off x="6686550" y="41323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4" name="Oval 13">
              <a:extLst>
                <a:ext uri="{FF2B5EF4-FFF2-40B4-BE49-F238E27FC236}">
                  <a16:creationId xmlns:a16="http://schemas.microsoft.com/office/drawing/2014/main" id="{79E3D9B8-AEAB-091F-FE03-6BB70819D827}"/>
                </a:ext>
              </a:extLst>
            </p:cNvPr>
            <p:cNvSpPr/>
            <p:nvPr/>
          </p:nvSpPr>
          <p:spPr>
            <a:xfrm>
              <a:off x="5556250" y="41323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5" name="Oval 14">
              <a:extLst>
                <a:ext uri="{FF2B5EF4-FFF2-40B4-BE49-F238E27FC236}">
                  <a16:creationId xmlns:a16="http://schemas.microsoft.com/office/drawing/2014/main" id="{06B2FCBC-F543-E317-3859-47C6DDE20A8C}"/>
                </a:ext>
              </a:extLst>
            </p:cNvPr>
            <p:cNvSpPr/>
            <p:nvPr/>
          </p:nvSpPr>
          <p:spPr>
            <a:xfrm>
              <a:off x="6686550" y="57706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6" name="Oval 15">
              <a:extLst>
                <a:ext uri="{FF2B5EF4-FFF2-40B4-BE49-F238E27FC236}">
                  <a16:creationId xmlns:a16="http://schemas.microsoft.com/office/drawing/2014/main" id="{3EB7837F-F3A7-930D-25EE-5F7AE0C70212}"/>
                </a:ext>
              </a:extLst>
            </p:cNvPr>
            <p:cNvSpPr/>
            <p:nvPr/>
          </p:nvSpPr>
          <p:spPr>
            <a:xfrm>
              <a:off x="5556250" y="57706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7" name="Oval 16">
              <a:extLst>
                <a:ext uri="{FF2B5EF4-FFF2-40B4-BE49-F238E27FC236}">
                  <a16:creationId xmlns:a16="http://schemas.microsoft.com/office/drawing/2014/main" id="{AEF18463-8661-FF77-A985-D1F57DD477DA}"/>
                </a:ext>
              </a:extLst>
            </p:cNvPr>
            <p:cNvSpPr/>
            <p:nvPr/>
          </p:nvSpPr>
          <p:spPr>
            <a:xfrm>
              <a:off x="1752600" y="45466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8" name="Oval 17">
              <a:extLst>
                <a:ext uri="{FF2B5EF4-FFF2-40B4-BE49-F238E27FC236}">
                  <a16:creationId xmlns:a16="http://schemas.microsoft.com/office/drawing/2014/main" id="{6BC3311E-1553-7395-4F1B-2131C64EA460}"/>
                </a:ext>
              </a:extLst>
            </p:cNvPr>
            <p:cNvSpPr/>
            <p:nvPr/>
          </p:nvSpPr>
          <p:spPr>
            <a:xfrm>
              <a:off x="2882900" y="4546600"/>
              <a:ext cx="1397000" cy="139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9" name="Oval 18">
              <a:extLst>
                <a:ext uri="{FF2B5EF4-FFF2-40B4-BE49-F238E27FC236}">
                  <a16:creationId xmlns:a16="http://schemas.microsoft.com/office/drawing/2014/main" id="{F1C11E4A-2FF8-BDDE-87AC-41041F7AA516}"/>
                </a:ext>
              </a:extLst>
            </p:cNvPr>
            <p:cNvSpPr/>
            <p:nvPr/>
          </p:nvSpPr>
          <p:spPr>
            <a:xfrm>
              <a:off x="3321050" y="41704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0" name="Oval 19">
              <a:extLst>
                <a:ext uri="{FF2B5EF4-FFF2-40B4-BE49-F238E27FC236}">
                  <a16:creationId xmlns:a16="http://schemas.microsoft.com/office/drawing/2014/main" id="{F34C45D8-73A2-33BA-5F70-026AE9CB9EEA}"/>
                </a:ext>
              </a:extLst>
            </p:cNvPr>
            <p:cNvSpPr/>
            <p:nvPr/>
          </p:nvSpPr>
          <p:spPr>
            <a:xfrm>
              <a:off x="2190750" y="41704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1" name="Oval 20">
              <a:extLst>
                <a:ext uri="{FF2B5EF4-FFF2-40B4-BE49-F238E27FC236}">
                  <a16:creationId xmlns:a16="http://schemas.microsoft.com/office/drawing/2014/main" id="{423DF9EB-C299-19B1-0907-A7079C89928B}"/>
                </a:ext>
              </a:extLst>
            </p:cNvPr>
            <p:cNvSpPr/>
            <p:nvPr/>
          </p:nvSpPr>
          <p:spPr>
            <a:xfrm>
              <a:off x="3321050" y="58087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 name="Oval 21">
              <a:extLst>
                <a:ext uri="{FF2B5EF4-FFF2-40B4-BE49-F238E27FC236}">
                  <a16:creationId xmlns:a16="http://schemas.microsoft.com/office/drawing/2014/main" id="{D43B4EC3-FF61-6B63-C89F-319D10E39242}"/>
                </a:ext>
              </a:extLst>
            </p:cNvPr>
            <p:cNvSpPr/>
            <p:nvPr/>
          </p:nvSpPr>
          <p:spPr>
            <a:xfrm>
              <a:off x="2190750" y="5808772"/>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3" name="Oval 22">
              <a:extLst>
                <a:ext uri="{FF2B5EF4-FFF2-40B4-BE49-F238E27FC236}">
                  <a16:creationId xmlns:a16="http://schemas.microsoft.com/office/drawing/2014/main" id="{95CF5BA7-8E9E-283C-E792-15DF034E4E49}"/>
                </a:ext>
              </a:extLst>
            </p:cNvPr>
            <p:cNvSpPr/>
            <p:nvPr/>
          </p:nvSpPr>
          <p:spPr>
            <a:xfrm>
              <a:off x="4127500" y="49847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4" name="Oval 23">
              <a:extLst>
                <a:ext uri="{FF2B5EF4-FFF2-40B4-BE49-F238E27FC236}">
                  <a16:creationId xmlns:a16="http://schemas.microsoft.com/office/drawing/2014/main" id="{584B3675-B6A9-4E89-3F17-AC223B2B8A30}"/>
                </a:ext>
              </a:extLst>
            </p:cNvPr>
            <p:cNvSpPr/>
            <p:nvPr/>
          </p:nvSpPr>
          <p:spPr>
            <a:xfrm>
              <a:off x="1384300" y="4946650"/>
              <a:ext cx="520700" cy="520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5" name="TextBox 24">
              <a:extLst>
                <a:ext uri="{FF2B5EF4-FFF2-40B4-BE49-F238E27FC236}">
                  <a16:creationId xmlns:a16="http://schemas.microsoft.com/office/drawing/2014/main" id="{B5B10C5C-1AD8-6FCB-5CE3-710B2B983660}"/>
                </a:ext>
              </a:extLst>
            </p:cNvPr>
            <p:cNvSpPr txBox="1"/>
            <p:nvPr/>
          </p:nvSpPr>
          <p:spPr>
            <a:xfrm>
              <a:off x="9601200" y="4627672"/>
              <a:ext cx="241300" cy="1200329"/>
            </a:xfrm>
            <a:prstGeom prst="rect">
              <a:avLst/>
            </a:prstGeom>
            <a:noFill/>
          </p:spPr>
          <p:txBody>
            <a:bodyPr wrap="square" rtlCol="0">
              <a:spAutoFit/>
            </a:bodyPr>
            <a:lstStyle/>
            <a:p>
              <a:r>
                <a:rPr lang="en-US" sz="1200" dirty="0">
                  <a:solidFill>
                    <a:srgbClr val="FF0000"/>
                  </a:solidFill>
                </a:rPr>
                <a:t>X</a:t>
              </a:r>
              <a:r>
                <a:rPr lang="en-US" sz="1200" dirty="0"/>
                <a:t>X</a:t>
              </a:r>
              <a:r>
                <a:rPr lang="en-US" sz="1200" dirty="0">
                  <a:solidFill>
                    <a:srgbClr val="FF0000"/>
                  </a:solidFill>
                </a:rPr>
                <a:t>X</a:t>
              </a:r>
              <a:r>
                <a:rPr lang="en-US" sz="1200" dirty="0"/>
                <a:t>X</a:t>
              </a:r>
              <a:r>
                <a:rPr lang="en-US" sz="1200" dirty="0">
                  <a:solidFill>
                    <a:srgbClr val="FF0000"/>
                  </a:solidFill>
                </a:rPr>
                <a:t>X</a:t>
              </a:r>
              <a:r>
                <a:rPr lang="en-US" sz="1200" dirty="0"/>
                <a:t>X</a:t>
              </a:r>
            </a:p>
          </p:txBody>
        </p:sp>
        <p:sp>
          <p:nvSpPr>
            <p:cNvPr id="26" name="TextBox 25">
              <a:extLst>
                <a:ext uri="{FF2B5EF4-FFF2-40B4-BE49-F238E27FC236}">
                  <a16:creationId xmlns:a16="http://schemas.microsoft.com/office/drawing/2014/main" id="{C14E7D37-50A8-9FE1-7B52-C93C77021CC0}"/>
                </a:ext>
              </a:extLst>
            </p:cNvPr>
            <p:cNvSpPr txBox="1"/>
            <p:nvPr/>
          </p:nvSpPr>
          <p:spPr>
            <a:xfrm>
              <a:off x="6273800" y="4805502"/>
              <a:ext cx="241300" cy="830997"/>
            </a:xfrm>
            <a:prstGeom prst="rect">
              <a:avLst/>
            </a:prstGeom>
            <a:noFill/>
          </p:spPr>
          <p:txBody>
            <a:bodyPr wrap="square" rtlCol="0">
              <a:spAutoFit/>
            </a:bodyPr>
            <a:lstStyle/>
            <a:p>
              <a:r>
                <a:rPr lang="en-US" sz="1200" dirty="0">
                  <a:solidFill>
                    <a:srgbClr val="FF0000"/>
                  </a:solidFill>
                </a:rPr>
                <a:t>X</a:t>
              </a:r>
              <a:r>
                <a:rPr lang="en-US" sz="1200" dirty="0"/>
                <a:t>X</a:t>
              </a:r>
              <a:r>
                <a:rPr lang="en-US" sz="1200" dirty="0">
                  <a:solidFill>
                    <a:srgbClr val="FF0000"/>
                  </a:solidFill>
                </a:rPr>
                <a:t>X</a:t>
              </a:r>
              <a:r>
                <a:rPr lang="en-US" sz="1200" dirty="0"/>
                <a:t>X</a:t>
              </a:r>
            </a:p>
          </p:txBody>
        </p:sp>
        <p:sp>
          <p:nvSpPr>
            <p:cNvPr id="27" name="TextBox 26">
              <a:extLst>
                <a:ext uri="{FF2B5EF4-FFF2-40B4-BE49-F238E27FC236}">
                  <a16:creationId xmlns:a16="http://schemas.microsoft.com/office/drawing/2014/main" id="{693EC763-1B9F-80F6-0092-7D37A565B56B}"/>
                </a:ext>
              </a:extLst>
            </p:cNvPr>
            <p:cNvSpPr txBox="1"/>
            <p:nvPr/>
          </p:nvSpPr>
          <p:spPr>
            <a:xfrm>
              <a:off x="2882900" y="4984750"/>
              <a:ext cx="241300" cy="461665"/>
            </a:xfrm>
            <a:prstGeom prst="rect">
              <a:avLst/>
            </a:prstGeom>
            <a:noFill/>
          </p:spPr>
          <p:txBody>
            <a:bodyPr wrap="square" rtlCol="0">
              <a:spAutoFit/>
            </a:bodyPr>
            <a:lstStyle/>
            <a:p>
              <a:r>
                <a:rPr lang="en-US" sz="1200" dirty="0">
                  <a:solidFill>
                    <a:srgbClr val="FF0000"/>
                  </a:solidFill>
                </a:rPr>
                <a:t>X</a:t>
              </a:r>
              <a:r>
                <a:rPr lang="en-US" sz="1200" dirty="0"/>
                <a:t>X</a:t>
              </a:r>
            </a:p>
          </p:txBody>
        </p:sp>
        <p:sp>
          <p:nvSpPr>
            <p:cNvPr id="32" name="TextBox 31">
              <a:extLst>
                <a:ext uri="{FF2B5EF4-FFF2-40B4-BE49-F238E27FC236}">
                  <a16:creationId xmlns:a16="http://schemas.microsoft.com/office/drawing/2014/main" id="{71151C70-BF6A-E8B4-EAB2-8F73530EE46A}"/>
                </a:ext>
              </a:extLst>
            </p:cNvPr>
            <p:cNvSpPr txBox="1"/>
            <p:nvPr/>
          </p:nvSpPr>
          <p:spPr>
            <a:xfrm>
              <a:off x="10671284" y="4989315"/>
              <a:ext cx="241300" cy="461665"/>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33" name="TextBox 32">
              <a:extLst>
                <a:ext uri="{FF2B5EF4-FFF2-40B4-BE49-F238E27FC236}">
                  <a16:creationId xmlns:a16="http://schemas.microsoft.com/office/drawing/2014/main" id="{B5714821-8D8D-6C59-ACF7-BD44D21552AB}"/>
                </a:ext>
              </a:extLst>
            </p:cNvPr>
            <p:cNvSpPr txBox="1"/>
            <p:nvPr/>
          </p:nvSpPr>
          <p:spPr>
            <a:xfrm>
              <a:off x="4090513" y="5043785"/>
              <a:ext cx="241300" cy="461665"/>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35" name="TextBox 34">
              <a:extLst>
                <a:ext uri="{FF2B5EF4-FFF2-40B4-BE49-F238E27FC236}">
                  <a16:creationId xmlns:a16="http://schemas.microsoft.com/office/drawing/2014/main" id="{13D90B49-B2E4-B51D-1658-FD2D2BB13112}"/>
                </a:ext>
              </a:extLst>
            </p:cNvPr>
            <p:cNvSpPr txBox="1"/>
            <p:nvPr/>
          </p:nvSpPr>
          <p:spPr>
            <a:xfrm>
              <a:off x="8522539" y="4993928"/>
              <a:ext cx="241300" cy="461665"/>
            </a:xfrm>
            <a:prstGeom prst="rect">
              <a:avLst/>
            </a:prstGeom>
            <a:noFill/>
          </p:spPr>
          <p:txBody>
            <a:bodyPr wrap="square" rtlCol="0">
              <a:spAutoFit/>
            </a:bodyPr>
            <a:lstStyle/>
            <a:p>
              <a:r>
                <a:rPr lang="en-US" sz="1200" dirty="0"/>
                <a:t>XO</a:t>
              </a:r>
            </a:p>
          </p:txBody>
        </p:sp>
        <p:sp>
          <p:nvSpPr>
            <p:cNvPr id="36" name="TextBox 35">
              <a:extLst>
                <a:ext uri="{FF2B5EF4-FFF2-40B4-BE49-F238E27FC236}">
                  <a16:creationId xmlns:a16="http://schemas.microsoft.com/office/drawing/2014/main" id="{AF52F4E4-6970-223A-9959-0B68E01C83F0}"/>
                </a:ext>
              </a:extLst>
            </p:cNvPr>
            <p:cNvSpPr txBox="1"/>
            <p:nvPr/>
          </p:nvSpPr>
          <p:spPr>
            <a:xfrm>
              <a:off x="1689657" y="4993928"/>
              <a:ext cx="241300" cy="461665"/>
            </a:xfrm>
            <a:prstGeom prst="rect">
              <a:avLst/>
            </a:prstGeom>
            <a:noFill/>
          </p:spPr>
          <p:txBody>
            <a:bodyPr wrap="square" rtlCol="0">
              <a:spAutoFit/>
            </a:bodyPr>
            <a:lstStyle/>
            <a:p>
              <a:r>
                <a:rPr lang="en-US" sz="1200" dirty="0"/>
                <a:t>XO</a:t>
              </a:r>
            </a:p>
          </p:txBody>
        </p:sp>
        <p:sp>
          <p:nvSpPr>
            <p:cNvPr id="37" name="TextBox 36">
              <a:extLst>
                <a:ext uri="{FF2B5EF4-FFF2-40B4-BE49-F238E27FC236}">
                  <a16:creationId xmlns:a16="http://schemas.microsoft.com/office/drawing/2014/main" id="{DC6F8D31-CB12-C150-D531-B5DD497F606D}"/>
                </a:ext>
              </a:extLst>
            </p:cNvPr>
            <p:cNvSpPr txBox="1"/>
            <p:nvPr/>
          </p:nvSpPr>
          <p:spPr>
            <a:xfrm>
              <a:off x="2284887" y="4475272"/>
              <a:ext cx="419100" cy="276999"/>
            </a:xfrm>
            <a:prstGeom prst="rect">
              <a:avLst/>
            </a:prstGeom>
            <a:noFill/>
          </p:spPr>
          <p:txBody>
            <a:bodyPr wrap="square" rtlCol="0">
              <a:spAutoFit/>
            </a:bodyPr>
            <a:lstStyle/>
            <a:p>
              <a:r>
                <a:rPr lang="en-US" sz="1200" dirty="0"/>
                <a:t>XO</a:t>
              </a:r>
            </a:p>
          </p:txBody>
        </p:sp>
        <p:sp>
          <p:nvSpPr>
            <p:cNvPr id="38" name="TextBox 37">
              <a:extLst>
                <a:ext uri="{FF2B5EF4-FFF2-40B4-BE49-F238E27FC236}">
                  <a16:creationId xmlns:a16="http://schemas.microsoft.com/office/drawing/2014/main" id="{1E4EBD03-7996-F642-083E-9C251D7FC444}"/>
                </a:ext>
              </a:extLst>
            </p:cNvPr>
            <p:cNvSpPr txBox="1"/>
            <p:nvPr/>
          </p:nvSpPr>
          <p:spPr>
            <a:xfrm>
              <a:off x="2284887" y="5758181"/>
              <a:ext cx="419100" cy="276999"/>
            </a:xfrm>
            <a:prstGeom prst="rect">
              <a:avLst/>
            </a:prstGeom>
            <a:noFill/>
          </p:spPr>
          <p:txBody>
            <a:bodyPr wrap="square" rtlCol="0">
              <a:spAutoFit/>
            </a:bodyPr>
            <a:lstStyle/>
            <a:p>
              <a:r>
                <a:rPr lang="en-US" sz="1200" dirty="0"/>
                <a:t>XO</a:t>
              </a:r>
            </a:p>
          </p:txBody>
        </p:sp>
        <p:sp>
          <p:nvSpPr>
            <p:cNvPr id="39" name="TextBox 38">
              <a:extLst>
                <a:ext uri="{FF2B5EF4-FFF2-40B4-BE49-F238E27FC236}">
                  <a16:creationId xmlns:a16="http://schemas.microsoft.com/office/drawing/2014/main" id="{22145444-BA74-1E91-932B-6B0A280EBB1E}"/>
                </a:ext>
              </a:extLst>
            </p:cNvPr>
            <p:cNvSpPr txBox="1"/>
            <p:nvPr/>
          </p:nvSpPr>
          <p:spPr>
            <a:xfrm>
              <a:off x="5645707" y="5689501"/>
              <a:ext cx="419100" cy="276999"/>
            </a:xfrm>
            <a:prstGeom prst="rect">
              <a:avLst/>
            </a:prstGeom>
            <a:noFill/>
          </p:spPr>
          <p:txBody>
            <a:bodyPr wrap="square" rtlCol="0">
              <a:spAutoFit/>
            </a:bodyPr>
            <a:lstStyle/>
            <a:p>
              <a:r>
                <a:rPr lang="en-US" sz="1200" dirty="0"/>
                <a:t>XO</a:t>
              </a:r>
            </a:p>
          </p:txBody>
        </p:sp>
        <p:sp>
          <p:nvSpPr>
            <p:cNvPr id="40" name="TextBox 39">
              <a:extLst>
                <a:ext uri="{FF2B5EF4-FFF2-40B4-BE49-F238E27FC236}">
                  <a16:creationId xmlns:a16="http://schemas.microsoft.com/office/drawing/2014/main" id="{4648F0D2-72AF-5E6C-4DDD-E7DCD89DBA24}"/>
                </a:ext>
              </a:extLst>
            </p:cNvPr>
            <p:cNvSpPr txBox="1"/>
            <p:nvPr/>
          </p:nvSpPr>
          <p:spPr>
            <a:xfrm>
              <a:off x="5645707" y="4451607"/>
              <a:ext cx="419100" cy="276999"/>
            </a:xfrm>
            <a:prstGeom prst="rect">
              <a:avLst/>
            </a:prstGeom>
            <a:noFill/>
          </p:spPr>
          <p:txBody>
            <a:bodyPr wrap="square" rtlCol="0">
              <a:spAutoFit/>
            </a:bodyPr>
            <a:lstStyle/>
            <a:p>
              <a:r>
                <a:rPr lang="en-US" sz="1200" dirty="0"/>
                <a:t>XO</a:t>
              </a:r>
            </a:p>
          </p:txBody>
        </p:sp>
        <p:sp>
          <p:nvSpPr>
            <p:cNvPr id="41" name="TextBox 40">
              <a:extLst>
                <a:ext uri="{FF2B5EF4-FFF2-40B4-BE49-F238E27FC236}">
                  <a16:creationId xmlns:a16="http://schemas.microsoft.com/office/drawing/2014/main" id="{51F91766-FC25-277C-1B22-047FD22D8F3D}"/>
                </a:ext>
              </a:extLst>
            </p:cNvPr>
            <p:cNvSpPr txBox="1"/>
            <p:nvPr/>
          </p:nvSpPr>
          <p:spPr>
            <a:xfrm>
              <a:off x="6788150" y="4451607"/>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42" name="TextBox 41">
              <a:extLst>
                <a:ext uri="{FF2B5EF4-FFF2-40B4-BE49-F238E27FC236}">
                  <a16:creationId xmlns:a16="http://schemas.microsoft.com/office/drawing/2014/main" id="{E53A350F-9FE6-8191-C632-401CA0CB7E7F}"/>
                </a:ext>
              </a:extLst>
            </p:cNvPr>
            <p:cNvSpPr txBox="1"/>
            <p:nvPr/>
          </p:nvSpPr>
          <p:spPr>
            <a:xfrm>
              <a:off x="6789792" y="5707706"/>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43" name="TextBox 42">
              <a:extLst>
                <a:ext uri="{FF2B5EF4-FFF2-40B4-BE49-F238E27FC236}">
                  <a16:creationId xmlns:a16="http://schemas.microsoft.com/office/drawing/2014/main" id="{BBCB50A0-2F08-4809-5776-4FDC8F95555D}"/>
                </a:ext>
              </a:extLst>
            </p:cNvPr>
            <p:cNvSpPr txBox="1"/>
            <p:nvPr/>
          </p:nvSpPr>
          <p:spPr>
            <a:xfrm>
              <a:off x="3409950" y="5746195"/>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sp>
          <p:nvSpPr>
            <p:cNvPr id="44" name="TextBox 43">
              <a:extLst>
                <a:ext uri="{FF2B5EF4-FFF2-40B4-BE49-F238E27FC236}">
                  <a16:creationId xmlns:a16="http://schemas.microsoft.com/office/drawing/2014/main" id="{7897E5F1-055E-92CF-BBF9-4A2E3E6BB5A9}"/>
                </a:ext>
              </a:extLst>
            </p:cNvPr>
            <p:cNvSpPr txBox="1"/>
            <p:nvPr/>
          </p:nvSpPr>
          <p:spPr>
            <a:xfrm>
              <a:off x="3422650" y="4487972"/>
              <a:ext cx="419100" cy="276999"/>
            </a:xfrm>
            <a:prstGeom prst="rect">
              <a:avLst/>
            </a:prstGeom>
            <a:noFill/>
          </p:spPr>
          <p:txBody>
            <a:bodyPr wrap="square" rtlCol="0">
              <a:spAutoFit/>
            </a:bodyPr>
            <a:lstStyle/>
            <a:p>
              <a:r>
                <a:rPr lang="en-US" sz="1200" dirty="0">
                  <a:solidFill>
                    <a:srgbClr val="FF0000"/>
                  </a:solidFill>
                </a:rPr>
                <a:t>X</a:t>
              </a:r>
              <a:r>
                <a:rPr lang="en-US" sz="1200" dirty="0"/>
                <a:t>O</a:t>
              </a:r>
            </a:p>
          </p:txBody>
        </p:sp>
      </p:grpSp>
      <p:sp>
        <p:nvSpPr>
          <p:cNvPr id="46" name="TextBox 45">
            <a:extLst>
              <a:ext uri="{FF2B5EF4-FFF2-40B4-BE49-F238E27FC236}">
                <a16:creationId xmlns:a16="http://schemas.microsoft.com/office/drawing/2014/main" id="{7FCD5403-B898-D5DF-E28D-E13294C8270F}"/>
              </a:ext>
            </a:extLst>
          </p:cNvPr>
          <p:cNvSpPr txBox="1"/>
          <p:nvPr/>
        </p:nvSpPr>
        <p:spPr>
          <a:xfrm>
            <a:off x="2028716" y="6416488"/>
            <a:ext cx="8156684" cy="369332"/>
          </a:xfrm>
          <a:prstGeom prst="rect">
            <a:avLst/>
          </a:prstGeom>
          <a:noFill/>
        </p:spPr>
        <p:txBody>
          <a:bodyPr wrap="square" rtlCol="0">
            <a:spAutoFit/>
          </a:bodyPr>
          <a:lstStyle/>
          <a:p>
            <a:r>
              <a:rPr lang="en-US" dirty="0"/>
              <a:t>           Ethane			     Ethene 			Ethyne</a:t>
            </a:r>
          </a:p>
        </p:txBody>
      </p:sp>
      <p:sp>
        <p:nvSpPr>
          <p:cNvPr id="5" name="Title 1">
            <a:extLst>
              <a:ext uri="{FF2B5EF4-FFF2-40B4-BE49-F238E27FC236}">
                <a16:creationId xmlns:a16="http://schemas.microsoft.com/office/drawing/2014/main" id="{122CCFE5-5138-06B2-1DD7-483DD1AFF33C}"/>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What is </a:t>
            </a:r>
            <a:r>
              <a:rPr lang="en-US" b="1" i="1" dirty="0">
                <a:solidFill>
                  <a:schemeClr val="accent6"/>
                </a:solidFill>
              </a:rPr>
              <a:t>organic</a:t>
            </a:r>
            <a:r>
              <a:rPr lang="en-US" b="1" dirty="0">
                <a:solidFill>
                  <a:schemeClr val="accent6"/>
                </a:solidFill>
              </a:rPr>
              <a:t> chemistry</a:t>
            </a:r>
          </a:p>
        </p:txBody>
      </p:sp>
    </p:spTree>
    <p:extLst>
      <p:ext uri="{BB962C8B-B14F-4D97-AF65-F5344CB8AC3E}">
        <p14:creationId xmlns:p14="http://schemas.microsoft.com/office/powerpoint/2010/main" val="313423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77EE-EE1F-A989-4A64-C9CB30B587B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B241910-1388-33E0-3B7B-6DF842707A1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
        <p:nvSpPr>
          <p:cNvPr id="6" name="TextBox 5">
            <a:extLst>
              <a:ext uri="{FF2B5EF4-FFF2-40B4-BE49-F238E27FC236}">
                <a16:creationId xmlns:a16="http://schemas.microsoft.com/office/drawing/2014/main" id="{38A7C252-8ADB-F09F-F1DB-30D83D95E2BB}"/>
              </a:ext>
            </a:extLst>
          </p:cNvPr>
          <p:cNvSpPr txBox="1"/>
          <p:nvPr/>
        </p:nvSpPr>
        <p:spPr>
          <a:xfrm>
            <a:off x="1089891" y="1505527"/>
            <a:ext cx="9762836" cy="2677656"/>
          </a:xfrm>
          <a:prstGeom prst="rect">
            <a:avLst/>
          </a:prstGeom>
          <a:noFill/>
        </p:spPr>
        <p:txBody>
          <a:bodyPr wrap="square" rtlCol="0">
            <a:spAutoFit/>
          </a:bodyPr>
          <a:lstStyle/>
          <a:p>
            <a:r>
              <a:rPr lang="en-GB" sz="2800" dirty="0"/>
              <a:t>Since these chain reactions may result in further substitution of H-atoms with Cl-atoms, a mixture of products is often produced, such as , CH</a:t>
            </a:r>
            <a:r>
              <a:rPr lang="en-GB" sz="2800" baseline="-25000" dirty="0"/>
              <a:t>3</a:t>
            </a:r>
            <a:r>
              <a:rPr lang="en-GB" sz="2800" dirty="0"/>
              <a:t>Cl, CH</a:t>
            </a:r>
            <a:r>
              <a:rPr lang="en-GB" sz="2800" baseline="-25000" dirty="0"/>
              <a:t>2</a:t>
            </a:r>
            <a:r>
              <a:rPr lang="en-GB" sz="2800" dirty="0"/>
              <a:t>Cl</a:t>
            </a:r>
            <a:r>
              <a:rPr lang="en-GB" sz="2800" baseline="-25000" dirty="0"/>
              <a:t>2</a:t>
            </a:r>
            <a:r>
              <a:rPr lang="en-GB" sz="2800" dirty="0"/>
              <a:t>, CHCl</a:t>
            </a:r>
            <a:r>
              <a:rPr lang="en-GB" sz="2800" baseline="-25000" dirty="0"/>
              <a:t>3</a:t>
            </a:r>
            <a:r>
              <a:rPr lang="en-GB" sz="2800" dirty="0"/>
              <a:t>, CCl</a:t>
            </a:r>
            <a:r>
              <a:rPr lang="en-GB" sz="2800" baseline="-25000" dirty="0"/>
              <a:t>4</a:t>
            </a:r>
            <a:r>
              <a:rPr lang="en-GB" sz="2800" dirty="0"/>
              <a:t>. This becomes even more complex with longer chain alkanes.</a:t>
            </a:r>
          </a:p>
          <a:p>
            <a:r>
              <a:rPr lang="en-GB" sz="2800" dirty="0"/>
              <a:t>For this reason, haloalkanes are usually produced by alternative methods (see later in course)</a:t>
            </a:r>
          </a:p>
        </p:txBody>
      </p:sp>
    </p:spTree>
    <p:extLst>
      <p:ext uri="{BB962C8B-B14F-4D97-AF65-F5344CB8AC3E}">
        <p14:creationId xmlns:p14="http://schemas.microsoft.com/office/powerpoint/2010/main" val="1820663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dirty="0">
                <a:solidFill>
                  <a:schemeClr val="accent6"/>
                </a:solidFill>
              </a:rPr>
              <a:t>3.3.1.3 Isomerism</a:t>
            </a:r>
          </a:p>
        </p:txBody>
      </p:sp>
      <p:pic>
        <p:nvPicPr>
          <p:cNvPr id="4" name="Picture 3" descr="A screenshot of a computer&#10;&#10;Description automatically generated">
            <a:extLst>
              <a:ext uri="{FF2B5EF4-FFF2-40B4-BE49-F238E27FC236}">
                <a16:creationId xmlns:a16="http://schemas.microsoft.com/office/drawing/2014/main" id="{A8D6EA2C-E22D-F2DC-4BE8-F413BD7F9BDD}"/>
              </a:ext>
            </a:extLst>
          </p:cNvPr>
          <p:cNvPicPr>
            <a:picLocks noChangeAspect="1"/>
          </p:cNvPicPr>
          <p:nvPr/>
        </p:nvPicPr>
        <p:blipFill rotWithShape="1">
          <a:blip r:embed="rId2"/>
          <a:srcRect l="36275" t="43922" r="15686" b="23660"/>
          <a:stretch/>
        </p:blipFill>
        <p:spPr>
          <a:xfrm>
            <a:off x="721134" y="1162050"/>
            <a:ext cx="10749731" cy="4533900"/>
          </a:xfrm>
          <a:prstGeom prst="rect">
            <a:avLst/>
          </a:prstGeom>
        </p:spPr>
      </p:pic>
    </p:spTree>
    <p:extLst>
      <p:ext uri="{BB962C8B-B14F-4D97-AF65-F5344CB8AC3E}">
        <p14:creationId xmlns:p14="http://schemas.microsoft.com/office/powerpoint/2010/main" val="3949597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93701" y="857232"/>
            <a:ext cx="11417300" cy="6740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dirty="0">
                <a:latin typeface="+mn-lt"/>
              </a:rPr>
              <a:t>Isomers:</a:t>
            </a:r>
            <a:r>
              <a:rPr lang="en-GB" sz="3200" dirty="0">
                <a:latin typeface="+mn-lt"/>
              </a:rPr>
              <a:t> are molecules that have the same molecular formula but whose atoms are arranged differently.</a:t>
            </a:r>
          </a:p>
          <a:p>
            <a:pPr eaLnBrk="1" hangingPunct="1">
              <a:spcBef>
                <a:spcPct val="50000"/>
              </a:spcBef>
            </a:pPr>
            <a:r>
              <a:rPr lang="en-GB" sz="3200" b="1" dirty="0">
                <a:solidFill>
                  <a:srgbClr val="FF0000"/>
                </a:solidFill>
                <a:latin typeface="+mn-lt"/>
              </a:rPr>
              <a:t>Structural isomers: </a:t>
            </a:r>
            <a:r>
              <a:rPr lang="en-GB" sz="3200" dirty="0">
                <a:solidFill>
                  <a:srgbClr val="FF0000"/>
                </a:solidFill>
                <a:latin typeface="+mn-lt"/>
              </a:rPr>
              <a:t>have the same molecular formula but different structural formulae. There are three types: </a:t>
            </a:r>
          </a:p>
          <a:p>
            <a:pPr eaLnBrk="1" hangingPunct="1">
              <a:spcBef>
                <a:spcPct val="50000"/>
              </a:spcBef>
            </a:pPr>
            <a:r>
              <a:rPr lang="en-GB" sz="3200" dirty="0">
                <a:solidFill>
                  <a:srgbClr val="FF0000"/>
                </a:solidFill>
                <a:latin typeface="+mn-lt"/>
              </a:rPr>
              <a:t>	Chain, </a:t>
            </a:r>
          </a:p>
          <a:p>
            <a:pPr eaLnBrk="1" hangingPunct="1">
              <a:spcBef>
                <a:spcPct val="50000"/>
              </a:spcBef>
            </a:pPr>
            <a:r>
              <a:rPr lang="en-GB" sz="3200" dirty="0">
                <a:solidFill>
                  <a:srgbClr val="FF0000"/>
                </a:solidFill>
                <a:latin typeface="+mn-lt"/>
              </a:rPr>
              <a:t>	Positional and </a:t>
            </a:r>
          </a:p>
          <a:p>
            <a:pPr eaLnBrk="1" hangingPunct="1">
              <a:spcBef>
                <a:spcPct val="50000"/>
              </a:spcBef>
            </a:pPr>
            <a:r>
              <a:rPr lang="en-GB" sz="3200" dirty="0">
                <a:solidFill>
                  <a:srgbClr val="FF0000"/>
                </a:solidFill>
                <a:latin typeface="+mn-lt"/>
              </a:rPr>
              <a:t>	Functional Group.</a:t>
            </a:r>
          </a:p>
          <a:p>
            <a:pPr eaLnBrk="1" hangingPunct="1">
              <a:spcBef>
                <a:spcPct val="50000"/>
              </a:spcBef>
            </a:pPr>
            <a:endParaRPr lang="en-GB" sz="3200" dirty="0">
              <a:latin typeface="+mn-lt"/>
            </a:endParaRPr>
          </a:p>
          <a:p>
            <a:pPr eaLnBrk="1" hangingPunct="1">
              <a:spcBef>
                <a:spcPct val="50000"/>
              </a:spcBef>
            </a:pPr>
            <a:endParaRPr lang="en-GB" sz="3200" dirty="0">
              <a:latin typeface="+mn-lt"/>
            </a:endParaRPr>
          </a:p>
          <a:p>
            <a:pPr eaLnBrk="1" hangingPunct="1">
              <a:spcBef>
                <a:spcPct val="50000"/>
              </a:spcBef>
            </a:pPr>
            <a:r>
              <a:rPr lang="en-GB" sz="3200" dirty="0">
                <a:latin typeface="+mn-lt"/>
              </a:rPr>
              <a:t> </a:t>
            </a:r>
          </a:p>
        </p:txBody>
      </p:sp>
      <p:sp>
        <p:nvSpPr>
          <p:cNvPr id="4" name="Title 1">
            <a:extLst>
              <a:ext uri="{FF2B5EF4-FFF2-40B4-BE49-F238E27FC236}">
                <a16:creationId xmlns:a16="http://schemas.microsoft.com/office/drawing/2014/main" id="{DDD570D1-427B-E1B9-CDC4-C955134C672E}"/>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Structural isomers</a:t>
            </a:r>
          </a:p>
        </p:txBody>
      </p:sp>
    </p:spTree>
    <p:extLst>
      <p:ext uri="{BB962C8B-B14F-4D97-AF65-F5344CB8AC3E}">
        <p14:creationId xmlns:p14="http://schemas.microsoft.com/office/powerpoint/2010/main" val="4075727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E75AB0-1A97-6FB9-FAFD-0CF546D1071A}"/>
              </a:ext>
            </a:extLst>
          </p:cNvPr>
          <p:cNvSpPr txBox="1"/>
          <p:nvPr/>
        </p:nvSpPr>
        <p:spPr>
          <a:xfrm>
            <a:off x="0" y="787400"/>
            <a:ext cx="12192000" cy="1077218"/>
          </a:xfrm>
          <a:prstGeom prst="rect">
            <a:avLst/>
          </a:prstGeom>
          <a:noFill/>
        </p:spPr>
        <p:txBody>
          <a:bodyPr wrap="square" rtlCol="0">
            <a:spAutoFit/>
          </a:bodyPr>
          <a:lstStyle/>
          <a:p>
            <a:r>
              <a:rPr lang="en-US" sz="3200" dirty="0"/>
              <a:t>CHAIN ISOMERS have a different arrangement of the hydrocarbon chain, such as branching;</a:t>
            </a:r>
          </a:p>
        </p:txBody>
      </p:sp>
      <p:pic>
        <p:nvPicPr>
          <p:cNvPr id="1026" name="Picture 2" descr="How many isomers are there of n-pentanol? | Quizlet">
            <a:extLst>
              <a:ext uri="{FF2B5EF4-FFF2-40B4-BE49-F238E27FC236}">
                <a16:creationId xmlns:a16="http://schemas.microsoft.com/office/drawing/2014/main" id="{E8938AB6-A01F-E1FF-AAD8-0226D5EAB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152650"/>
            <a:ext cx="1092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679E3A-B9CA-1606-27A7-9C77D34DB405}"/>
              </a:ext>
            </a:extLst>
          </p:cNvPr>
          <p:cNvSpPr txBox="1"/>
          <p:nvPr/>
        </p:nvSpPr>
        <p:spPr>
          <a:xfrm>
            <a:off x="1409700" y="4914900"/>
            <a:ext cx="5714513" cy="1938992"/>
          </a:xfrm>
          <a:prstGeom prst="rect">
            <a:avLst/>
          </a:prstGeom>
          <a:noFill/>
        </p:spPr>
        <p:txBody>
          <a:bodyPr wrap="none" rtlCol="0">
            <a:spAutoFit/>
          </a:bodyPr>
          <a:lstStyle/>
          <a:p>
            <a:r>
              <a:rPr lang="en-US" sz="2400" dirty="0"/>
              <a:t>These are chain isomers of pentan-1-ol</a:t>
            </a:r>
          </a:p>
          <a:p>
            <a:endParaRPr lang="en-US" sz="2400" dirty="0"/>
          </a:p>
          <a:p>
            <a:endParaRPr lang="en-US" sz="2400" dirty="0"/>
          </a:p>
          <a:p>
            <a:endParaRPr lang="en-US" sz="2400" dirty="0"/>
          </a:p>
          <a:p>
            <a:r>
              <a:rPr lang="en-US" sz="2400" dirty="0"/>
              <a:t>They all have the molecular formular C</a:t>
            </a:r>
            <a:r>
              <a:rPr lang="en-US" sz="2400" baseline="-25000" dirty="0"/>
              <a:t>5</a:t>
            </a:r>
            <a:r>
              <a:rPr lang="en-US" sz="2400" dirty="0"/>
              <a:t>H</a:t>
            </a:r>
            <a:r>
              <a:rPr lang="en-US" sz="2400" baseline="-25000" dirty="0"/>
              <a:t>12</a:t>
            </a:r>
            <a:r>
              <a:rPr lang="en-US" sz="2400" dirty="0"/>
              <a:t>O</a:t>
            </a:r>
          </a:p>
        </p:txBody>
      </p:sp>
      <p:pic>
        <p:nvPicPr>
          <p:cNvPr id="1028" name="Picture 4">
            <a:extLst>
              <a:ext uri="{FF2B5EF4-FFF2-40B4-BE49-F238E27FC236}">
                <a16:creationId xmlns:a16="http://schemas.microsoft.com/office/drawing/2014/main" id="{5FA6A5F6-778C-6A9E-671A-A2E1986F6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4839136"/>
            <a:ext cx="3467100" cy="14410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628E999-FDE1-4AB5-B5F6-D682256E61B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Chain isomers</a:t>
            </a:r>
          </a:p>
        </p:txBody>
      </p:sp>
    </p:spTree>
    <p:extLst>
      <p:ext uri="{BB962C8B-B14F-4D97-AF65-F5344CB8AC3E}">
        <p14:creationId xmlns:p14="http://schemas.microsoft.com/office/powerpoint/2010/main" val="1947438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232AC-3FBD-7C1B-FA34-7AC0428E4D83}"/>
              </a:ext>
            </a:extLst>
          </p:cNvPr>
          <p:cNvSpPr txBox="1"/>
          <p:nvPr/>
        </p:nvSpPr>
        <p:spPr>
          <a:xfrm>
            <a:off x="0" y="787400"/>
            <a:ext cx="12192000" cy="1077218"/>
          </a:xfrm>
          <a:prstGeom prst="rect">
            <a:avLst/>
          </a:prstGeom>
          <a:noFill/>
        </p:spPr>
        <p:txBody>
          <a:bodyPr wrap="square" rtlCol="0">
            <a:spAutoFit/>
          </a:bodyPr>
          <a:lstStyle/>
          <a:p>
            <a:r>
              <a:rPr lang="en-US" sz="3200" dirty="0"/>
              <a:t>POSITIONAL ISOMERS have the same functional group attached to the same main chain at different points;</a:t>
            </a:r>
          </a:p>
        </p:txBody>
      </p:sp>
      <p:pic>
        <p:nvPicPr>
          <p:cNvPr id="2050" name="Picture 2" descr="Positional isomerism is a type of structural isomerism, which occurs when  the same functional group is in different positions on the same carbon  chain.">
            <a:extLst>
              <a:ext uri="{FF2B5EF4-FFF2-40B4-BE49-F238E27FC236}">
                <a16:creationId xmlns:a16="http://schemas.microsoft.com/office/drawing/2014/main" id="{05736447-1069-2968-D94E-092114911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44700"/>
            <a:ext cx="3365500" cy="336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F39AD6-2FFC-F02E-49A4-79FAA29CB86A}"/>
              </a:ext>
            </a:extLst>
          </p:cNvPr>
          <p:cNvSpPr txBox="1"/>
          <p:nvPr/>
        </p:nvSpPr>
        <p:spPr>
          <a:xfrm>
            <a:off x="5181600" y="2540000"/>
            <a:ext cx="3429000" cy="584775"/>
          </a:xfrm>
          <a:prstGeom prst="rect">
            <a:avLst/>
          </a:prstGeom>
          <a:noFill/>
        </p:spPr>
        <p:txBody>
          <a:bodyPr wrap="square" rtlCol="0">
            <a:spAutoFit/>
          </a:bodyPr>
          <a:lstStyle/>
          <a:p>
            <a:r>
              <a:rPr lang="en-US" sz="3200" dirty="0"/>
              <a:t>1-chlorobutane</a:t>
            </a:r>
          </a:p>
        </p:txBody>
      </p:sp>
      <p:sp>
        <p:nvSpPr>
          <p:cNvPr id="5" name="TextBox 4">
            <a:extLst>
              <a:ext uri="{FF2B5EF4-FFF2-40B4-BE49-F238E27FC236}">
                <a16:creationId xmlns:a16="http://schemas.microsoft.com/office/drawing/2014/main" id="{E76EE4A1-8612-AE59-F605-E30A1A979044}"/>
              </a:ext>
            </a:extLst>
          </p:cNvPr>
          <p:cNvSpPr txBox="1"/>
          <p:nvPr/>
        </p:nvSpPr>
        <p:spPr>
          <a:xfrm>
            <a:off x="5232400" y="4114800"/>
            <a:ext cx="3429000" cy="584775"/>
          </a:xfrm>
          <a:prstGeom prst="rect">
            <a:avLst/>
          </a:prstGeom>
          <a:noFill/>
        </p:spPr>
        <p:txBody>
          <a:bodyPr wrap="square" rtlCol="0">
            <a:spAutoFit/>
          </a:bodyPr>
          <a:lstStyle/>
          <a:p>
            <a:r>
              <a:rPr lang="en-US" sz="3200" dirty="0"/>
              <a:t>2-chlorobutane</a:t>
            </a:r>
          </a:p>
        </p:txBody>
      </p:sp>
      <p:sp>
        <p:nvSpPr>
          <p:cNvPr id="7" name="TextBox 6">
            <a:extLst>
              <a:ext uri="{FF2B5EF4-FFF2-40B4-BE49-F238E27FC236}">
                <a16:creationId xmlns:a16="http://schemas.microsoft.com/office/drawing/2014/main" id="{363EE7D8-A6B4-50B6-568E-7F522E0EFB58}"/>
              </a:ext>
            </a:extLst>
          </p:cNvPr>
          <p:cNvSpPr txBox="1"/>
          <p:nvPr/>
        </p:nvSpPr>
        <p:spPr>
          <a:xfrm>
            <a:off x="2819400" y="6184384"/>
            <a:ext cx="8172450" cy="523220"/>
          </a:xfrm>
          <a:prstGeom prst="rect">
            <a:avLst/>
          </a:prstGeom>
          <a:noFill/>
        </p:spPr>
        <p:txBody>
          <a:bodyPr wrap="square">
            <a:spAutoFit/>
          </a:bodyPr>
          <a:lstStyle/>
          <a:p>
            <a:r>
              <a:rPr lang="en-US" sz="2800" dirty="0"/>
              <a:t>They both have the molecular formular C</a:t>
            </a:r>
            <a:r>
              <a:rPr lang="en-US" sz="2800" baseline="-25000" dirty="0"/>
              <a:t>4</a:t>
            </a:r>
            <a:r>
              <a:rPr lang="en-US" sz="2800" dirty="0"/>
              <a:t>H</a:t>
            </a:r>
            <a:r>
              <a:rPr lang="en-US" sz="2800" baseline="-25000" dirty="0"/>
              <a:t>9</a:t>
            </a:r>
            <a:r>
              <a:rPr lang="en-US" sz="2800" dirty="0"/>
              <a:t>Cl</a:t>
            </a:r>
          </a:p>
        </p:txBody>
      </p:sp>
      <p:sp>
        <p:nvSpPr>
          <p:cNvPr id="8" name="Title 1">
            <a:extLst>
              <a:ext uri="{FF2B5EF4-FFF2-40B4-BE49-F238E27FC236}">
                <a16:creationId xmlns:a16="http://schemas.microsoft.com/office/drawing/2014/main" id="{88681588-EA45-5970-FCAB-31388335F49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Positional isomers</a:t>
            </a:r>
          </a:p>
        </p:txBody>
      </p:sp>
    </p:spTree>
    <p:extLst>
      <p:ext uri="{BB962C8B-B14F-4D97-AF65-F5344CB8AC3E}">
        <p14:creationId xmlns:p14="http://schemas.microsoft.com/office/powerpoint/2010/main" val="955762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ex-3-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9975" y="4872039"/>
            <a:ext cx="3417888"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699" name="Picture 3" descr="hex-1-e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089" y="1403351"/>
            <a:ext cx="3189287"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0" name="Picture 4" descr="hex-2-e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975" y="3136901"/>
            <a:ext cx="3417888"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228600" y="908050"/>
            <a:ext cx="1043940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t>Position isomerism also exists in alkenes (C=C) with four or more carbon atoms.</a:t>
            </a:r>
          </a:p>
        </p:txBody>
      </p:sp>
      <p:sp>
        <p:nvSpPr>
          <p:cNvPr id="29703" name="Text Box 7"/>
          <p:cNvSpPr txBox="1">
            <a:spLocks noChangeArrowheads="1"/>
          </p:cNvSpPr>
          <p:nvPr/>
        </p:nvSpPr>
        <p:spPr bwMode="auto">
          <a:xfrm>
            <a:off x="500063" y="1868487"/>
            <a:ext cx="2792412"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t>For example, hexene</a:t>
            </a:r>
            <a:r>
              <a:rPr lang="en-GB" sz="2000" b="1" dirty="0"/>
              <a:t> </a:t>
            </a:r>
            <a:r>
              <a:rPr lang="en-GB" sz="2000" dirty="0"/>
              <a:t>has several position isomers, all with the molecular formula C</a:t>
            </a:r>
            <a:r>
              <a:rPr lang="en-GB" sz="2000" baseline="-25000" dirty="0"/>
              <a:t>6</a:t>
            </a:r>
            <a:r>
              <a:rPr lang="en-GB" sz="2000" dirty="0"/>
              <a:t>H</a:t>
            </a:r>
            <a:r>
              <a:rPr lang="en-GB" sz="2000" baseline="-25000" dirty="0"/>
              <a:t>12</a:t>
            </a:r>
            <a:endParaRPr lang="en-GB" sz="2000" dirty="0"/>
          </a:p>
        </p:txBody>
      </p:sp>
      <p:sp>
        <p:nvSpPr>
          <p:cNvPr id="29705" name="Text Box 9"/>
          <p:cNvSpPr txBox="1">
            <a:spLocks noChangeArrowheads="1"/>
          </p:cNvSpPr>
          <p:nvPr/>
        </p:nvSpPr>
        <p:spPr bwMode="auto">
          <a:xfrm>
            <a:off x="8434389" y="1779588"/>
            <a:ext cx="16081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t>hex-1-ene</a:t>
            </a:r>
          </a:p>
        </p:txBody>
      </p:sp>
      <p:sp>
        <p:nvSpPr>
          <p:cNvPr id="29706" name="Text Box 10"/>
          <p:cNvSpPr txBox="1">
            <a:spLocks noChangeArrowheads="1"/>
          </p:cNvSpPr>
          <p:nvPr/>
        </p:nvSpPr>
        <p:spPr bwMode="auto">
          <a:xfrm>
            <a:off x="8434389" y="3513138"/>
            <a:ext cx="16081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t>hex-2-ene</a:t>
            </a:r>
          </a:p>
        </p:txBody>
      </p:sp>
      <p:sp>
        <p:nvSpPr>
          <p:cNvPr id="29707" name="Text Box 11"/>
          <p:cNvSpPr txBox="1">
            <a:spLocks noChangeArrowheads="1"/>
          </p:cNvSpPr>
          <p:nvPr/>
        </p:nvSpPr>
        <p:spPr bwMode="auto">
          <a:xfrm>
            <a:off x="8434389" y="5248275"/>
            <a:ext cx="16081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t>hex-3-ene</a:t>
            </a:r>
          </a:p>
        </p:txBody>
      </p:sp>
      <p:sp>
        <p:nvSpPr>
          <p:cNvPr id="3" name="Title 1">
            <a:extLst>
              <a:ext uri="{FF2B5EF4-FFF2-40B4-BE49-F238E27FC236}">
                <a16:creationId xmlns:a16="http://schemas.microsoft.com/office/drawing/2014/main" id="{78B32B46-C903-FC7C-6549-E7447DB8BDDA}"/>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Positional isomers in alkenes</a:t>
            </a:r>
          </a:p>
        </p:txBody>
      </p:sp>
    </p:spTree>
    <p:extLst>
      <p:ext uri="{BB962C8B-B14F-4D97-AF65-F5344CB8AC3E}">
        <p14:creationId xmlns:p14="http://schemas.microsoft.com/office/powerpoint/2010/main" val="984523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wipe(left)">
                                      <p:cBhvr>
                                        <p:cTn id="11" dur="500"/>
                                        <p:tgtEl>
                                          <p:spTgt spid="2969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9705"/>
                                        </p:tgtEl>
                                        <p:attrNameLst>
                                          <p:attrName>style.visibility</p:attrName>
                                        </p:attrNameLst>
                                      </p:cBhvr>
                                      <p:to>
                                        <p:strVal val="visible"/>
                                      </p:to>
                                    </p:set>
                                    <p:animEffect transition="in" filter="dissolve">
                                      <p:cBhvr>
                                        <p:cTn id="15" dur="500"/>
                                        <p:tgtEl>
                                          <p:spTgt spid="2970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wipe(left)">
                                      <p:cBhvr>
                                        <p:cTn id="19" dur="500"/>
                                        <p:tgtEl>
                                          <p:spTgt spid="2970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9706"/>
                                        </p:tgtEl>
                                        <p:attrNameLst>
                                          <p:attrName>style.visibility</p:attrName>
                                        </p:attrNameLst>
                                      </p:cBhvr>
                                      <p:to>
                                        <p:strVal val="visible"/>
                                      </p:to>
                                    </p:set>
                                    <p:animEffect transition="in" filter="dissolve">
                                      <p:cBhvr>
                                        <p:cTn id="23" dur="500"/>
                                        <p:tgtEl>
                                          <p:spTgt spid="29706"/>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9698"/>
                                        </p:tgtEl>
                                        <p:attrNameLst>
                                          <p:attrName>style.visibility</p:attrName>
                                        </p:attrNameLst>
                                      </p:cBhvr>
                                      <p:to>
                                        <p:strVal val="visible"/>
                                      </p:to>
                                    </p:set>
                                    <p:animEffect transition="in" filter="wipe(left)">
                                      <p:cBhvr>
                                        <p:cTn id="27" dur="500"/>
                                        <p:tgtEl>
                                          <p:spTgt spid="29698"/>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9707"/>
                                        </p:tgtEl>
                                        <p:attrNameLst>
                                          <p:attrName>style.visibility</p:attrName>
                                        </p:attrNameLst>
                                      </p:cBhvr>
                                      <p:to>
                                        <p:strVal val="visible"/>
                                      </p:to>
                                    </p:set>
                                    <p:animEffect transition="in" filter="dissolve">
                                      <p:cBhvr>
                                        <p:cTn id="31"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5" grpId="0"/>
      <p:bldP spid="29706" grpId="0"/>
      <p:bldP spid="2970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ethoxyethane">
            <a:extLst>
              <a:ext uri="{FF2B5EF4-FFF2-40B4-BE49-F238E27FC236}">
                <a16:creationId xmlns:a16="http://schemas.microsoft.com/office/drawing/2014/main" id="{85F2E2DA-62BB-56EA-DB12-D18232E3C9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984" y="2996953"/>
            <a:ext cx="2997200"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propanol">
            <a:extLst>
              <a:ext uri="{FF2B5EF4-FFF2-40B4-BE49-F238E27FC236}">
                <a16:creationId xmlns:a16="http://schemas.microsoft.com/office/drawing/2014/main" id="{04358B42-5AB9-C91C-8799-4D60FD09D1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0" y="3068961"/>
            <a:ext cx="2997200"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4164857-ADFD-23DE-DCCB-B70988A9D497}"/>
              </a:ext>
            </a:extLst>
          </p:cNvPr>
          <p:cNvSpPr txBox="1"/>
          <p:nvPr/>
        </p:nvSpPr>
        <p:spPr>
          <a:xfrm>
            <a:off x="2717800" y="4864100"/>
            <a:ext cx="1828800" cy="461665"/>
          </a:xfrm>
          <a:prstGeom prst="rect">
            <a:avLst/>
          </a:prstGeom>
          <a:noFill/>
        </p:spPr>
        <p:txBody>
          <a:bodyPr wrap="square" rtlCol="0">
            <a:spAutoFit/>
          </a:bodyPr>
          <a:lstStyle/>
          <a:p>
            <a:r>
              <a:rPr lang="en-US" sz="2400" dirty="0"/>
              <a:t>Propan-1-ol</a:t>
            </a:r>
          </a:p>
        </p:txBody>
      </p:sp>
      <p:sp>
        <p:nvSpPr>
          <p:cNvPr id="6" name="TextBox 5">
            <a:extLst>
              <a:ext uri="{FF2B5EF4-FFF2-40B4-BE49-F238E27FC236}">
                <a16:creationId xmlns:a16="http://schemas.microsoft.com/office/drawing/2014/main" id="{033B8804-C578-ECA3-43D3-ED9EB3B9AFF9}"/>
              </a:ext>
            </a:extLst>
          </p:cNvPr>
          <p:cNvSpPr txBox="1"/>
          <p:nvPr/>
        </p:nvSpPr>
        <p:spPr>
          <a:xfrm>
            <a:off x="7200900" y="4889500"/>
            <a:ext cx="2273300" cy="461665"/>
          </a:xfrm>
          <a:prstGeom prst="rect">
            <a:avLst/>
          </a:prstGeom>
          <a:noFill/>
        </p:spPr>
        <p:txBody>
          <a:bodyPr wrap="square" rtlCol="0">
            <a:spAutoFit/>
          </a:bodyPr>
          <a:lstStyle/>
          <a:p>
            <a:r>
              <a:rPr lang="en-US" sz="2400" dirty="0" err="1"/>
              <a:t>Methoxyethane</a:t>
            </a:r>
            <a:endParaRPr lang="en-US" sz="2400" dirty="0"/>
          </a:p>
        </p:txBody>
      </p:sp>
      <p:sp>
        <p:nvSpPr>
          <p:cNvPr id="7" name="Text Box 3">
            <a:extLst>
              <a:ext uri="{FF2B5EF4-FFF2-40B4-BE49-F238E27FC236}">
                <a16:creationId xmlns:a16="http://schemas.microsoft.com/office/drawing/2014/main" id="{824F64A9-0CC0-39BE-44F6-7572AEF7A962}"/>
              </a:ext>
            </a:extLst>
          </p:cNvPr>
          <p:cNvSpPr txBox="1">
            <a:spLocks noChangeArrowheads="1"/>
          </p:cNvSpPr>
          <p:nvPr/>
        </p:nvSpPr>
        <p:spPr bwMode="auto">
          <a:xfrm>
            <a:off x="2084388" y="836614"/>
            <a:ext cx="858361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t>Functional group isomers</a:t>
            </a:r>
            <a:r>
              <a:rPr lang="en-GB" sz="2400" dirty="0"/>
              <a:t> contain different functional groups and so are members of different homologous series. </a:t>
            </a:r>
          </a:p>
        </p:txBody>
      </p:sp>
      <p:sp>
        <p:nvSpPr>
          <p:cNvPr id="8" name="Text Box 8">
            <a:extLst>
              <a:ext uri="{FF2B5EF4-FFF2-40B4-BE49-F238E27FC236}">
                <a16:creationId xmlns:a16="http://schemas.microsoft.com/office/drawing/2014/main" id="{ABCA0F7B-7F0D-C661-F7AF-92BA9A50FB27}"/>
              </a:ext>
            </a:extLst>
          </p:cNvPr>
          <p:cNvSpPr txBox="1">
            <a:spLocks noChangeArrowheads="1"/>
          </p:cNvSpPr>
          <p:nvPr/>
        </p:nvSpPr>
        <p:spPr bwMode="auto">
          <a:xfrm>
            <a:off x="2087563" y="1973264"/>
            <a:ext cx="858361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t>For example, both alcohols and ethers have the general formula C</a:t>
            </a:r>
            <a:r>
              <a:rPr lang="en-GB" sz="2400" i="1" baseline="-25000" dirty="0"/>
              <a:t>n</a:t>
            </a:r>
            <a:r>
              <a:rPr lang="en-GB" sz="2400" dirty="0"/>
              <a:t>H</a:t>
            </a:r>
            <a:r>
              <a:rPr lang="en-GB" sz="2400" baseline="-25000" dirty="0"/>
              <a:t>2</a:t>
            </a:r>
            <a:r>
              <a:rPr lang="en-GB" sz="2400" i="1" baseline="-25000" dirty="0"/>
              <a:t>n</a:t>
            </a:r>
            <a:r>
              <a:rPr lang="en-GB" sz="2400" baseline="-25000" dirty="0"/>
              <a:t>+2</a:t>
            </a:r>
            <a:r>
              <a:rPr lang="en-GB" sz="2400" dirty="0"/>
              <a:t>O so they may be functional group isomers:</a:t>
            </a:r>
          </a:p>
        </p:txBody>
      </p:sp>
      <p:sp>
        <p:nvSpPr>
          <p:cNvPr id="10" name="Title 1">
            <a:extLst>
              <a:ext uri="{FF2B5EF4-FFF2-40B4-BE49-F238E27FC236}">
                <a16:creationId xmlns:a16="http://schemas.microsoft.com/office/drawing/2014/main" id="{305A3753-6FF7-DBBD-1F82-C2B4C1F4FB45}"/>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Functional group isomerism</a:t>
            </a:r>
          </a:p>
        </p:txBody>
      </p:sp>
    </p:spTree>
    <p:extLst>
      <p:ext uri="{BB962C8B-B14F-4D97-AF65-F5344CB8AC3E}">
        <p14:creationId xmlns:p14="http://schemas.microsoft.com/office/powerpoint/2010/main" val="19362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7" name="Text Box 11"/>
          <p:cNvSpPr txBox="1">
            <a:spLocks noChangeArrowheads="1"/>
          </p:cNvSpPr>
          <p:nvPr/>
        </p:nvSpPr>
        <p:spPr bwMode="auto">
          <a:xfrm>
            <a:off x="1181100" y="4103689"/>
            <a:ext cx="10655299" cy="2272417"/>
          </a:xfrm>
          <a:prstGeom prst="rect">
            <a:avLst/>
          </a:prstGeom>
          <a:noFill/>
          <a:ln w="9525">
            <a:noFill/>
            <a:miter lim="800000"/>
            <a:headEnd/>
            <a:tailEnd/>
          </a:ln>
          <a:effectLst/>
        </p:spPr>
        <p:txBody>
          <a:bodyPr wrap="square" lIns="91440" tIns="45720" rIns="91440" bIns="45720" anchor="t">
            <a:spAutoFit/>
          </a:bodyPr>
          <a:lstStyle/>
          <a:p>
            <a:pPr>
              <a:spcAft>
                <a:spcPts val="200"/>
              </a:spcAft>
              <a:defRPr/>
            </a:pPr>
            <a:r>
              <a:rPr lang="en-GB" sz="2800" dirty="0"/>
              <a:t>Both of these molecules are 1,2-dibromoethene, BUT, due to the restricted rotation, they are not identical but GEOMETRIC ISOMERS. </a:t>
            </a:r>
          </a:p>
          <a:p>
            <a:pPr>
              <a:spcAft>
                <a:spcPts val="200"/>
              </a:spcAft>
              <a:defRPr/>
            </a:pPr>
            <a:r>
              <a:rPr lang="en-GB" sz="2800" dirty="0"/>
              <a:t>Geometric isomerism is an example of stereoisomerism found in some, but not all, alkenes. It occurs due to the </a:t>
            </a:r>
            <a:r>
              <a:rPr lang="en-GB" sz="2800" dirty="0">
                <a:solidFill>
                  <a:srgbClr val="CC0000"/>
                </a:solidFill>
              </a:rPr>
              <a:t>RESTRICTED ROTATION</a:t>
            </a:r>
            <a:r>
              <a:rPr lang="en-GB" sz="2800" dirty="0"/>
              <a:t> OF C=C bonds</a:t>
            </a:r>
            <a:endParaRPr lang="en-GB" sz="2800" dirty="0">
              <a:cs typeface="Calibri"/>
            </a:endParaRPr>
          </a:p>
        </p:txBody>
      </p:sp>
      <p:pic>
        <p:nvPicPr>
          <p:cNvPr id="19466" name="Picture 12" descr="giso2c"/>
          <p:cNvPicPr>
            <a:picLocks noChangeAspect="1" noChangeArrowheads="1"/>
          </p:cNvPicPr>
          <p:nvPr/>
        </p:nvPicPr>
        <p:blipFill>
          <a:blip r:embed="rId2" cstate="print"/>
          <a:srcRect/>
          <a:stretch>
            <a:fillRect/>
          </a:stretch>
        </p:blipFill>
        <p:spPr bwMode="auto">
          <a:xfrm>
            <a:off x="2222500" y="13096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446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720B0266-4B50-23AF-EB8A-A7911A207C8F}"/>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Geometric isomerism in alkenes</a:t>
            </a: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319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Box 12">
            <a:extLst>
              <a:ext uri="{FF2B5EF4-FFF2-40B4-BE49-F238E27FC236}">
                <a16:creationId xmlns:a16="http://schemas.microsoft.com/office/drawing/2014/main" id="{2575F9F5-F1FD-9282-A63B-8DADDD50DE23}"/>
              </a:ext>
            </a:extLst>
          </p:cNvPr>
          <p:cNvSpPr txBox="1">
            <a:spLocks noChangeArrowheads="1"/>
          </p:cNvSpPr>
          <p:nvPr/>
        </p:nvSpPr>
        <p:spPr bwMode="auto">
          <a:xfrm>
            <a:off x="952500" y="3487738"/>
            <a:ext cx="5205413" cy="1251625"/>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CIS  (Z)</a:t>
            </a:r>
            <a:endParaRPr lang="en-GB" sz="2400" dirty="0"/>
          </a:p>
          <a:p>
            <a:pPr algn="ctr">
              <a:spcAft>
                <a:spcPts val="200"/>
              </a:spcAft>
            </a:pPr>
            <a:r>
              <a:rPr lang="en-GB" sz="2400" b="1" dirty="0"/>
              <a:t>Groups/atoms are on the</a:t>
            </a:r>
          </a:p>
          <a:p>
            <a:pPr algn="ctr">
              <a:spcAft>
                <a:spcPts val="200"/>
              </a:spcAft>
            </a:pPr>
            <a:r>
              <a:rPr lang="en-GB" sz="2400" b="1" dirty="0">
                <a:solidFill>
                  <a:srgbClr val="CC0000"/>
                </a:solidFill>
              </a:rPr>
              <a:t>SAME SIDE</a:t>
            </a:r>
            <a:r>
              <a:rPr lang="en-GB" sz="2400" b="1" dirty="0"/>
              <a:t> of the double bond</a:t>
            </a:r>
            <a:endParaRPr lang="en-GB" sz="2400" dirty="0"/>
          </a:p>
        </p:txBody>
      </p:sp>
      <p:sp>
        <p:nvSpPr>
          <p:cNvPr id="13" name="Text Box 13">
            <a:extLst>
              <a:ext uri="{FF2B5EF4-FFF2-40B4-BE49-F238E27FC236}">
                <a16:creationId xmlns:a16="http://schemas.microsoft.com/office/drawing/2014/main" id="{DC78898F-68BE-5EC7-4D2E-05DFB46AD4B4}"/>
              </a:ext>
            </a:extLst>
          </p:cNvPr>
          <p:cNvSpPr txBox="1">
            <a:spLocks noChangeArrowheads="1"/>
          </p:cNvSpPr>
          <p:nvPr/>
        </p:nvSpPr>
        <p:spPr bwMode="auto">
          <a:xfrm>
            <a:off x="5223198" y="3525838"/>
            <a:ext cx="5533703" cy="1225977"/>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TRANS  (E)</a:t>
            </a:r>
            <a:endParaRPr lang="en-GB" sz="2400" dirty="0"/>
          </a:p>
          <a:p>
            <a:pPr algn="ctr">
              <a:spcAft>
                <a:spcPts val="200"/>
              </a:spcAft>
            </a:pPr>
            <a:r>
              <a:rPr lang="en-GB" sz="2400" b="1" dirty="0"/>
              <a:t>       Groups/atoms are on </a:t>
            </a:r>
            <a:r>
              <a:rPr lang="en-GB" sz="2400" b="1" dirty="0">
                <a:solidFill>
                  <a:srgbClr val="CC0000"/>
                </a:solidFill>
              </a:rPr>
              <a:t>OPPOSITE SIDES </a:t>
            </a:r>
            <a:r>
              <a:rPr lang="en-GB" sz="2400" b="1" dirty="0"/>
              <a:t>across the double bond</a:t>
            </a:r>
            <a:endParaRPr lang="en-GB" sz="2400" dirty="0"/>
          </a:p>
        </p:txBody>
      </p:sp>
      <p:cxnSp>
        <p:nvCxnSpPr>
          <p:cNvPr id="15" name="Straight Connector 14">
            <a:extLst>
              <a:ext uri="{FF2B5EF4-FFF2-40B4-BE49-F238E27FC236}">
                <a16:creationId xmlns:a16="http://schemas.microsoft.com/office/drawing/2014/main" id="{5CF01C2E-8014-57AC-9B12-496D2FDE8E92}"/>
              </a:ext>
            </a:extLst>
          </p:cNvPr>
          <p:cNvCxnSpPr/>
          <p:nvPr/>
        </p:nvCxnSpPr>
        <p:spPr>
          <a:xfrm>
            <a:off x="1981200" y="2222500"/>
            <a:ext cx="7531100" cy="0"/>
          </a:xfrm>
          <a:prstGeom prst="line">
            <a:avLst/>
          </a:prstGeom>
          <a:ln w="38100">
            <a:prstDash val="lgDash"/>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76413927-27B2-90E4-94BB-3BC156E98F2A}"/>
              </a:ext>
            </a:extLst>
          </p:cNvPr>
          <p:cNvSpPr txBox="1"/>
          <p:nvPr/>
        </p:nvSpPr>
        <p:spPr>
          <a:xfrm>
            <a:off x="1346200" y="5193784"/>
            <a:ext cx="4483100" cy="954107"/>
          </a:xfrm>
          <a:prstGeom prst="rect">
            <a:avLst/>
          </a:prstGeom>
          <a:noFill/>
        </p:spPr>
        <p:txBody>
          <a:bodyPr wrap="square">
            <a:spAutoFit/>
          </a:bodyPr>
          <a:lstStyle/>
          <a:p>
            <a:r>
              <a:rPr lang="en-GB" sz="2800" i="1" dirty="0"/>
              <a:t>OLD </a:t>
            </a:r>
            <a:r>
              <a:rPr lang="en-GB" sz="2800" dirty="0"/>
              <a:t>cis-1,2-dibromoethane</a:t>
            </a:r>
          </a:p>
          <a:p>
            <a:r>
              <a:rPr lang="en-GB" sz="2800" i="1" dirty="0"/>
              <a:t>NEW Z</a:t>
            </a:r>
            <a:r>
              <a:rPr lang="en-GB" sz="2800" dirty="0"/>
              <a:t>-1,2-dibromoethene</a:t>
            </a:r>
            <a:endParaRPr lang="en-US" sz="2800" dirty="0"/>
          </a:p>
        </p:txBody>
      </p:sp>
      <p:sp>
        <p:nvSpPr>
          <p:cNvPr id="18" name="TextBox 17">
            <a:extLst>
              <a:ext uri="{FF2B5EF4-FFF2-40B4-BE49-F238E27FC236}">
                <a16:creationId xmlns:a16="http://schemas.microsoft.com/office/drawing/2014/main" id="{16ECC5F0-BF0B-8A1F-31DC-B2E802B12478}"/>
              </a:ext>
            </a:extLst>
          </p:cNvPr>
          <p:cNvSpPr txBox="1"/>
          <p:nvPr/>
        </p:nvSpPr>
        <p:spPr>
          <a:xfrm>
            <a:off x="6565900" y="5155684"/>
            <a:ext cx="4864100" cy="954107"/>
          </a:xfrm>
          <a:prstGeom prst="rect">
            <a:avLst/>
          </a:prstGeom>
          <a:noFill/>
        </p:spPr>
        <p:txBody>
          <a:bodyPr wrap="square">
            <a:spAutoFit/>
          </a:bodyPr>
          <a:lstStyle/>
          <a:p>
            <a:r>
              <a:rPr lang="en-GB" sz="2800" i="1" dirty="0"/>
              <a:t>OLD trans</a:t>
            </a:r>
            <a:r>
              <a:rPr lang="en-GB" sz="2800" dirty="0"/>
              <a:t>-1,2-dibromoethane</a:t>
            </a:r>
          </a:p>
          <a:p>
            <a:r>
              <a:rPr lang="en-GB" sz="2800" i="1" dirty="0"/>
              <a:t>NEW E</a:t>
            </a:r>
            <a:r>
              <a:rPr lang="en-GB" sz="2800" dirty="0"/>
              <a:t>-1,2-dibromoethene</a:t>
            </a:r>
            <a:endParaRPr lang="en-US" sz="2800" dirty="0"/>
          </a:p>
        </p:txBody>
      </p:sp>
      <p:sp>
        <p:nvSpPr>
          <p:cNvPr id="16" name="Title 1">
            <a:extLst>
              <a:ext uri="{FF2B5EF4-FFF2-40B4-BE49-F238E27FC236}">
                <a16:creationId xmlns:a16="http://schemas.microsoft.com/office/drawing/2014/main" id="{6656D618-BB0E-A058-F8CE-B38B84D0A256}"/>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Geometric isomerism in alkenes</a:t>
            </a:r>
          </a:p>
        </p:txBody>
      </p:sp>
    </p:spTree>
    <p:extLst>
      <p:ext uri="{BB962C8B-B14F-4D97-AF65-F5344CB8AC3E}">
        <p14:creationId xmlns:p14="http://schemas.microsoft.com/office/powerpoint/2010/main" val="2308098649"/>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319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Box 12">
            <a:extLst>
              <a:ext uri="{FF2B5EF4-FFF2-40B4-BE49-F238E27FC236}">
                <a16:creationId xmlns:a16="http://schemas.microsoft.com/office/drawing/2014/main" id="{2575F9F5-F1FD-9282-A63B-8DADDD50DE23}"/>
              </a:ext>
            </a:extLst>
          </p:cNvPr>
          <p:cNvSpPr txBox="1">
            <a:spLocks noChangeArrowheads="1"/>
          </p:cNvSpPr>
          <p:nvPr/>
        </p:nvSpPr>
        <p:spPr bwMode="auto">
          <a:xfrm>
            <a:off x="952500" y="3487738"/>
            <a:ext cx="5205413" cy="1251625"/>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CIS  (Z)</a:t>
            </a:r>
            <a:endParaRPr lang="en-GB" sz="2400" dirty="0"/>
          </a:p>
          <a:p>
            <a:pPr algn="ctr">
              <a:spcAft>
                <a:spcPts val="200"/>
              </a:spcAft>
            </a:pPr>
            <a:r>
              <a:rPr lang="en-GB" sz="2400" b="1" dirty="0"/>
              <a:t>Groups/atoms are on the</a:t>
            </a:r>
          </a:p>
          <a:p>
            <a:pPr algn="ctr">
              <a:spcAft>
                <a:spcPts val="200"/>
              </a:spcAft>
            </a:pPr>
            <a:r>
              <a:rPr lang="en-GB" sz="2400" b="1" dirty="0">
                <a:solidFill>
                  <a:srgbClr val="CC0000"/>
                </a:solidFill>
              </a:rPr>
              <a:t>SAME SIDE</a:t>
            </a:r>
            <a:r>
              <a:rPr lang="en-GB" sz="2400" b="1" dirty="0"/>
              <a:t> of the double bond</a:t>
            </a:r>
            <a:endParaRPr lang="en-GB" sz="2400" dirty="0"/>
          </a:p>
        </p:txBody>
      </p:sp>
      <p:sp>
        <p:nvSpPr>
          <p:cNvPr id="13" name="Text Box 13">
            <a:extLst>
              <a:ext uri="{FF2B5EF4-FFF2-40B4-BE49-F238E27FC236}">
                <a16:creationId xmlns:a16="http://schemas.microsoft.com/office/drawing/2014/main" id="{DC78898F-68BE-5EC7-4D2E-05DFB46AD4B4}"/>
              </a:ext>
            </a:extLst>
          </p:cNvPr>
          <p:cNvSpPr txBox="1">
            <a:spLocks noChangeArrowheads="1"/>
          </p:cNvSpPr>
          <p:nvPr/>
        </p:nvSpPr>
        <p:spPr bwMode="auto">
          <a:xfrm>
            <a:off x="5223198" y="3525838"/>
            <a:ext cx="5533703" cy="1225977"/>
          </a:xfrm>
          <a:prstGeom prst="rect">
            <a:avLst/>
          </a:prstGeom>
          <a:noFill/>
          <a:ln w="9525">
            <a:noFill/>
            <a:miter lim="800000"/>
            <a:headEnd/>
            <a:tailEnd/>
          </a:ln>
        </p:spPr>
        <p:txBody>
          <a:bodyPr wrap="square">
            <a:spAutoFit/>
          </a:bodyPr>
          <a:lstStyle/>
          <a:p>
            <a:pPr algn="ctr">
              <a:spcAft>
                <a:spcPts val="200"/>
              </a:spcAft>
            </a:pPr>
            <a:r>
              <a:rPr lang="en-GB" sz="2400" b="1" dirty="0">
                <a:solidFill>
                  <a:srgbClr val="CC3300"/>
                </a:solidFill>
              </a:rPr>
              <a:t>TRANS  (E)</a:t>
            </a:r>
            <a:endParaRPr lang="en-GB" sz="2400" dirty="0"/>
          </a:p>
          <a:p>
            <a:pPr algn="ctr">
              <a:spcAft>
                <a:spcPts val="200"/>
              </a:spcAft>
            </a:pPr>
            <a:r>
              <a:rPr lang="en-GB" sz="2400" b="1" dirty="0"/>
              <a:t>       Groups/atoms are on </a:t>
            </a:r>
            <a:r>
              <a:rPr lang="en-GB" sz="2400" b="1" dirty="0">
                <a:solidFill>
                  <a:srgbClr val="CC0000"/>
                </a:solidFill>
              </a:rPr>
              <a:t>OPPOSITE SIDES </a:t>
            </a:r>
            <a:r>
              <a:rPr lang="en-GB" sz="2400" b="1" dirty="0"/>
              <a:t>across the double bond</a:t>
            </a:r>
            <a:endParaRPr lang="en-GB" sz="2400" dirty="0"/>
          </a:p>
        </p:txBody>
      </p:sp>
      <p:cxnSp>
        <p:nvCxnSpPr>
          <p:cNvPr id="15" name="Straight Connector 14">
            <a:extLst>
              <a:ext uri="{FF2B5EF4-FFF2-40B4-BE49-F238E27FC236}">
                <a16:creationId xmlns:a16="http://schemas.microsoft.com/office/drawing/2014/main" id="{5CF01C2E-8014-57AC-9B12-496D2FDE8E92}"/>
              </a:ext>
            </a:extLst>
          </p:cNvPr>
          <p:cNvCxnSpPr/>
          <p:nvPr/>
        </p:nvCxnSpPr>
        <p:spPr>
          <a:xfrm>
            <a:off x="1981200" y="2222500"/>
            <a:ext cx="7531100" cy="0"/>
          </a:xfrm>
          <a:prstGeom prst="line">
            <a:avLst/>
          </a:prstGeom>
          <a:ln w="38100">
            <a:prstDash val="lgDash"/>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16ECC5F0-BF0B-8A1F-31DC-B2E802B12478}"/>
              </a:ext>
            </a:extLst>
          </p:cNvPr>
          <p:cNvSpPr txBox="1"/>
          <p:nvPr/>
        </p:nvSpPr>
        <p:spPr>
          <a:xfrm>
            <a:off x="1574800" y="5155684"/>
            <a:ext cx="9855200" cy="1384995"/>
          </a:xfrm>
          <a:prstGeom prst="rect">
            <a:avLst/>
          </a:prstGeom>
          <a:noFill/>
        </p:spPr>
        <p:txBody>
          <a:bodyPr wrap="square">
            <a:spAutoFit/>
          </a:bodyPr>
          <a:lstStyle/>
          <a:p>
            <a:r>
              <a:rPr lang="en-GB" sz="2800" dirty="0"/>
              <a:t>The OLD cis/trans naming does not work if 4 different groups are attached to the carbon atoms of the double bond. Nowadays, we use the Cahn-Ingold-Prelog (CIP) naming system.</a:t>
            </a:r>
            <a:endParaRPr lang="en-US" sz="2800" dirty="0"/>
          </a:p>
        </p:txBody>
      </p:sp>
      <p:sp>
        <p:nvSpPr>
          <p:cNvPr id="16" name="Title 1">
            <a:extLst>
              <a:ext uri="{FF2B5EF4-FFF2-40B4-BE49-F238E27FC236}">
                <a16:creationId xmlns:a16="http://schemas.microsoft.com/office/drawing/2014/main" id="{83AFB933-BA90-37B2-7B32-95BA28D87DFC}"/>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Geometric isomerism in alkenes</a:t>
            </a:r>
          </a:p>
        </p:txBody>
      </p:sp>
    </p:spTree>
    <p:extLst>
      <p:ext uri="{BB962C8B-B14F-4D97-AF65-F5344CB8AC3E}">
        <p14:creationId xmlns:p14="http://schemas.microsoft.com/office/powerpoint/2010/main" val="348684416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A846CC-D699-8180-9256-13808A5D0A80}"/>
              </a:ext>
            </a:extLst>
          </p:cNvPr>
          <p:cNvSpPr txBox="1"/>
          <p:nvPr/>
        </p:nvSpPr>
        <p:spPr>
          <a:xfrm>
            <a:off x="-1" y="922019"/>
            <a:ext cx="12192000" cy="4832092"/>
          </a:xfrm>
          <a:prstGeom prst="rect">
            <a:avLst/>
          </a:prstGeom>
          <a:noFill/>
        </p:spPr>
        <p:txBody>
          <a:bodyPr wrap="square" rtlCol="0">
            <a:spAutoFit/>
          </a:bodyPr>
          <a:lstStyle/>
          <a:p>
            <a:r>
              <a:rPr lang="en-US" sz="2800" dirty="0"/>
              <a:t>Carbon is in group 4 and so has 4 (valence) electrons in its outer shell for bonding.</a:t>
            </a:r>
          </a:p>
          <a:p>
            <a:endParaRPr lang="en-US" sz="2800" dirty="0"/>
          </a:p>
          <a:p>
            <a:r>
              <a:rPr lang="en-US" sz="2800" dirty="0"/>
              <a:t>Carbon-carbon bonds are relatively strong and are non-polar, as are carbon-hydrogen bonds (almost non-polar).</a:t>
            </a:r>
          </a:p>
          <a:p>
            <a:endParaRPr lang="en-US" sz="2800" dirty="0"/>
          </a:p>
          <a:p>
            <a:r>
              <a:rPr lang="en-US" sz="2800" dirty="0"/>
              <a:t>Organic compounds occur in nature but may also be made (synthesized) in the chemical laboratory.</a:t>
            </a:r>
          </a:p>
          <a:p>
            <a:endParaRPr lang="en-US" sz="2800" dirty="0"/>
          </a:p>
          <a:p>
            <a:r>
              <a:rPr lang="en-US" sz="2800" dirty="0"/>
              <a:t>Organic compounds are all around us and include pharmaceuticals, pesticides, plastics, flavorings, dyestuffs, cosmetics, fuels and many others.</a:t>
            </a:r>
          </a:p>
          <a:p>
            <a:endParaRPr lang="en-US" sz="2800" dirty="0"/>
          </a:p>
        </p:txBody>
      </p:sp>
      <p:sp>
        <p:nvSpPr>
          <p:cNvPr id="5" name="Title 1">
            <a:extLst>
              <a:ext uri="{FF2B5EF4-FFF2-40B4-BE49-F238E27FC236}">
                <a16:creationId xmlns:a16="http://schemas.microsoft.com/office/drawing/2014/main" id="{314B15B3-5813-7133-8250-F869E6207395}"/>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What is </a:t>
            </a:r>
            <a:r>
              <a:rPr lang="en-US" b="1" i="1" dirty="0">
                <a:solidFill>
                  <a:schemeClr val="accent6"/>
                </a:solidFill>
              </a:rPr>
              <a:t>organic</a:t>
            </a:r>
            <a:r>
              <a:rPr lang="en-US" b="1" dirty="0">
                <a:solidFill>
                  <a:schemeClr val="accent6"/>
                </a:solidFill>
              </a:rPr>
              <a:t> chemistry</a:t>
            </a:r>
          </a:p>
        </p:txBody>
      </p:sp>
    </p:spTree>
    <p:extLst>
      <p:ext uri="{BB962C8B-B14F-4D97-AF65-F5344CB8AC3E}">
        <p14:creationId xmlns:p14="http://schemas.microsoft.com/office/powerpoint/2010/main" val="2228770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sp>
        <p:nvSpPr>
          <p:cNvPr id="14" name="TextBox 13">
            <a:extLst>
              <a:ext uri="{FF2B5EF4-FFF2-40B4-BE49-F238E27FC236}">
                <a16:creationId xmlns:a16="http://schemas.microsoft.com/office/drawing/2014/main" id="{3C65D17F-A553-C432-7203-7E1A4E3617D1}"/>
              </a:ext>
            </a:extLst>
          </p:cNvPr>
          <p:cNvSpPr txBox="1"/>
          <p:nvPr/>
        </p:nvSpPr>
        <p:spPr>
          <a:xfrm>
            <a:off x="1803400" y="1308100"/>
            <a:ext cx="863600" cy="369332"/>
          </a:xfrm>
          <a:prstGeom prst="rect">
            <a:avLst/>
          </a:prstGeom>
          <a:noFill/>
        </p:spPr>
        <p:txBody>
          <a:bodyPr wrap="square" rtlCol="0">
            <a:spAutoFit/>
          </a:bodyPr>
          <a:lstStyle/>
          <a:p>
            <a:r>
              <a:rPr lang="en-US" dirty="0"/>
              <a:t>Low</a:t>
            </a:r>
          </a:p>
        </p:txBody>
      </p:sp>
      <p:sp>
        <p:nvSpPr>
          <p:cNvPr id="16" name="TextBox 15">
            <a:extLst>
              <a:ext uri="{FF2B5EF4-FFF2-40B4-BE49-F238E27FC236}">
                <a16:creationId xmlns:a16="http://schemas.microsoft.com/office/drawing/2014/main" id="{0A9B58B3-D76C-4611-DFE3-5438355BBD41}"/>
              </a:ext>
            </a:extLst>
          </p:cNvPr>
          <p:cNvSpPr txBox="1"/>
          <p:nvPr/>
        </p:nvSpPr>
        <p:spPr>
          <a:xfrm>
            <a:off x="4610100" y="1308100"/>
            <a:ext cx="863600" cy="369332"/>
          </a:xfrm>
          <a:prstGeom prst="rect">
            <a:avLst/>
          </a:prstGeom>
          <a:noFill/>
        </p:spPr>
        <p:txBody>
          <a:bodyPr wrap="square" rtlCol="0">
            <a:spAutoFit/>
          </a:bodyPr>
          <a:lstStyle/>
          <a:p>
            <a:r>
              <a:rPr lang="en-US" dirty="0"/>
              <a:t>Low</a:t>
            </a:r>
          </a:p>
        </p:txBody>
      </p:sp>
      <p:sp>
        <p:nvSpPr>
          <p:cNvPr id="21" name="TextBox 20">
            <a:extLst>
              <a:ext uri="{FF2B5EF4-FFF2-40B4-BE49-F238E27FC236}">
                <a16:creationId xmlns:a16="http://schemas.microsoft.com/office/drawing/2014/main" id="{B017EA5C-368C-E94F-9D7F-C98216D5C007}"/>
              </a:ext>
            </a:extLst>
          </p:cNvPr>
          <p:cNvSpPr txBox="1"/>
          <p:nvPr/>
        </p:nvSpPr>
        <p:spPr>
          <a:xfrm>
            <a:off x="1600200" y="2832100"/>
            <a:ext cx="863600" cy="369332"/>
          </a:xfrm>
          <a:prstGeom prst="rect">
            <a:avLst/>
          </a:prstGeom>
          <a:noFill/>
        </p:spPr>
        <p:txBody>
          <a:bodyPr wrap="square" rtlCol="0">
            <a:spAutoFit/>
          </a:bodyPr>
          <a:lstStyle/>
          <a:p>
            <a:r>
              <a:rPr lang="en-US" dirty="0"/>
              <a:t>High</a:t>
            </a:r>
          </a:p>
        </p:txBody>
      </p:sp>
      <p:sp>
        <p:nvSpPr>
          <p:cNvPr id="22" name="TextBox 21">
            <a:extLst>
              <a:ext uri="{FF2B5EF4-FFF2-40B4-BE49-F238E27FC236}">
                <a16:creationId xmlns:a16="http://schemas.microsoft.com/office/drawing/2014/main" id="{5B7870C8-3844-E970-F906-A13D5582D57D}"/>
              </a:ext>
            </a:extLst>
          </p:cNvPr>
          <p:cNvSpPr txBox="1"/>
          <p:nvPr/>
        </p:nvSpPr>
        <p:spPr>
          <a:xfrm>
            <a:off x="4711700" y="2857500"/>
            <a:ext cx="863600" cy="369332"/>
          </a:xfrm>
          <a:prstGeom prst="rect">
            <a:avLst/>
          </a:prstGeom>
          <a:noFill/>
        </p:spPr>
        <p:txBody>
          <a:bodyPr wrap="square" rtlCol="0">
            <a:spAutoFit/>
          </a:bodyPr>
          <a:lstStyle/>
          <a:p>
            <a:r>
              <a:rPr lang="en-US" dirty="0"/>
              <a:t>High</a:t>
            </a:r>
          </a:p>
        </p:txBody>
      </p:sp>
      <p:grpSp>
        <p:nvGrpSpPr>
          <p:cNvPr id="26" name="Group 25">
            <a:extLst>
              <a:ext uri="{FF2B5EF4-FFF2-40B4-BE49-F238E27FC236}">
                <a16:creationId xmlns:a16="http://schemas.microsoft.com/office/drawing/2014/main" id="{CADC1298-51C9-1A57-A4F1-B20C6799C340}"/>
              </a:ext>
            </a:extLst>
          </p:cNvPr>
          <p:cNvGrpSpPr/>
          <p:nvPr/>
        </p:nvGrpSpPr>
        <p:grpSpPr>
          <a:xfrm>
            <a:off x="9144000" y="1070304"/>
            <a:ext cx="2006600" cy="2320596"/>
            <a:chOff x="10083800" y="1324304"/>
            <a:chExt cx="2006600" cy="2320596"/>
          </a:xfrm>
        </p:grpSpPr>
        <p:pic>
          <p:nvPicPr>
            <p:cNvPr id="27" name="Picture 12" descr="giso2c">
              <a:extLst>
                <a:ext uri="{FF2B5EF4-FFF2-40B4-BE49-F238E27FC236}">
                  <a16:creationId xmlns:a16="http://schemas.microsoft.com/office/drawing/2014/main" id="{EA0AF64F-E307-CEA3-765D-E064D513EDE4}"/>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28" name="Picture 12" descr="giso2c">
              <a:extLst>
                <a:ext uri="{FF2B5EF4-FFF2-40B4-BE49-F238E27FC236}">
                  <a16:creationId xmlns:a16="http://schemas.microsoft.com/office/drawing/2014/main" id="{9C2D607E-9C2A-A257-9151-C24B0E3FC103}"/>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29" name="Picture 12" descr="giso2c">
              <a:extLst>
                <a:ext uri="{FF2B5EF4-FFF2-40B4-BE49-F238E27FC236}">
                  <a16:creationId xmlns:a16="http://schemas.microsoft.com/office/drawing/2014/main" id="{A5AE785B-E406-65C0-F944-D7EB606B9C56}"/>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30" name="TextBox 29">
              <a:extLst>
                <a:ext uri="{FF2B5EF4-FFF2-40B4-BE49-F238E27FC236}">
                  <a16:creationId xmlns:a16="http://schemas.microsoft.com/office/drawing/2014/main" id="{83387F13-0308-CAF5-F7F7-9E8A8B14E5A0}"/>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31" name="TextBox 30">
              <a:extLst>
                <a:ext uri="{FF2B5EF4-FFF2-40B4-BE49-F238E27FC236}">
                  <a16:creationId xmlns:a16="http://schemas.microsoft.com/office/drawing/2014/main" id="{FC957A31-A19E-6085-32E5-DC0E532F0BF3}"/>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32" name="TextBox 31">
              <a:extLst>
                <a:ext uri="{FF2B5EF4-FFF2-40B4-BE49-F238E27FC236}">
                  <a16:creationId xmlns:a16="http://schemas.microsoft.com/office/drawing/2014/main" id="{51DFE477-B625-2707-933A-8BBE2B71FCEC}"/>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33" name="Rectangle 32">
              <a:extLst>
                <a:ext uri="{FF2B5EF4-FFF2-40B4-BE49-F238E27FC236}">
                  <a16:creationId xmlns:a16="http://schemas.microsoft.com/office/drawing/2014/main" id="{7CEC5571-9D03-B1D4-07B6-E3596E8CB301}"/>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C26F36-1274-1726-120F-BD24C497B7B7}"/>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9ABA1F-5E0A-56BA-F12B-98EBB66B6085}"/>
              </a:ext>
            </a:extLst>
          </p:cNvPr>
          <p:cNvSpPr txBox="1"/>
          <p:nvPr/>
        </p:nvSpPr>
        <p:spPr>
          <a:xfrm>
            <a:off x="977900" y="3365500"/>
            <a:ext cx="11214100" cy="3046988"/>
          </a:xfrm>
          <a:prstGeom prst="rect">
            <a:avLst/>
          </a:prstGeom>
          <a:noFill/>
        </p:spPr>
        <p:txBody>
          <a:bodyPr wrap="square" rtlCol="0">
            <a:spAutoFit/>
          </a:bodyPr>
          <a:lstStyle/>
          <a:p>
            <a:pPr marL="342900" indent="-342900">
              <a:buAutoNum type="arabicPeriod"/>
            </a:pPr>
            <a:r>
              <a:rPr lang="en-US" sz="2400" dirty="0"/>
              <a:t>Taking each of the carbon atoms in the double bond in turn, assign a priority based upon atomic number. If hydrogen is one of the atoms bonded, then it is ALWAYS low priority.</a:t>
            </a:r>
          </a:p>
          <a:p>
            <a:pPr marL="342900" indent="-342900">
              <a:buAutoNum type="arabicPeriod"/>
            </a:pPr>
            <a:r>
              <a:rPr lang="en-US" sz="2400" dirty="0"/>
              <a:t>If the same atoms are bonded to the carbon, much along the chain to the first point of difference.</a:t>
            </a:r>
          </a:p>
          <a:p>
            <a:pPr marL="342900" indent="-342900">
              <a:buAutoNum type="arabicPeriod"/>
            </a:pPr>
            <a:r>
              <a:rPr lang="en-US" sz="2400" dirty="0"/>
              <a:t>If the high priority group are on the same side of the double bond (as above), then this is the Z isomer</a:t>
            </a:r>
          </a:p>
          <a:p>
            <a:pPr marL="342900" indent="-342900">
              <a:buAutoNum type="arabicPeriod"/>
            </a:pPr>
            <a:r>
              <a:rPr lang="en-US" sz="2400" dirty="0"/>
              <a:t>If the are on opposite sides of the double bond, then this is the E isomer</a:t>
            </a:r>
          </a:p>
        </p:txBody>
      </p:sp>
      <p:sp>
        <p:nvSpPr>
          <p:cNvPr id="5" name="Title 1">
            <a:extLst>
              <a:ext uri="{FF2B5EF4-FFF2-40B4-BE49-F238E27FC236}">
                <a16:creationId xmlns:a16="http://schemas.microsoft.com/office/drawing/2014/main" id="{6D09D7AA-CA48-2320-CA48-CD48EE00479C}"/>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Cahn-Ingold-Prelog convention</a:t>
            </a:r>
          </a:p>
        </p:txBody>
      </p:sp>
    </p:spTree>
    <p:extLst>
      <p:ext uri="{BB962C8B-B14F-4D97-AF65-F5344CB8AC3E}">
        <p14:creationId xmlns:p14="http://schemas.microsoft.com/office/powerpoint/2010/main" val="19065324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2" descr="giso2c"/>
          <p:cNvPicPr>
            <a:picLocks noChangeAspect="1" noChangeArrowheads="1"/>
          </p:cNvPicPr>
          <p:nvPr/>
        </p:nvPicPr>
        <p:blipFill>
          <a:blip r:embed="rId2" cstate="print"/>
          <a:srcRect/>
          <a:stretch>
            <a:fillRect/>
          </a:stretch>
        </p:blipFill>
        <p:spPr bwMode="auto">
          <a:xfrm>
            <a:off x="2222500" y="1335089"/>
            <a:ext cx="2531456" cy="2030411"/>
          </a:xfrm>
          <a:prstGeom prst="rect">
            <a:avLst/>
          </a:prstGeom>
          <a:noFill/>
          <a:ln w="9525">
            <a:noFill/>
            <a:miter lim="800000"/>
            <a:headEnd/>
            <a:tailEnd/>
          </a:ln>
        </p:spPr>
      </p:pic>
      <p:pic>
        <p:nvPicPr>
          <p:cNvPr id="19467" name="Picture 13" descr="giso2t"/>
          <p:cNvPicPr>
            <a:picLocks noChangeAspect="1" noChangeArrowheads="1"/>
          </p:cNvPicPr>
          <p:nvPr/>
        </p:nvPicPr>
        <p:blipFill>
          <a:blip r:embed="rId3" cstate="print"/>
          <a:srcRect/>
          <a:stretch>
            <a:fillRect/>
          </a:stretch>
        </p:blipFill>
        <p:spPr bwMode="auto">
          <a:xfrm>
            <a:off x="6691313" y="1231901"/>
            <a:ext cx="2363352" cy="2044699"/>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0F383047-862F-414F-5B73-65282F4361DC}"/>
              </a:ext>
            </a:extLst>
          </p:cNvPr>
          <p:cNvGrpSpPr/>
          <p:nvPr/>
        </p:nvGrpSpPr>
        <p:grpSpPr>
          <a:xfrm>
            <a:off x="10083800" y="1324304"/>
            <a:ext cx="2006600" cy="2320596"/>
            <a:chOff x="10083800" y="1324304"/>
            <a:chExt cx="2006600" cy="2320596"/>
          </a:xfrm>
        </p:grpSpPr>
        <p:pic>
          <p:nvPicPr>
            <p:cNvPr id="3" name="Picture 12" descr="giso2c">
              <a:extLst>
                <a:ext uri="{FF2B5EF4-FFF2-40B4-BE49-F238E27FC236}">
                  <a16:creationId xmlns:a16="http://schemas.microsoft.com/office/drawing/2014/main" id="{183FBD84-310F-80AC-CA6B-6A72C81324B6}"/>
                </a:ext>
              </a:extLst>
            </p:cNvPr>
            <p:cNvPicPr>
              <a:picLocks noChangeAspect="1" noChangeArrowheads="1"/>
            </p:cNvPicPr>
            <p:nvPr/>
          </p:nvPicPr>
          <p:blipFill rotWithShape="1">
            <a:blip r:embed="rId2" cstate="print"/>
            <a:srcRect t="67820" r="74500" b="-431"/>
            <a:stretch/>
          </p:blipFill>
          <p:spPr bwMode="auto">
            <a:xfrm>
              <a:off x="10343055" y="1324304"/>
              <a:ext cx="645510" cy="662152"/>
            </a:xfrm>
            <a:prstGeom prst="rect">
              <a:avLst/>
            </a:prstGeom>
            <a:noFill/>
            <a:ln w="9525">
              <a:noFill/>
              <a:miter lim="800000"/>
              <a:headEnd/>
              <a:tailEnd/>
            </a:ln>
          </p:spPr>
        </p:pic>
        <p:pic>
          <p:nvPicPr>
            <p:cNvPr id="4" name="Picture 12" descr="giso2c">
              <a:extLst>
                <a:ext uri="{FF2B5EF4-FFF2-40B4-BE49-F238E27FC236}">
                  <a16:creationId xmlns:a16="http://schemas.microsoft.com/office/drawing/2014/main" id="{C9864799-0DC5-4505-7042-389DAC416F70}"/>
                </a:ext>
              </a:extLst>
            </p:cNvPr>
            <p:cNvPicPr>
              <a:picLocks noChangeAspect="1" noChangeArrowheads="1"/>
            </p:cNvPicPr>
            <p:nvPr/>
          </p:nvPicPr>
          <p:blipFill rotWithShape="1">
            <a:blip r:embed="rId2" cstate="print"/>
            <a:srcRect l="4515" t="-1329" r="75919" b="76310"/>
            <a:stretch/>
          </p:blipFill>
          <p:spPr bwMode="auto">
            <a:xfrm>
              <a:off x="10426700" y="2070101"/>
              <a:ext cx="495300" cy="508000"/>
            </a:xfrm>
            <a:prstGeom prst="rect">
              <a:avLst/>
            </a:prstGeom>
            <a:noFill/>
            <a:ln w="9525">
              <a:noFill/>
              <a:miter lim="800000"/>
              <a:headEnd/>
              <a:tailEnd/>
            </a:ln>
          </p:spPr>
        </p:pic>
        <p:pic>
          <p:nvPicPr>
            <p:cNvPr id="5" name="Picture 12" descr="giso2c">
              <a:extLst>
                <a:ext uri="{FF2B5EF4-FFF2-40B4-BE49-F238E27FC236}">
                  <a16:creationId xmlns:a16="http://schemas.microsoft.com/office/drawing/2014/main" id="{4E136E90-49C2-1B88-0FC3-148049CAFDF7}"/>
                </a:ext>
              </a:extLst>
            </p:cNvPr>
            <p:cNvPicPr>
              <a:picLocks noChangeAspect="1" noChangeArrowheads="1"/>
            </p:cNvPicPr>
            <p:nvPr/>
          </p:nvPicPr>
          <p:blipFill rotWithShape="1">
            <a:blip r:embed="rId2" cstate="print"/>
            <a:srcRect l="15552" t="23066" r="53343" b="37529"/>
            <a:stretch/>
          </p:blipFill>
          <p:spPr bwMode="auto">
            <a:xfrm>
              <a:off x="10287000" y="2730500"/>
              <a:ext cx="787400" cy="800100"/>
            </a:xfrm>
            <a:prstGeom prst="rect">
              <a:avLst/>
            </a:prstGeom>
            <a:noFill/>
            <a:ln w="9525">
              <a:noFill/>
              <a:miter lim="800000"/>
              <a:headEnd/>
              <a:tailEnd/>
            </a:ln>
          </p:spPr>
        </p:pic>
        <p:sp>
          <p:nvSpPr>
            <p:cNvPr id="6" name="TextBox 5">
              <a:extLst>
                <a:ext uri="{FF2B5EF4-FFF2-40B4-BE49-F238E27FC236}">
                  <a16:creationId xmlns:a16="http://schemas.microsoft.com/office/drawing/2014/main" id="{424BA934-649B-ADE5-1F2E-7AEF3A124474}"/>
                </a:ext>
              </a:extLst>
            </p:cNvPr>
            <p:cNvSpPr txBox="1"/>
            <p:nvPr/>
          </p:nvSpPr>
          <p:spPr>
            <a:xfrm>
              <a:off x="11214100" y="1384300"/>
              <a:ext cx="863600" cy="461665"/>
            </a:xfrm>
            <a:prstGeom prst="rect">
              <a:avLst/>
            </a:prstGeom>
            <a:noFill/>
          </p:spPr>
          <p:txBody>
            <a:bodyPr wrap="square" rtlCol="0">
              <a:spAutoFit/>
            </a:bodyPr>
            <a:lstStyle/>
            <a:p>
              <a:r>
                <a:rPr lang="en-US" sz="2400" dirty="0"/>
                <a:t>Br</a:t>
              </a:r>
            </a:p>
          </p:txBody>
        </p:sp>
        <p:sp>
          <p:nvSpPr>
            <p:cNvPr id="8" name="TextBox 7">
              <a:extLst>
                <a:ext uri="{FF2B5EF4-FFF2-40B4-BE49-F238E27FC236}">
                  <a16:creationId xmlns:a16="http://schemas.microsoft.com/office/drawing/2014/main" id="{C9266C27-5EB7-A67C-2CB4-61F3C364D7FF}"/>
                </a:ext>
              </a:extLst>
            </p:cNvPr>
            <p:cNvSpPr txBox="1"/>
            <p:nvPr/>
          </p:nvSpPr>
          <p:spPr>
            <a:xfrm>
              <a:off x="11226800" y="2133600"/>
              <a:ext cx="863600" cy="461665"/>
            </a:xfrm>
            <a:prstGeom prst="rect">
              <a:avLst/>
            </a:prstGeom>
            <a:noFill/>
          </p:spPr>
          <p:txBody>
            <a:bodyPr wrap="square" rtlCol="0">
              <a:spAutoFit/>
            </a:bodyPr>
            <a:lstStyle/>
            <a:p>
              <a:r>
                <a:rPr lang="en-US" sz="2400" dirty="0"/>
                <a:t>H</a:t>
              </a:r>
            </a:p>
          </p:txBody>
        </p:sp>
        <p:sp>
          <p:nvSpPr>
            <p:cNvPr id="9" name="TextBox 8">
              <a:extLst>
                <a:ext uri="{FF2B5EF4-FFF2-40B4-BE49-F238E27FC236}">
                  <a16:creationId xmlns:a16="http://schemas.microsoft.com/office/drawing/2014/main" id="{C0C35A41-A4CF-EDEE-B80D-07C261CEB9E9}"/>
                </a:ext>
              </a:extLst>
            </p:cNvPr>
            <p:cNvSpPr txBox="1"/>
            <p:nvPr/>
          </p:nvSpPr>
          <p:spPr>
            <a:xfrm>
              <a:off x="11214100" y="2933700"/>
              <a:ext cx="863600" cy="461665"/>
            </a:xfrm>
            <a:prstGeom prst="rect">
              <a:avLst/>
            </a:prstGeom>
            <a:noFill/>
          </p:spPr>
          <p:txBody>
            <a:bodyPr wrap="square" rtlCol="0">
              <a:spAutoFit/>
            </a:bodyPr>
            <a:lstStyle/>
            <a:p>
              <a:r>
                <a:rPr lang="en-US" sz="2400" dirty="0"/>
                <a:t>C</a:t>
              </a:r>
            </a:p>
          </p:txBody>
        </p:sp>
        <p:sp>
          <p:nvSpPr>
            <p:cNvPr id="10" name="Rectangle 9">
              <a:extLst>
                <a:ext uri="{FF2B5EF4-FFF2-40B4-BE49-F238E27FC236}">
                  <a16:creationId xmlns:a16="http://schemas.microsoft.com/office/drawing/2014/main" id="{551909E3-5C91-3C25-D2D6-11B6D944DDE9}"/>
                </a:ext>
              </a:extLst>
            </p:cNvPr>
            <p:cNvSpPr/>
            <p:nvPr/>
          </p:nvSpPr>
          <p:spPr>
            <a:xfrm>
              <a:off x="10109200" y="26543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9FCB5-6D55-0548-65CA-CBE688801D05}"/>
                </a:ext>
              </a:extLst>
            </p:cNvPr>
            <p:cNvSpPr/>
            <p:nvPr/>
          </p:nvSpPr>
          <p:spPr>
            <a:xfrm>
              <a:off x="10083800" y="3467100"/>
              <a:ext cx="393700" cy="17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5CF01C2E-8014-57AC-9B12-496D2FDE8E92}"/>
              </a:ext>
            </a:extLst>
          </p:cNvPr>
          <p:cNvCxnSpPr/>
          <p:nvPr/>
        </p:nvCxnSpPr>
        <p:spPr>
          <a:xfrm>
            <a:off x="1981200" y="2222500"/>
            <a:ext cx="7531100" cy="0"/>
          </a:xfrm>
          <a:prstGeom prst="line">
            <a:avLst/>
          </a:prstGeom>
          <a:ln w="38100">
            <a:prstDash val="lgDash"/>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76413927-27B2-90E4-94BB-3BC156E98F2A}"/>
              </a:ext>
            </a:extLst>
          </p:cNvPr>
          <p:cNvSpPr txBox="1"/>
          <p:nvPr/>
        </p:nvSpPr>
        <p:spPr>
          <a:xfrm>
            <a:off x="2082800" y="710684"/>
            <a:ext cx="3810000" cy="523220"/>
          </a:xfrm>
          <a:prstGeom prst="rect">
            <a:avLst/>
          </a:prstGeom>
          <a:noFill/>
        </p:spPr>
        <p:txBody>
          <a:bodyPr wrap="square">
            <a:spAutoFit/>
          </a:bodyPr>
          <a:lstStyle/>
          <a:p>
            <a:r>
              <a:rPr lang="en-GB" sz="2800" i="1" dirty="0"/>
              <a:t>Z</a:t>
            </a:r>
            <a:r>
              <a:rPr lang="en-GB" sz="2800" dirty="0"/>
              <a:t>-1,2-dibromoethene</a:t>
            </a:r>
            <a:endParaRPr lang="en-US" sz="2800" dirty="0"/>
          </a:p>
        </p:txBody>
      </p:sp>
      <p:sp>
        <p:nvSpPr>
          <p:cNvPr id="18" name="TextBox 17">
            <a:extLst>
              <a:ext uri="{FF2B5EF4-FFF2-40B4-BE49-F238E27FC236}">
                <a16:creationId xmlns:a16="http://schemas.microsoft.com/office/drawing/2014/main" id="{16ECC5F0-BF0B-8A1F-31DC-B2E802B12478}"/>
              </a:ext>
            </a:extLst>
          </p:cNvPr>
          <p:cNvSpPr txBox="1"/>
          <p:nvPr/>
        </p:nvSpPr>
        <p:spPr>
          <a:xfrm>
            <a:off x="6223000" y="710684"/>
            <a:ext cx="3810000" cy="523220"/>
          </a:xfrm>
          <a:prstGeom prst="rect">
            <a:avLst/>
          </a:prstGeom>
          <a:noFill/>
        </p:spPr>
        <p:txBody>
          <a:bodyPr wrap="square">
            <a:spAutoFit/>
          </a:bodyPr>
          <a:lstStyle/>
          <a:p>
            <a:r>
              <a:rPr lang="en-GB" sz="2800" i="1" dirty="0"/>
              <a:t>E</a:t>
            </a:r>
            <a:r>
              <a:rPr lang="en-GB" sz="2800" dirty="0"/>
              <a:t>-1,2-dibromoethene</a:t>
            </a:r>
            <a:endParaRPr lang="en-US" sz="2800" dirty="0"/>
          </a:p>
        </p:txBody>
      </p:sp>
      <p:sp>
        <p:nvSpPr>
          <p:cNvPr id="14" name="TextBox 13">
            <a:extLst>
              <a:ext uri="{FF2B5EF4-FFF2-40B4-BE49-F238E27FC236}">
                <a16:creationId xmlns:a16="http://schemas.microsoft.com/office/drawing/2014/main" id="{3C65D17F-A553-C432-7203-7E1A4E3617D1}"/>
              </a:ext>
            </a:extLst>
          </p:cNvPr>
          <p:cNvSpPr txBox="1"/>
          <p:nvPr/>
        </p:nvSpPr>
        <p:spPr>
          <a:xfrm>
            <a:off x="1803400" y="1308100"/>
            <a:ext cx="863600" cy="369332"/>
          </a:xfrm>
          <a:prstGeom prst="rect">
            <a:avLst/>
          </a:prstGeom>
          <a:noFill/>
        </p:spPr>
        <p:txBody>
          <a:bodyPr wrap="square" rtlCol="0">
            <a:spAutoFit/>
          </a:bodyPr>
          <a:lstStyle/>
          <a:p>
            <a:r>
              <a:rPr lang="en-US" dirty="0"/>
              <a:t>Low</a:t>
            </a:r>
          </a:p>
        </p:txBody>
      </p:sp>
      <p:sp>
        <p:nvSpPr>
          <p:cNvPr id="16" name="TextBox 15">
            <a:extLst>
              <a:ext uri="{FF2B5EF4-FFF2-40B4-BE49-F238E27FC236}">
                <a16:creationId xmlns:a16="http://schemas.microsoft.com/office/drawing/2014/main" id="{0A9B58B3-D76C-4611-DFE3-5438355BBD41}"/>
              </a:ext>
            </a:extLst>
          </p:cNvPr>
          <p:cNvSpPr txBox="1"/>
          <p:nvPr/>
        </p:nvSpPr>
        <p:spPr>
          <a:xfrm>
            <a:off x="4610100" y="1308100"/>
            <a:ext cx="863600" cy="369332"/>
          </a:xfrm>
          <a:prstGeom prst="rect">
            <a:avLst/>
          </a:prstGeom>
          <a:noFill/>
        </p:spPr>
        <p:txBody>
          <a:bodyPr wrap="square" rtlCol="0">
            <a:spAutoFit/>
          </a:bodyPr>
          <a:lstStyle/>
          <a:p>
            <a:r>
              <a:rPr lang="en-US" dirty="0"/>
              <a:t>Low</a:t>
            </a:r>
          </a:p>
        </p:txBody>
      </p:sp>
      <p:sp>
        <p:nvSpPr>
          <p:cNvPr id="19" name="TextBox 18">
            <a:extLst>
              <a:ext uri="{FF2B5EF4-FFF2-40B4-BE49-F238E27FC236}">
                <a16:creationId xmlns:a16="http://schemas.microsoft.com/office/drawing/2014/main" id="{A8124BEE-DCE8-71DC-3EAD-E5E5887E66C9}"/>
              </a:ext>
            </a:extLst>
          </p:cNvPr>
          <p:cNvSpPr txBox="1"/>
          <p:nvPr/>
        </p:nvSpPr>
        <p:spPr>
          <a:xfrm>
            <a:off x="6261100" y="1320800"/>
            <a:ext cx="863600" cy="369332"/>
          </a:xfrm>
          <a:prstGeom prst="rect">
            <a:avLst/>
          </a:prstGeom>
          <a:noFill/>
        </p:spPr>
        <p:txBody>
          <a:bodyPr wrap="square" rtlCol="0">
            <a:spAutoFit/>
          </a:bodyPr>
          <a:lstStyle/>
          <a:p>
            <a:r>
              <a:rPr lang="en-US" dirty="0"/>
              <a:t>Low</a:t>
            </a:r>
          </a:p>
        </p:txBody>
      </p:sp>
      <p:sp>
        <p:nvSpPr>
          <p:cNvPr id="20" name="TextBox 19">
            <a:extLst>
              <a:ext uri="{FF2B5EF4-FFF2-40B4-BE49-F238E27FC236}">
                <a16:creationId xmlns:a16="http://schemas.microsoft.com/office/drawing/2014/main" id="{D9D06D3A-32A7-FBBB-AF93-CAEC6F0C3A8A}"/>
              </a:ext>
            </a:extLst>
          </p:cNvPr>
          <p:cNvSpPr txBox="1"/>
          <p:nvPr/>
        </p:nvSpPr>
        <p:spPr>
          <a:xfrm>
            <a:off x="8890000" y="2667000"/>
            <a:ext cx="863600" cy="369332"/>
          </a:xfrm>
          <a:prstGeom prst="rect">
            <a:avLst/>
          </a:prstGeom>
          <a:noFill/>
        </p:spPr>
        <p:txBody>
          <a:bodyPr wrap="square" rtlCol="0">
            <a:spAutoFit/>
          </a:bodyPr>
          <a:lstStyle/>
          <a:p>
            <a:r>
              <a:rPr lang="en-US" dirty="0"/>
              <a:t>Low</a:t>
            </a:r>
          </a:p>
        </p:txBody>
      </p:sp>
      <p:sp>
        <p:nvSpPr>
          <p:cNvPr id="21" name="TextBox 20">
            <a:extLst>
              <a:ext uri="{FF2B5EF4-FFF2-40B4-BE49-F238E27FC236}">
                <a16:creationId xmlns:a16="http://schemas.microsoft.com/office/drawing/2014/main" id="{B017EA5C-368C-E94F-9D7F-C98216D5C007}"/>
              </a:ext>
            </a:extLst>
          </p:cNvPr>
          <p:cNvSpPr txBox="1"/>
          <p:nvPr/>
        </p:nvSpPr>
        <p:spPr>
          <a:xfrm>
            <a:off x="1600200" y="2832100"/>
            <a:ext cx="863600" cy="369332"/>
          </a:xfrm>
          <a:prstGeom prst="rect">
            <a:avLst/>
          </a:prstGeom>
          <a:noFill/>
        </p:spPr>
        <p:txBody>
          <a:bodyPr wrap="square" rtlCol="0">
            <a:spAutoFit/>
          </a:bodyPr>
          <a:lstStyle/>
          <a:p>
            <a:r>
              <a:rPr lang="en-US" dirty="0"/>
              <a:t>High</a:t>
            </a:r>
          </a:p>
        </p:txBody>
      </p:sp>
      <p:sp>
        <p:nvSpPr>
          <p:cNvPr id="22" name="TextBox 21">
            <a:extLst>
              <a:ext uri="{FF2B5EF4-FFF2-40B4-BE49-F238E27FC236}">
                <a16:creationId xmlns:a16="http://schemas.microsoft.com/office/drawing/2014/main" id="{5B7870C8-3844-E970-F906-A13D5582D57D}"/>
              </a:ext>
            </a:extLst>
          </p:cNvPr>
          <p:cNvSpPr txBox="1"/>
          <p:nvPr/>
        </p:nvSpPr>
        <p:spPr>
          <a:xfrm>
            <a:off x="4711700" y="2857500"/>
            <a:ext cx="863600" cy="369332"/>
          </a:xfrm>
          <a:prstGeom prst="rect">
            <a:avLst/>
          </a:prstGeom>
          <a:noFill/>
        </p:spPr>
        <p:txBody>
          <a:bodyPr wrap="square" rtlCol="0">
            <a:spAutoFit/>
          </a:bodyPr>
          <a:lstStyle/>
          <a:p>
            <a:r>
              <a:rPr lang="en-US" dirty="0"/>
              <a:t>High</a:t>
            </a:r>
          </a:p>
        </p:txBody>
      </p:sp>
      <p:sp>
        <p:nvSpPr>
          <p:cNvPr id="23" name="TextBox 22">
            <a:extLst>
              <a:ext uri="{FF2B5EF4-FFF2-40B4-BE49-F238E27FC236}">
                <a16:creationId xmlns:a16="http://schemas.microsoft.com/office/drawing/2014/main" id="{843A9C81-B106-051B-9386-7D5325E4E73D}"/>
              </a:ext>
            </a:extLst>
          </p:cNvPr>
          <p:cNvSpPr txBox="1"/>
          <p:nvPr/>
        </p:nvSpPr>
        <p:spPr>
          <a:xfrm>
            <a:off x="6083300" y="2781300"/>
            <a:ext cx="863600" cy="369332"/>
          </a:xfrm>
          <a:prstGeom prst="rect">
            <a:avLst/>
          </a:prstGeom>
          <a:noFill/>
        </p:spPr>
        <p:txBody>
          <a:bodyPr wrap="square" rtlCol="0">
            <a:spAutoFit/>
          </a:bodyPr>
          <a:lstStyle/>
          <a:p>
            <a:r>
              <a:rPr lang="en-US" dirty="0"/>
              <a:t>High</a:t>
            </a:r>
          </a:p>
        </p:txBody>
      </p:sp>
      <p:sp>
        <p:nvSpPr>
          <p:cNvPr id="24" name="TextBox 23">
            <a:extLst>
              <a:ext uri="{FF2B5EF4-FFF2-40B4-BE49-F238E27FC236}">
                <a16:creationId xmlns:a16="http://schemas.microsoft.com/office/drawing/2014/main" id="{53F69E3B-D53E-F2C5-7077-92EF15894ABF}"/>
              </a:ext>
            </a:extLst>
          </p:cNvPr>
          <p:cNvSpPr txBox="1"/>
          <p:nvPr/>
        </p:nvSpPr>
        <p:spPr>
          <a:xfrm>
            <a:off x="9093200" y="1333500"/>
            <a:ext cx="863600" cy="369332"/>
          </a:xfrm>
          <a:prstGeom prst="rect">
            <a:avLst/>
          </a:prstGeom>
          <a:noFill/>
        </p:spPr>
        <p:txBody>
          <a:bodyPr wrap="square" rtlCol="0">
            <a:spAutoFit/>
          </a:bodyPr>
          <a:lstStyle/>
          <a:p>
            <a:r>
              <a:rPr lang="en-US" dirty="0"/>
              <a:t>High</a:t>
            </a:r>
          </a:p>
        </p:txBody>
      </p:sp>
      <p:sp>
        <p:nvSpPr>
          <p:cNvPr id="25" name="Rectangle 16">
            <a:extLst>
              <a:ext uri="{FF2B5EF4-FFF2-40B4-BE49-F238E27FC236}">
                <a16:creationId xmlns:a16="http://schemas.microsoft.com/office/drawing/2014/main" id="{0C0F4A4A-0115-6885-814D-1A9BB700C3EB}"/>
              </a:ext>
            </a:extLst>
          </p:cNvPr>
          <p:cNvSpPr>
            <a:spLocks noChangeArrowheads="1"/>
          </p:cNvSpPr>
          <p:nvPr/>
        </p:nvSpPr>
        <p:spPr bwMode="auto">
          <a:xfrm>
            <a:off x="1219200" y="4240213"/>
            <a:ext cx="10744200" cy="1938992"/>
          </a:xfrm>
          <a:prstGeom prst="rect">
            <a:avLst/>
          </a:prstGeom>
          <a:noFill/>
          <a:ln w="9525">
            <a:noFill/>
            <a:miter lim="800000"/>
            <a:headEnd/>
            <a:tailEnd/>
          </a:ln>
        </p:spPr>
        <p:txBody>
          <a:bodyPr wrap="square" lIns="91440" tIns="45720" rIns="91440" bIns="45720" anchor="t">
            <a:spAutoFit/>
          </a:bodyPr>
          <a:lstStyle/>
          <a:p>
            <a:r>
              <a:rPr lang="en-GB" sz="2400" b="1" dirty="0">
                <a:latin typeface="Arial" charset="0"/>
              </a:rPr>
              <a:t>Z   </a:t>
            </a:r>
            <a:r>
              <a:rPr lang="en-GB" sz="2400" dirty="0">
                <a:latin typeface="Arial" charset="0"/>
              </a:rPr>
              <a:t>(</a:t>
            </a:r>
            <a:r>
              <a:rPr lang="en-GB" sz="2400" dirty="0" err="1">
                <a:latin typeface="Arial" charset="0"/>
              </a:rPr>
              <a:t>Zusammen</a:t>
            </a:r>
            <a:r>
              <a:rPr lang="en-GB" sz="2400" dirty="0">
                <a:latin typeface="Arial" charset="0"/>
              </a:rPr>
              <a:t> - together)</a:t>
            </a:r>
            <a:r>
              <a:rPr lang="en-GB" sz="2400" b="1" dirty="0">
                <a:latin typeface="Arial" charset="0"/>
              </a:rPr>
              <a:t>		higher priority groups / atoms on</a:t>
            </a:r>
          </a:p>
          <a:p>
            <a:r>
              <a:rPr lang="en-GB" sz="2400" b="1" dirty="0">
                <a:latin typeface="Arial"/>
                <a:cs typeface="Arial"/>
              </a:rPr>
              <a:t>			the </a:t>
            </a:r>
            <a:r>
              <a:rPr lang="en-GB" sz="2400" b="1" dirty="0">
                <a:solidFill>
                  <a:srgbClr val="FF0000"/>
                </a:solidFill>
                <a:latin typeface="Arial"/>
                <a:cs typeface="Arial"/>
              </a:rPr>
              <a:t>SAME</a:t>
            </a:r>
            <a:r>
              <a:rPr lang="en-GB" sz="2400" b="1" dirty="0">
                <a:latin typeface="Arial"/>
                <a:cs typeface="Arial"/>
              </a:rPr>
              <a:t> side of C=C bond</a:t>
            </a:r>
          </a:p>
          <a:p>
            <a:endParaRPr lang="en-GB" sz="2400" b="1" dirty="0">
              <a:latin typeface="Arial" charset="0"/>
            </a:endParaRPr>
          </a:p>
          <a:p>
            <a:r>
              <a:rPr lang="en-GB" sz="2400" b="1" dirty="0">
                <a:latin typeface="Arial" charset="0"/>
              </a:rPr>
              <a:t>E  </a:t>
            </a:r>
            <a:r>
              <a:rPr lang="en-GB" sz="2400" dirty="0">
                <a:latin typeface="Arial" charset="0"/>
              </a:rPr>
              <a:t> (</a:t>
            </a:r>
            <a:r>
              <a:rPr lang="en-GB" sz="2400" dirty="0" err="1">
                <a:latin typeface="Arial" charset="0"/>
              </a:rPr>
              <a:t>Entgegen</a:t>
            </a:r>
            <a:r>
              <a:rPr lang="en-GB" sz="2400" dirty="0">
                <a:latin typeface="Arial" charset="0"/>
              </a:rPr>
              <a:t> - opposite)</a:t>
            </a:r>
            <a:r>
              <a:rPr lang="en-GB" sz="2400" b="1" dirty="0">
                <a:latin typeface="Arial" charset="0"/>
              </a:rPr>
              <a:t>		higher priority groups / atoms on</a:t>
            </a:r>
          </a:p>
          <a:p>
            <a:r>
              <a:rPr lang="en-GB" sz="2400" b="1" dirty="0">
                <a:latin typeface="Arial"/>
                <a:cs typeface="Arial"/>
              </a:rPr>
              <a:t>			</a:t>
            </a:r>
            <a:r>
              <a:rPr lang="en-GB" sz="2400" b="1" dirty="0">
                <a:solidFill>
                  <a:srgbClr val="FF0000"/>
                </a:solidFill>
                <a:latin typeface="Arial"/>
                <a:cs typeface="Arial"/>
              </a:rPr>
              <a:t>OPPOSITE</a:t>
            </a:r>
            <a:r>
              <a:rPr lang="en-GB" sz="2400" b="1" dirty="0">
                <a:latin typeface="Arial"/>
                <a:cs typeface="Arial"/>
              </a:rPr>
              <a:t> sides of C=C bond</a:t>
            </a:r>
            <a:r>
              <a:rPr lang="en-GB" sz="2400" b="1" dirty="0"/>
              <a:t> </a:t>
            </a:r>
          </a:p>
        </p:txBody>
      </p:sp>
      <p:sp>
        <p:nvSpPr>
          <p:cNvPr id="13" name="Title 1">
            <a:extLst>
              <a:ext uri="{FF2B5EF4-FFF2-40B4-BE49-F238E27FC236}">
                <a16:creationId xmlns:a16="http://schemas.microsoft.com/office/drawing/2014/main" id="{C80D64E2-45B6-91CA-6E59-49F0DCFBD6D0}"/>
              </a:ext>
            </a:extLst>
          </p:cNvPr>
          <p:cNvSpPr txBox="1">
            <a:spLocks/>
          </p:cNvSpPr>
          <p:nvPr/>
        </p:nvSpPr>
        <p:spPr>
          <a:xfrm>
            <a:off x="0" y="0"/>
            <a:ext cx="7758723" cy="710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Cahn-Ingold-Prelog convention</a:t>
            </a:r>
          </a:p>
        </p:txBody>
      </p:sp>
    </p:spTree>
    <p:extLst>
      <p:ext uri="{BB962C8B-B14F-4D97-AF65-F5344CB8AC3E}">
        <p14:creationId xmlns:p14="http://schemas.microsoft.com/office/powerpoint/2010/main" val="619479773"/>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28A101-FD6E-E429-4052-4B423A635775}"/>
              </a:ext>
            </a:extLst>
          </p:cNvPr>
          <p:cNvSpPr txBox="1">
            <a:spLocks/>
          </p:cNvSpPr>
          <p:nvPr/>
        </p:nvSpPr>
        <p:spPr>
          <a:xfrm>
            <a:off x="0" y="0"/>
            <a:ext cx="5795107"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questions</a:t>
            </a:r>
          </a:p>
        </p:txBody>
      </p:sp>
      <p:pic>
        <p:nvPicPr>
          <p:cNvPr id="6" name="Picture 5">
            <a:extLst>
              <a:ext uri="{FF2B5EF4-FFF2-40B4-BE49-F238E27FC236}">
                <a16:creationId xmlns:a16="http://schemas.microsoft.com/office/drawing/2014/main" id="{6DB4DBB1-A42F-BDB7-4256-3846A1CA81C1}"/>
              </a:ext>
            </a:extLst>
          </p:cNvPr>
          <p:cNvPicPr>
            <a:picLocks noChangeAspect="1"/>
          </p:cNvPicPr>
          <p:nvPr/>
        </p:nvPicPr>
        <p:blipFill>
          <a:blip r:embed="rId2"/>
          <a:srcRect l="13117" r="10469" b="56636"/>
          <a:stretch/>
        </p:blipFill>
        <p:spPr>
          <a:xfrm>
            <a:off x="213333" y="762000"/>
            <a:ext cx="4778628" cy="2116668"/>
          </a:xfrm>
          <a:prstGeom prst="rect">
            <a:avLst/>
          </a:prstGeom>
        </p:spPr>
      </p:pic>
      <p:pic>
        <p:nvPicPr>
          <p:cNvPr id="7" name="Picture 6" descr="A screenshot of a test&#10;&#10;Description automatically generated">
            <a:extLst>
              <a:ext uri="{FF2B5EF4-FFF2-40B4-BE49-F238E27FC236}">
                <a16:creationId xmlns:a16="http://schemas.microsoft.com/office/drawing/2014/main" id="{91027C1E-D924-1ED9-1C2D-723208C6DE7D}"/>
              </a:ext>
            </a:extLst>
          </p:cNvPr>
          <p:cNvPicPr>
            <a:picLocks noChangeAspect="1"/>
          </p:cNvPicPr>
          <p:nvPr/>
        </p:nvPicPr>
        <p:blipFill>
          <a:blip r:embed="rId3"/>
          <a:srcRect l="12353" t="-5790" r="-72" b="21084"/>
          <a:stretch/>
        </p:blipFill>
        <p:spPr>
          <a:xfrm>
            <a:off x="5958416" y="376238"/>
            <a:ext cx="5797980" cy="4391195"/>
          </a:xfrm>
          <a:prstGeom prst="rect">
            <a:avLst/>
          </a:prstGeom>
        </p:spPr>
      </p:pic>
      <p:pic>
        <p:nvPicPr>
          <p:cNvPr id="8" name="Picture 7" descr="A diagram of a chemical compound&#10;&#10;Description automatically generated">
            <a:extLst>
              <a:ext uri="{FF2B5EF4-FFF2-40B4-BE49-F238E27FC236}">
                <a16:creationId xmlns:a16="http://schemas.microsoft.com/office/drawing/2014/main" id="{A0FB4B46-1301-E846-2DA4-856E3379E806}"/>
              </a:ext>
            </a:extLst>
          </p:cNvPr>
          <p:cNvPicPr>
            <a:picLocks noChangeAspect="1"/>
          </p:cNvPicPr>
          <p:nvPr/>
        </p:nvPicPr>
        <p:blipFill>
          <a:blip r:embed="rId4"/>
          <a:srcRect l="12416" r="9312" b="7507"/>
          <a:stretch/>
        </p:blipFill>
        <p:spPr>
          <a:xfrm>
            <a:off x="213784" y="2875492"/>
            <a:ext cx="4778061" cy="2864169"/>
          </a:xfrm>
          <a:prstGeom prst="rect">
            <a:avLst/>
          </a:prstGeom>
        </p:spPr>
      </p:pic>
      <p:sp>
        <p:nvSpPr>
          <p:cNvPr id="4" name="Oval 3">
            <a:extLst>
              <a:ext uri="{FF2B5EF4-FFF2-40B4-BE49-F238E27FC236}">
                <a16:creationId xmlns:a16="http://schemas.microsoft.com/office/drawing/2014/main" id="{27F11A13-46C7-6BBF-C0B1-E71783071907}"/>
              </a:ext>
            </a:extLst>
          </p:cNvPr>
          <p:cNvSpPr/>
          <p:nvPr/>
        </p:nvSpPr>
        <p:spPr>
          <a:xfrm>
            <a:off x="4700953" y="1817076"/>
            <a:ext cx="187569" cy="187569"/>
          </a:xfrm>
          <a:prstGeom prst="ellipse">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1151B2A-2022-1794-E35F-CE76716AF486}"/>
              </a:ext>
            </a:extLst>
          </p:cNvPr>
          <p:cNvSpPr/>
          <p:nvPr/>
        </p:nvSpPr>
        <p:spPr>
          <a:xfrm>
            <a:off x="4665783" y="5439507"/>
            <a:ext cx="187569" cy="187569"/>
          </a:xfrm>
          <a:prstGeom prst="ellipse">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chemical formula&#10;&#10;AI-generated content may be incorrect.">
            <a:extLst>
              <a:ext uri="{FF2B5EF4-FFF2-40B4-BE49-F238E27FC236}">
                <a16:creationId xmlns:a16="http://schemas.microsoft.com/office/drawing/2014/main" id="{67F9A620-78B6-7AEC-F901-A3F986B860F3}"/>
              </a:ext>
            </a:extLst>
          </p:cNvPr>
          <p:cNvPicPr>
            <a:picLocks noChangeAspect="1"/>
          </p:cNvPicPr>
          <p:nvPr/>
        </p:nvPicPr>
        <p:blipFill>
          <a:blip r:embed="rId5"/>
          <a:stretch>
            <a:fillRect/>
          </a:stretch>
        </p:blipFill>
        <p:spPr>
          <a:xfrm>
            <a:off x="7184415" y="1905367"/>
            <a:ext cx="2981325" cy="1171575"/>
          </a:xfrm>
          <a:prstGeom prst="rect">
            <a:avLst/>
          </a:prstGeom>
        </p:spPr>
      </p:pic>
      <p:pic>
        <p:nvPicPr>
          <p:cNvPr id="11" name="Picture 10">
            <a:extLst>
              <a:ext uri="{FF2B5EF4-FFF2-40B4-BE49-F238E27FC236}">
                <a16:creationId xmlns:a16="http://schemas.microsoft.com/office/drawing/2014/main" id="{7BEC6E31-6A71-8288-C4C2-919CB0AE11B3}"/>
              </a:ext>
            </a:extLst>
          </p:cNvPr>
          <p:cNvPicPr>
            <a:picLocks noChangeAspect="1"/>
          </p:cNvPicPr>
          <p:nvPr/>
        </p:nvPicPr>
        <p:blipFill>
          <a:blip r:embed="rId6"/>
          <a:stretch>
            <a:fillRect/>
          </a:stretch>
        </p:blipFill>
        <p:spPr>
          <a:xfrm>
            <a:off x="6693510" y="4445609"/>
            <a:ext cx="4525842" cy="1811949"/>
          </a:xfrm>
          <a:prstGeom prst="rect">
            <a:avLst/>
          </a:prstGeom>
        </p:spPr>
      </p:pic>
      <p:sp>
        <p:nvSpPr>
          <p:cNvPr id="12" name="TextBox 11">
            <a:extLst>
              <a:ext uri="{FF2B5EF4-FFF2-40B4-BE49-F238E27FC236}">
                <a16:creationId xmlns:a16="http://schemas.microsoft.com/office/drawing/2014/main" id="{77357E33-7B6E-6232-14DD-A68A9FA2A19C}"/>
              </a:ext>
            </a:extLst>
          </p:cNvPr>
          <p:cNvSpPr txBox="1"/>
          <p:nvPr/>
        </p:nvSpPr>
        <p:spPr>
          <a:xfrm>
            <a:off x="5322276" y="6025660"/>
            <a:ext cx="68697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Allow molecules that are both chain and position isomers, e.g. 2-methylpent-1-ene,  3-methylpent-1-ene, 4-methylpent-1-ene,  3,3-dimethylbut-1-ene, 2,3-dimethylbut-1-ene,  2-ethylbut-1-ene</a:t>
            </a:r>
            <a:endParaRPr lang="en-US" sz="1600" dirty="0"/>
          </a:p>
        </p:txBody>
      </p:sp>
    </p:spTree>
    <p:extLst>
      <p:ext uri="{BB962C8B-B14F-4D97-AF65-F5344CB8AC3E}">
        <p14:creationId xmlns:p14="http://schemas.microsoft.com/office/powerpoint/2010/main" val="405218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446" y="2012383"/>
            <a:ext cx="11265108" cy="3442283"/>
          </a:xfrm>
        </p:spPr>
        <p:txBody>
          <a:bodyPr vert="horz" lIns="91440" tIns="45720" rIns="91440" bIns="45720" rtlCol="0" anchor="t">
            <a:noAutofit/>
          </a:bodyPr>
          <a:lstStyle/>
          <a:p>
            <a:pPr marL="0" indent="0">
              <a:buNone/>
            </a:pPr>
            <a:endParaRPr lang="en-GB" sz="2400" dirty="0">
              <a:cs typeface="Calibri"/>
            </a:endParaRPr>
          </a:p>
          <a:p>
            <a:pPr marL="457200" indent="-457200">
              <a:buAutoNum type="arabicPeriod"/>
            </a:pPr>
            <a:r>
              <a:rPr lang="en-GB" sz="2400" u="sng" dirty="0"/>
              <a:t>Empirical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a chemical formula showing the simplest (integer) ratio of elements in a compound rather than the total number of atoms in the molecule</a:t>
            </a:r>
            <a:endParaRPr lang="en-GB" sz="2400" dirty="0">
              <a:cs typeface="Calibri"/>
            </a:endParaRPr>
          </a:p>
          <a:p>
            <a:pPr marL="342900" indent="-342900">
              <a:buFont typeface="Calibri" panose="020B0604020202020204" pitchFamily="34" charset="0"/>
              <a:buChar char="-"/>
            </a:pPr>
            <a:r>
              <a:rPr lang="en-GB" sz="2400" dirty="0">
                <a:solidFill>
                  <a:srgbClr val="040C28"/>
                </a:solidFill>
                <a:cs typeface="Calibri"/>
              </a:rPr>
              <a:t>e.g.	H</a:t>
            </a:r>
            <a:r>
              <a:rPr lang="en-GB" sz="2400" baseline="-25000" dirty="0">
                <a:solidFill>
                  <a:srgbClr val="040C28"/>
                </a:solidFill>
                <a:cs typeface="Calibri"/>
              </a:rPr>
              <a:t>2</a:t>
            </a:r>
            <a:r>
              <a:rPr lang="en-GB" sz="2400" dirty="0">
                <a:solidFill>
                  <a:srgbClr val="040C28"/>
                </a:solidFill>
                <a:cs typeface="Calibri"/>
              </a:rPr>
              <a:t>NCH</a:t>
            </a:r>
            <a:r>
              <a:rPr lang="en-GB" sz="2400" baseline="-25000" dirty="0">
                <a:solidFill>
                  <a:srgbClr val="040C28"/>
                </a:solidFill>
                <a:cs typeface="Calibri"/>
              </a:rPr>
              <a:t>2</a:t>
            </a:r>
            <a:r>
              <a:rPr lang="en-GB" sz="2400" dirty="0">
                <a:solidFill>
                  <a:srgbClr val="040C28"/>
                </a:solidFill>
                <a:cs typeface="Calibri"/>
              </a:rPr>
              <a:t>CH</a:t>
            </a:r>
            <a:r>
              <a:rPr lang="en-GB" sz="2400" baseline="-25000" dirty="0">
                <a:solidFill>
                  <a:srgbClr val="040C28"/>
                </a:solidFill>
                <a:cs typeface="Calibri"/>
              </a:rPr>
              <a:t>2</a:t>
            </a:r>
            <a:r>
              <a:rPr lang="en-GB" sz="2400" dirty="0">
                <a:solidFill>
                  <a:srgbClr val="040C28"/>
                </a:solidFill>
                <a:cs typeface="Calibri"/>
              </a:rPr>
              <a:t>NH</a:t>
            </a:r>
            <a:r>
              <a:rPr lang="en-GB" sz="2400" baseline="-25000" dirty="0">
                <a:solidFill>
                  <a:srgbClr val="040C28"/>
                </a:solidFill>
                <a:cs typeface="Calibri"/>
              </a:rPr>
              <a:t>2 </a:t>
            </a:r>
            <a:r>
              <a:rPr lang="en-GB" sz="2400" dirty="0">
                <a:solidFill>
                  <a:srgbClr val="040C28"/>
                </a:solidFill>
                <a:cs typeface="Calibri"/>
              </a:rPr>
              <a:t> 	(ethane-1,2-diamine) 	Empirical formula is </a:t>
            </a:r>
            <a:r>
              <a:rPr lang="en-GB" sz="2400" dirty="0">
                <a:solidFill>
                  <a:srgbClr val="FF0000"/>
                </a:solidFill>
                <a:cs typeface="Calibri"/>
              </a:rPr>
              <a:t>CH</a:t>
            </a:r>
            <a:r>
              <a:rPr lang="en-GB" sz="2400" baseline="-25000" dirty="0">
                <a:solidFill>
                  <a:srgbClr val="FF0000"/>
                </a:solidFill>
                <a:cs typeface="Calibri"/>
              </a:rPr>
              <a:t>4</a:t>
            </a:r>
            <a:r>
              <a:rPr lang="en-GB" sz="2400" dirty="0">
                <a:solidFill>
                  <a:srgbClr val="FF0000"/>
                </a:solidFill>
                <a:cs typeface="Calibri"/>
              </a:rPr>
              <a:t>N</a:t>
            </a:r>
          </a:p>
          <a:p>
            <a:pPr marL="0" indent="0">
              <a:buNone/>
            </a:pPr>
            <a:r>
              <a:rPr lang="en-GB" sz="2400" dirty="0">
                <a:solidFill>
                  <a:srgbClr val="000000"/>
                </a:solidFill>
                <a:cs typeface="Calibri"/>
              </a:rPr>
              <a:t>	C</a:t>
            </a:r>
            <a:r>
              <a:rPr lang="en-GB" sz="2400" baseline="-25000" dirty="0">
                <a:solidFill>
                  <a:srgbClr val="000000"/>
                </a:solidFill>
                <a:cs typeface="Calibri"/>
              </a:rPr>
              <a:t>6</a:t>
            </a:r>
            <a:r>
              <a:rPr lang="en-GB" sz="2400" dirty="0">
                <a:solidFill>
                  <a:srgbClr val="000000"/>
                </a:solidFill>
                <a:cs typeface="Calibri"/>
              </a:rPr>
              <a:t>H</a:t>
            </a:r>
            <a:r>
              <a:rPr lang="en-GB" sz="2400" baseline="-25000" dirty="0">
                <a:solidFill>
                  <a:srgbClr val="000000"/>
                </a:solidFill>
                <a:cs typeface="Calibri"/>
              </a:rPr>
              <a:t>6</a:t>
            </a:r>
            <a:r>
              <a:rPr lang="en-GB" sz="2400" dirty="0">
                <a:solidFill>
                  <a:srgbClr val="000000"/>
                </a:solidFill>
                <a:cs typeface="Calibri"/>
              </a:rPr>
              <a:t>			(benzene) 		</a:t>
            </a:r>
            <a:r>
              <a:rPr lang="en-GB" sz="2400" dirty="0">
                <a:solidFill>
                  <a:srgbClr val="040C28"/>
                </a:solidFill>
                <a:cs typeface="Calibri"/>
              </a:rPr>
              <a:t>Empirical formula is </a:t>
            </a:r>
            <a:r>
              <a:rPr lang="en-GB" sz="2400" dirty="0">
                <a:solidFill>
                  <a:srgbClr val="FF0000"/>
                </a:solidFill>
                <a:cs typeface="Calibri"/>
              </a:rPr>
              <a:t>CH</a:t>
            </a:r>
          </a:p>
          <a:p>
            <a:pPr marL="0" indent="0">
              <a:buNone/>
            </a:pPr>
            <a:endParaRPr lang="en-GB" sz="2400" dirty="0">
              <a:solidFill>
                <a:srgbClr val="000000"/>
              </a:solidFill>
              <a:cs typeface="Calibri"/>
            </a:endParaRPr>
          </a:p>
        </p:txBody>
      </p:sp>
      <p:sp>
        <p:nvSpPr>
          <p:cNvPr id="4" name="TextBox 3">
            <a:extLst>
              <a:ext uri="{FF2B5EF4-FFF2-40B4-BE49-F238E27FC236}">
                <a16:creationId xmlns:a16="http://schemas.microsoft.com/office/drawing/2014/main" id="{83C1C078-FF99-F3CB-D220-B0FB39D36411}"/>
              </a:ext>
            </a:extLst>
          </p:cNvPr>
          <p:cNvSpPr txBox="1"/>
          <p:nvPr/>
        </p:nvSpPr>
        <p:spPr>
          <a:xfrm>
            <a:off x="602312" y="1153811"/>
            <a:ext cx="11272188" cy="830997"/>
          </a:xfrm>
          <a:prstGeom prst="rect">
            <a:avLst/>
          </a:prstGeom>
          <a:noFill/>
        </p:spPr>
        <p:txBody>
          <a:bodyPr wrap="square" rtlCol="0">
            <a:spAutoFit/>
          </a:bodyPr>
          <a:lstStyle/>
          <a:p>
            <a:r>
              <a:rPr lang="en-US" sz="2400" dirty="0"/>
              <a:t>Due to the complex nature of many organic compounds, chemists have developed universal ways of representing them;</a:t>
            </a:r>
          </a:p>
        </p:txBody>
      </p:sp>
      <p:sp>
        <p:nvSpPr>
          <p:cNvPr id="8" name="Title 1">
            <a:extLst>
              <a:ext uri="{FF2B5EF4-FFF2-40B4-BE49-F238E27FC236}">
                <a16:creationId xmlns:a16="http://schemas.microsoft.com/office/drawing/2014/main" id="{3027C48A-76EA-71A5-8D9D-17B9792012E7}"/>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390706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250383"/>
            <a:ext cx="11265108" cy="3442283"/>
          </a:xfrm>
        </p:spPr>
        <p:txBody>
          <a:bodyPr vert="horz" lIns="91440" tIns="45720" rIns="91440" bIns="45720" rtlCol="0" anchor="t">
            <a:noAutofit/>
          </a:bodyPr>
          <a:lstStyle/>
          <a:p>
            <a:pPr marL="0" indent="0">
              <a:buNone/>
            </a:pPr>
            <a:endParaRPr lang="en-GB" sz="2400" dirty="0">
              <a:cs typeface="Calibri"/>
            </a:endParaRPr>
          </a:p>
          <a:p>
            <a:pPr marL="0" indent="0">
              <a:buNone/>
            </a:pPr>
            <a:r>
              <a:rPr lang="en-GB" sz="2400" dirty="0"/>
              <a:t>2. </a:t>
            </a:r>
            <a:r>
              <a:rPr lang="en-GB" sz="2400" u="sng" dirty="0"/>
              <a:t>Molecular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a chemical formula that gives the total number of atoms of each element present in a molecule</a:t>
            </a:r>
            <a:endParaRPr lang="en-GB" sz="2400" dirty="0">
              <a:cs typeface="Calibri"/>
            </a:endParaRPr>
          </a:p>
          <a:p>
            <a:pPr marL="342900" indent="-342900">
              <a:buFont typeface="Calibri" panose="020B0604020202020204" pitchFamily="34" charset="0"/>
              <a:buChar char="-"/>
            </a:pPr>
            <a:r>
              <a:rPr lang="en-GB" sz="2400" dirty="0">
                <a:solidFill>
                  <a:srgbClr val="040C28"/>
                </a:solidFill>
                <a:cs typeface="Calibri"/>
              </a:rPr>
              <a:t>e.g.  CH</a:t>
            </a:r>
            <a:r>
              <a:rPr lang="en-GB" sz="2400" baseline="-25000" dirty="0">
                <a:solidFill>
                  <a:srgbClr val="040C28"/>
                </a:solidFill>
                <a:cs typeface="Calibri"/>
              </a:rPr>
              <a:t>4</a:t>
            </a:r>
            <a:r>
              <a:rPr lang="en-GB" sz="2400" dirty="0">
                <a:solidFill>
                  <a:srgbClr val="040C28"/>
                </a:solidFill>
                <a:cs typeface="Calibri"/>
              </a:rPr>
              <a:t> methane	(Empirical formula ALSO CH</a:t>
            </a:r>
            <a:r>
              <a:rPr lang="en-GB" sz="2400" baseline="-25000" dirty="0">
                <a:solidFill>
                  <a:srgbClr val="040C28"/>
                </a:solidFill>
                <a:cs typeface="Calibri"/>
              </a:rPr>
              <a:t>4</a:t>
            </a:r>
            <a:r>
              <a:rPr lang="en-GB" sz="2400" dirty="0">
                <a:solidFill>
                  <a:srgbClr val="040C28"/>
                </a:solidFill>
                <a:cs typeface="Calibri"/>
              </a:rPr>
              <a:t>)</a:t>
            </a:r>
          </a:p>
          <a:p>
            <a:pPr marL="0" indent="0">
              <a:buNone/>
            </a:pPr>
            <a:r>
              <a:rPr lang="en-GB" sz="2400" dirty="0">
                <a:solidFill>
                  <a:srgbClr val="040C28"/>
                </a:solidFill>
                <a:cs typeface="Calibri"/>
              </a:rPr>
              <a:t>	C</a:t>
            </a:r>
            <a:r>
              <a:rPr lang="en-GB" sz="2400" baseline="-25000" dirty="0">
                <a:solidFill>
                  <a:srgbClr val="040C28"/>
                </a:solidFill>
                <a:cs typeface="Calibri"/>
              </a:rPr>
              <a:t>2</a:t>
            </a:r>
            <a:r>
              <a:rPr lang="en-GB" sz="2400" dirty="0">
                <a:solidFill>
                  <a:srgbClr val="040C28"/>
                </a:solidFill>
                <a:cs typeface="Calibri"/>
              </a:rPr>
              <a:t>H</a:t>
            </a:r>
            <a:r>
              <a:rPr lang="en-GB" sz="2400" baseline="-25000" dirty="0">
                <a:solidFill>
                  <a:srgbClr val="040C28"/>
                </a:solidFill>
                <a:cs typeface="Calibri"/>
              </a:rPr>
              <a:t>6 </a:t>
            </a:r>
            <a:r>
              <a:rPr lang="en-GB" sz="2400" dirty="0">
                <a:solidFill>
                  <a:srgbClr val="040C28"/>
                </a:solidFill>
                <a:cs typeface="Calibri"/>
              </a:rPr>
              <a:t>ethane   	(Empirical formula CH</a:t>
            </a:r>
            <a:r>
              <a:rPr lang="en-GB" sz="2400" baseline="-25000" dirty="0">
                <a:solidFill>
                  <a:srgbClr val="040C28"/>
                </a:solidFill>
                <a:cs typeface="Calibri"/>
              </a:rPr>
              <a:t>3</a:t>
            </a:r>
            <a:r>
              <a:rPr lang="en-GB" sz="2400" dirty="0">
                <a:solidFill>
                  <a:srgbClr val="040C28"/>
                </a:solidFill>
                <a:cs typeface="Calibri"/>
              </a:rPr>
              <a:t>)</a:t>
            </a:r>
          </a:p>
          <a:p>
            <a:pPr marL="0" indent="0">
              <a:buNone/>
            </a:pPr>
            <a:r>
              <a:rPr lang="en-GB" sz="2400" dirty="0">
                <a:solidFill>
                  <a:srgbClr val="040C28"/>
                </a:solidFill>
                <a:cs typeface="Calibri"/>
              </a:rPr>
              <a:t>	C</a:t>
            </a:r>
            <a:r>
              <a:rPr lang="en-GB" sz="2400" baseline="-25000" dirty="0">
                <a:solidFill>
                  <a:srgbClr val="040C28"/>
                </a:solidFill>
                <a:cs typeface="Calibri"/>
              </a:rPr>
              <a:t>3</a:t>
            </a:r>
            <a:r>
              <a:rPr lang="en-GB" sz="2400" dirty="0">
                <a:solidFill>
                  <a:srgbClr val="040C28"/>
                </a:solidFill>
                <a:cs typeface="Calibri"/>
              </a:rPr>
              <a:t>H</a:t>
            </a:r>
            <a:r>
              <a:rPr lang="en-GB" sz="2400" baseline="-25000" dirty="0">
                <a:solidFill>
                  <a:srgbClr val="040C28"/>
                </a:solidFill>
                <a:cs typeface="Calibri"/>
              </a:rPr>
              <a:t>8</a:t>
            </a:r>
            <a:r>
              <a:rPr lang="en-GB" sz="2400" dirty="0">
                <a:solidFill>
                  <a:srgbClr val="040C28"/>
                </a:solidFill>
                <a:cs typeface="Calibri"/>
              </a:rPr>
              <a:t> propane	(Empirical formula ALSO C</a:t>
            </a:r>
            <a:r>
              <a:rPr lang="en-GB" sz="2400" baseline="-25000" dirty="0">
                <a:solidFill>
                  <a:srgbClr val="040C28"/>
                </a:solidFill>
                <a:cs typeface="Calibri"/>
              </a:rPr>
              <a:t>3</a:t>
            </a:r>
            <a:r>
              <a:rPr lang="en-GB" sz="2400" dirty="0">
                <a:solidFill>
                  <a:srgbClr val="040C28"/>
                </a:solidFill>
                <a:cs typeface="Calibri"/>
              </a:rPr>
              <a:t>H</a:t>
            </a:r>
            <a:r>
              <a:rPr lang="en-GB" sz="2400" baseline="-25000" dirty="0">
                <a:solidFill>
                  <a:srgbClr val="040C28"/>
                </a:solidFill>
                <a:cs typeface="Calibri"/>
              </a:rPr>
              <a:t>8</a:t>
            </a:r>
            <a:r>
              <a:rPr lang="en-GB" sz="2400" dirty="0">
                <a:solidFill>
                  <a:srgbClr val="040C28"/>
                </a:solidFill>
                <a:cs typeface="Calibri"/>
              </a:rPr>
              <a:t>)</a:t>
            </a:r>
          </a:p>
          <a:p>
            <a:pPr marL="0" indent="0">
              <a:buNone/>
            </a:pPr>
            <a:r>
              <a:rPr lang="en-GB" sz="2400" dirty="0">
                <a:solidFill>
                  <a:srgbClr val="040C28"/>
                </a:solidFill>
                <a:cs typeface="Calibri"/>
              </a:rPr>
              <a:t>	C</a:t>
            </a:r>
            <a:r>
              <a:rPr lang="en-GB" sz="2400" baseline="-25000" dirty="0">
                <a:solidFill>
                  <a:srgbClr val="040C28"/>
                </a:solidFill>
                <a:cs typeface="Calibri"/>
              </a:rPr>
              <a:t>6</a:t>
            </a:r>
            <a:r>
              <a:rPr lang="en-GB" sz="2400" dirty="0">
                <a:solidFill>
                  <a:srgbClr val="040C28"/>
                </a:solidFill>
                <a:cs typeface="Calibri"/>
              </a:rPr>
              <a:t>H</a:t>
            </a:r>
            <a:r>
              <a:rPr lang="en-GB" sz="2400" baseline="-25000" dirty="0">
                <a:solidFill>
                  <a:srgbClr val="040C28"/>
                </a:solidFill>
                <a:cs typeface="Calibri"/>
              </a:rPr>
              <a:t>6</a:t>
            </a:r>
            <a:r>
              <a:rPr lang="en-GB" sz="2400" dirty="0">
                <a:solidFill>
                  <a:srgbClr val="040C28"/>
                </a:solidFill>
                <a:cs typeface="Calibri"/>
              </a:rPr>
              <a:t> benzene	(Empirical formula CH)</a:t>
            </a:r>
          </a:p>
          <a:p>
            <a:pPr marL="0" indent="0">
              <a:buNone/>
            </a:pPr>
            <a:endParaRPr lang="en-GB" sz="2000" dirty="0">
              <a:solidFill>
                <a:srgbClr val="040C28"/>
              </a:solidFill>
              <a:cs typeface="Calibri"/>
            </a:endParaRPr>
          </a:p>
          <a:p>
            <a:pPr marL="0" indent="0">
              <a:buNone/>
            </a:pPr>
            <a:endParaRPr lang="en-GB" sz="2400" dirty="0">
              <a:cs typeface="Calibri" panose="020F0502020204030204"/>
            </a:endParaRPr>
          </a:p>
        </p:txBody>
      </p:sp>
      <p:sp>
        <p:nvSpPr>
          <p:cNvPr id="7" name="Title 1">
            <a:extLst>
              <a:ext uri="{FF2B5EF4-FFF2-40B4-BE49-F238E27FC236}">
                <a16:creationId xmlns:a16="http://schemas.microsoft.com/office/drawing/2014/main" id="{92D73619-DFA7-E7F0-1D81-FAF950318E7B}"/>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292388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250383"/>
            <a:ext cx="12197704" cy="3442283"/>
          </a:xfrm>
        </p:spPr>
        <p:txBody>
          <a:bodyPr vert="horz" lIns="91440" tIns="45720" rIns="91440" bIns="45720" rtlCol="0" anchor="t">
            <a:noAutofit/>
          </a:bodyPr>
          <a:lstStyle/>
          <a:p>
            <a:pPr marL="0" indent="0">
              <a:buNone/>
            </a:pPr>
            <a:endParaRPr lang="en-GB" sz="2400" dirty="0">
              <a:cs typeface="Calibri"/>
            </a:endParaRPr>
          </a:p>
          <a:p>
            <a:pPr marL="0" indent="0">
              <a:buNone/>
            </a:pPr>
            <a:r>
              <a:rPr lang="en-GB" sz="2400" dirty="0">
                <a:cs typeface="Calibri"/>
              </a:rPr>
              <a:t>3. </a:t>
            </a:r>
            <a:r>
              <a:rPr lang="en-GB" sz="2400" u="sng" dirty="0">
                <a:cs typeface="Calibri"/>
              </a:rPr>
              <a:t>General formula </a:t>
            </a:r>
            <a:endParaRPr lang="en-GB" sz="2400" u="sng" dirty="0">
              <a:solidFill>
                <a:srgbClr val="000000"/>
              </a:solidFill>
              <a:ea typeface="+mn-lt"/>
              <a:cs typeface="+mn-lt"/>
            </a:endParaRPr>
          </a:p>
          <a:p>
            <a:pPr marL="342900" indent="-342900">
              <a:buFont typeface="Calibri" panose="020B0604020202020204" pitchFamily="34" charset="0"/>
              <a:buChar char="-"/>
            </a:pPr>
            <a:r>
              <a:rPr lang="en-GB" sz="2400" dirty="0">
                <a:solidFill>
                  <a:srgbClr val="040C28"/>
                </a:solidFill>
                <a:ea typeface="+mn-lt"/>
                <a:cs typeface="+mn-lt"/>
              </a:rPr>
              <a:t>a type of empirical formula that represents the composition of any member of an entire class of compounds</a:t>
            </a:r>
            <a:endParaRPr lang="en-GB" sz="2400" dirty="0">
              <a:cs typeface="Calibri" panose="020F0502020204030204"/>
            </a:endParaRPr>
          </a:p>
          <a:p>
            <a:pPr marL="342900" indent="-342900">
              <a:buFont typeface="Calibri" panose="020B0604020202020204" pitchFamily="34" charset="0"/>
              <a:buChar char="-"/>
            </a:pPr>
            <a:r>
              <a:rPr lang="en-GB" sz="2400" dirty="0">
                <a:solidFill>
                  <a:srgbClr val="040C28"/>
                </a:solidFill>
                <a:cs typeface="Calibri"/>
              </a:rPr>
              <a:t>e.g.	alkanes		General formula	C</a:t>
            </a:r>
            <a:r>
              <a:rPr lang="en-GB" sz="2400" baseline="-25000" dirty="0">
                <a:solidFill>
                  <a:srgbClr val="040C28"/>
                </a:solidFill>
                <a:cs typeface="Calibri"/>
              </a:rPr>
              <a:t>n</a:t>
            </a:r>
            <a:r>
              <a:rPr lang="en-GB" sz="2400" dirty="0">
                <a:solidFill>
                  <a:srgbClr val="040C28"/>
                </a:solidFill>
                <a:cs typeface="Calibri"/>
              </a:rPr>
              <a:t>H</a:t>
            </a:r>
            <a:r>
              <a:rPr lang="en-GB" sz="2400" baseline="-25000" dirty="0">
                <a:solidFill>
                  <a:srgbClr val="040C28"/>
                </a:solidFill>
                <a:cs typeface="Calibri"/>
              </a:rPr>
              <a:t>2n+2</a:t>
            </a:r>
            <a:endParaRPr lang="en-GB" sz="2400" dirty="0">
              <a:solidFill>
                <a:srgbClr val="040C28"/>
              </a:solidFill>
              <a:cs typeface="Calibri"/>
            </a:endParaRPr>
          </a:p>
          <a:p>
            <a:pPr marL="0" marR="0" lvl="0" indent="0" algn="l" defTabSz="914400" rtl="0" eaLnBrk="1" fontAlgn="auto" latinLnBrk="0" hangingPunct="1">
              <a:lnSpc>
                <a:spcPct val="90000"/>
              </a:lnSpc>
              <a:spcBef>
                <a:spcPts val="1000"/>
              </a:spcBef>
              <a:spcAft>
                <a:spcPts val="0"/>
              </a:spcAft>
              <a:buClrTx/>
              <a:buSzTx/>
              <a:buNone/>
              <a:tabLst/>
              <a:defRPr/>
            </a:pPr>
            <a:r>
              <a:rPr lang="en-GB" sz="2000" dirty="0">
                <a:solidFill>
                  <a:srgbClr val="040C28"/>
                </a:solidFill>
                <a:cs typeface="Calibri"/>
              </a:rPr>
              <a:t>	</a:t>
            </a:r>
            <a:r>
              <a:rPr lang="en-GB" sz="2400" dirty="0">
                <a:solidFill>
                  <a:srgbClr val="040C28"/>
                </a:solidFill>
                <a:cs typeface="Calibri"/>
              </a:rPr>
              <a:t>alkenes</a:t>
            </a:r>
            <a:r>
              <a:rPr lang="en-GB" dirty="0">
                <a:solidFill>
                  <a:srgbClr val="040C28"/>
                </a:solidFill>
                <a:cs typeface="Calibri"/>
              </a:rPr>
              <a:t>		</a:t>
            </a:r>
            <a:r>
              <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rPr>
              <a:t>General formula	C</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n</a:t>
            </a:r>
            <a:r>
              <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rPr>
              <a:t>H</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2n</a:t>
            </a:r>
            <a:r>
              <a:rPr kumimoji="0" lang="en-GB" sz="2400" b="0" i="0" u="none" strike="noStrike" kern="1200" cap="none" spc="0" normalizeH="0" noProof="0" dirty="0">
                <a:ln>
                  <a:noFill/>
                </a:ln>
                <a:solidFill>
                  <a:srgbClr val="040C28"/>
                </a:solidFill>
                <a:effectLst/>
                <a:uLnTx/>
                <a:uFillTx/>
                <a:latin typeface="Calibri" panose="020F0502020204030204"/>
                <a:ea typeface="+mn-ea"/>
                <a:cs typeface="Calibri"/>
              </a:rPr>
              <a:t> (NB this is also the general formula for 								cycloalkanes – 2 less Hydrogens)</a:t>
            </a:r>
          </a:p>
          <a:p>
            <a:pPr marL="0" marR="0" lvl="0" indent="0" algn="l" defTabSz="914400" rtl="0" eaLnBrk="1" fontAlgn="auto" latinLnBrk="0" hangingPunct="1">
              <a:lnSpc>
                <a:spcPct val="90000"/>
              </a:lnSpc>
              <a:spcBef>
                <a:spcPts val="1000"/>
              </a:spcBef>
              <a:spcAft>
                <a:spcPts val="0"/>
              </a:spcAft>
              <a:buClrTx/>
              <a:buSzTx/>
              <a:buNone/>
              <a:tabLst/>
              <a:defRPr/>
            </a:pPr>
            <a:r>
              <a:rPr lang="en-GB" sz="2400" baseline="0" dirty="0">
                <a:solidFill>
                  <a:srgbClr val="040C28"/>
                </a:solidFill>
                <a:latin typeface="Calibri" panose="020F0502020204030204"/>
                <a:cs typeface="Calibri"/>
              </a:rPr>
              <a:t>	alcohols		</a:t>
            </a:r>
            <a:r>
              <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rPr>
              <a:t>General formula	C</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n</a:t>
            </a:r>
            <a:r>
              <a:rPr kumimoji="0" lang="en-GB" sz="2400" b="0" i="0" u="none" strike="noStrike" kern="1200" cap="none" spc="0" normalizeH="0" noProof="0" dirty="0">
                <a:ln>
                  <a:noFill/>
                </a:ln>
                <a:solidFill>
                  <a:srgbClr val="040C28"/>
                </a:solidFill>
                <a:effectLst/>
                <a:uLnTx/>
                <a:uFillTx/>
                <a:latin typeface="Calibri" panose="020F0502020204030204"/>
                <a:ea typeface="+mn-ea"/>
                <a:cs typeface="Calibri"/>
              </a:rPr>
              <a:t>H</a:t>
            </a:r>
            <a:r>
              <a:rPr kumimoji="0" lang="en-GB" sz="2400" b="0" i="0" u="none" strike="noStrike" kern="1200" cap="none" spc="0" normalizeH="0" baseline="-25000" noProof="0" dirty="0">
                <a:ln>
                  <a:noFill/>
                </a:ln>
                <a:solidFill>
                  <a:srgbClr val="040C28"/>
                </a:solidFill>
                <a:effectLst/>
                <a:uLnTx/>
                <a:uFillTx/>
                <a:latin typeface="Calibri" panose="020F0502020204030204"/>
                <a:ea typeface="+mn-ea"/>
                <a:cs typeface="Calibri"/>
              </a:rPr>
              <a:t>2n+1</a:t>
            </a:r>
            <a:r>
              <a:rPr kumimoji="0" lang="en-GB" sz="2400" b="0" i="0" u="none" strike="noStrike" kern="1200" cap="none" spc="0" normalizeH="0" noProof="0" dirty="0">
                <a:ln>
                  <a:noFill/>
                </a:ln>
                <a:solidFill>
                  <a:srgbClr val="040C28"/>
                </a:solidFill>
                <a:effectLst/>
                <a:uLnTx/>
                <a:uFillTx/>
                <a:latin typeface="Calibri" panose="020F0502020204030204"/>
                <a:ea typeface="+mn-ea"/>
                <a:cs typeface="Calibri"/>
              </a:rPr>
              <a:t>OH</a:t>
            </a:r>
            <a:endParaRPr kumimoji="0" lang="en-GB" sz="2400" b="0" i="0" u="none" strike="noStrike" kern="1200" cap="none" spc="0" normalizeH="0" baseline="0" noProof="0" dirty="0">
              <a:ln>
                <a:noFill/>
              </a:ln>
              <a:solidFill>
                <a:srgbClr val="040C28"/>
              </a:solidFill>
              <a:effectLst/>
              <a:uLnTx/>
              <a:uFillTx/>
              <a:latin typeface="Calibri" panose="020F0502020204030204"/>
              <a:ea typeface="+mn-ea"/>
              <a:cs typeface="Calibri"/>
            </a:endParaRPr>
          </a:p>
          <a:p>
            <a:pPr marL="457200" lvl="1" indent="0">
              <a:buNone/>
            </a:pPr>
            <a:endParaRPr lang="en-GB" sz="2000" dirty="0">
              <a:solidFill>
                <a:srgbClr val="040C28"/>
              </a:solidFill>
              <a:cs typeface="Calibri"/>
            </a:endParaRPr>
          </a:p>
          <a:p>
            <a:pPr marL="0" indent="0">
              <a:buNone/>
            </a:pPr>
            <a:endParaRPr lang="en-GB" sz="2400" dirty="0">
              <a:cs typeface="Calibri" panose="020F0502020204030204"/>
            </a:endParaRPr>
          </a:p>
        </p:txBody>
      </p:sp>
      <p:sp>
        <p:nvSpPr>
          <p:cNvPr id="7" name="Title 1">
            <a:extLst>
              <a:ext uri="{FF2B5EF4-FFF2-40B4-BE49-F238E27FC236}">
                <a16:creationId xmlns:a16="http://schemas.microsoft.com/office/drawing/2014/main" id="{C573F8F4-BD9E-C6FB-D30C-E42EDF33A8D0}"/>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156559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 y="1250383"/>
            <a:ext cx="11265108" cy="3442283"/>
          </a:xfrm>
        </p:spPr>
        <p:txBody>
          <a:bodyPr vert="horz" lIns="91440" tIns="45720" rIns="91440" bIns="45720" rtlCol="0" anchor="t">
            <a:noAutofit/>
          </a:bodyPr>
          <a:lstStyle/>
          <a:p>
            <a:pPr marL="0" indent="0">
              <a:buNone/>
            </a:pPr>
            <a:endParaRPr lang="en-GB" sz="2400" dirty="0">
              <a:latin typeface="Calibri"/>
              <a:cs typeface="Calibri"/>
            </a:endParaRPr>
          </a:p>
          <a:p>
            <a:pPr marL="0" indent="0">
              <a:buNone/>
            </a:pPr>
            <a:r>
              <a:rPr lang="en-GB" sz="2400" dirty="0">
                <a:latin typeface="Calibri"/>
                <a:cs typeface="Calibri"/>
              </a:rPr>
              <a:t>4. </a:t>
            </a:r>
            <a:r>
              <a:rPr lang="en-GB" sz="2400" u="sng" dirty="0">
                <a:latin typeface="Calibri"/>
                <a:cs typeface="Calibri"/>
              </a:rPr>
              <a:t>Structural formula</a:t>
            </a:r>
            <a:r>
              <a:rPr lang="en-GB" sz="2400" dirty="0">
                <a:latin typeface="Calibri"/>
                <a:cs typeface="Calibri"/>
              </a:rPr>
              <a:t> </a:t>
            </a:r>
            <a:endParaRPr lang="en-GB" sz="2400" dirty="0">
              <a:solidFill>
                <a:srgbClr val="000000"/>
              </a:solidFill>
              <a:latin typeface="Calibri"/>
              <a:cs typeface="Calibri"/>
            </a:endParaRPr>
          </a:p>
          <a:p>
            <a:pPr marL="342900" indent="-342900">
              <a:buFont typeface="Calibri" panose="020B0604020202020204" pitchFamily="34" charset="0"/>
              <a:buChar char="-"/>
            </a:pPr>
            <a:r>
              <a:rPr lang="en-GB" sz="2400" dirty="0">
                <a:solidFill>
                  <a:srgbClr val="4D5156"/>
                </a:solidFill>
                <a:latin typeface="Calibri"/>
                <a:cs typeface="Calibri"/>
              </a:rPr>
              <a:t>a chemical formula showing the composition and structure of a molecule</a:t>
            </a:r>
            <a:endParaRPr lang="en-GB" sz="2400" dirty="0">
              <a:latin typeface="Calibri"/>
              <a:cs typeface="Calibri"/>
            </a:endParaRPr>
          </a:p>
          <a:p>
            <a:pPr marL="342900" indent="-342900">
              <a:buFont typeface="Calibri" panose="020B0604020202020204" pitchFamily="34" charset="0"/>
              <a:buChar char="-"/>
            </a:pPr>
            <a:r>
              <a:rPr lang="en-GB" sz="2400" dirty="0">
                <a:solidFill>
                  <a:srgbClr val="4D5156"/>
                </a:solidFill>
                <a:latin typeface="Calibri"/>
                <a:cs typeface="Calibri"/>
              </a:rPr>
              <a:t>e.g. ClCH</a:t>
            </a:r>
            <a:r>
              <a:rPr lang="en-GB" sz="2400" baseline="-25000" dirty="0">
                <a:solidFill>
                  <a:srgbClr val="4D5156"/>
                </a:solidFill>
                <a:latin typeface="Calibri"/>
                <a:cs typeface="Calibri"/>
              </a:rPr>
              <a:t>2</a:t>
            </a:r>
            <a:r>
              <a:rPr lang="en-GB" sz="2400" dirty="0">
                <a:solidFill>
                  <a:srgbClr val="4D5156"/>
                </a:solidFill>
                <a:latin typeface="Calibri"/>
                <a:cs typeface="Calibri"/>
              </a:rPr>
              <a:t>CH</a:t>
            </a:r>
            <a:r>
              <a:rPr lang="en-GB" sz="2400" baseline="-25000" dirty="0">
                <a:solidFill>
                  <a:srgbClr val="4D5156"/>
                </a:solidFill>
                <a:latin typeface="Calibri"/>
                <a:cs typeface="Calibri"/>
              </a:rPr>
              <a:t>2</a:t>
            </a:r>
            <a:r>
              <a:rPr lang="en-GB" sz="2400" dirty="0">
                <a:solidFill>
                  <a:srgbClr val="4D5156"/>
                </a:solidFill>
                <a:latin typeface="Calibri"/>
                <a:cs typeface="Calibri"/>
              </a:rPr>
              <a:t>CH</a:t>
            </a:r>
            <a:r>
              <a:rPr lang="en-GB" sz="2400" baseline="-25000" dirty="0">
                <a:solidFill>
                  <a:srgbClr val="4D5156"/>
                </a:solidFill>
                <a:latin typeface="Calibri"/>
                <a:cs typeface="Calibri"/>
              </a:rPr>
              <a:t>3</a:t>
            </a:r>
            <a:r>
              <a:rPr lang="en-GB" sz="2400" dirty="0">
                <a:solidFill>
                  <a:srgbClr val="4D5156"/>
                </a:solidFill>
                <a:latin typeface="Calibri"/>
                <a:cs typeface="Calibri"/>
              </a:rPr>
              <a:t> is different to </a:t>
            </a:r>
            <a:r>
              <a:rPr kumimoji="0" lang="en-GB" sz="2400" b="0" i="0" u="none" strike="noStrike" kern="1200" cap="none" spc="0" normalizeH="0" baseline="0" noProof="0" dirty="0">
                <a:ln>
                  <a:noFill/>
                </a:ln>
                <a:solidFill>
                  <a:srgbClr val="4D5156"/>
                </a:solidFill>
                <a:effectLst/>
                <a:uLnTx/>
                <a:uFillTx/>
                <a:latin typeface="Calibri"/>
                <a:ea typeface="+mn-ea"/>
                <a:cs typeface="Calibri"/>
              </a:rPr>
              <a:t>CH</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3</a:t>
            </a:r>
            <a:r>
              <a:rPr kumimoji="0" lang="en-GB" sz="2400" b="0" i="0" u="none" strike="noStrike" kern="1200" cap="none" spc="0" normalizeH="0" baseline="0" noProof="0" dirty="0">
                <a:ln>
                  <a:noFill/>
                </a:ln>
                <a:solidFill>
                  <a:srgbClr val="4D5156"/>
                </a:solidFill>
                <a:effectLst/>
                <a:uLnTx/>
                <a:uFillTx/>
                <a:latin typeface="Calibri"/>
                <a:ea typeface="+mn-ea"/>
                <a:cs typeface="Calibri"/>
              </a:rPr>
              <a:t>CHClCH</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3</a:t>
            </a:r>
            <a:r>
              <a:rPr kumimoji="0" lang="en-GB" sz="2400" b="0" i="0" u="none" strike="noStrike" kern="1200" cap="none" spc="0" normalizeH="0" noProof="0" dirty="0">
                <a:ln>
                  <a:noFill/>
                </a:ln>
                <a:solidFill>
                  <a:srgbClr val="4D5156"/>
                </a:solidFill>
                <a:effectLst/>
                <a:uLnTx/>
                <a:uFillTx/>
                <a:latin typeface="Calibri"/>
                <a:ea typeface="+mn-ea"/>
                <a:cs typeface="Calibri"/>
              </a:rPr>
              <a:t> (they are ISOMERS – see later)</a:t>
            </a:r>
          </a:p>
          <a:p>
            <a:pPr marL="342900" indent="-342900">
              <a:buFont typeface="Calibri" panose="020B0604020202020204" pitchFamily="34" charset="0"/>
              <a:buChar char="-"/>
            </a:pPr>
            <a:r>
              <a:rPr lang="en-GB" sz="2400" dirty="0">
                <a:solidFill>
                  <a:srgbClr val="4D5156"/>
                </a:solidFill>
                <a:latin typeface="Calibri"/>
                <a:cs typeface="Calibri"/>
              </a:rPr>
              <a:t>BOTH have the same Molecular Formula </a:t>
            </a:r>
            <a:r>
              <a:rPr kumimoji="0" lang="en-GB" sz="2400" b="0" i="0" u="none" strike="noStrike" kern="1200" cap="none" spc="0" normalizeH="0" baseline="0" noProof="0" dirty="0">
                <a:ln>
                  <a:noFill/>
                </a:ln>
                <a:solidFill>
                  <a:srgbClr val="4D5156"/>
                </a:solidFill>
                <a:effectLst/>
                <a:uLnTx/>
                <a:uFillTx/>
                <a:latin typeface="Calibri"/>
                <a:ea typeface="+mn-ea"/>
                <a:cs typeface="Calibri"/>
              </a:rPr>
              <a:t>C</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3</a:t>
            </a:r>
            <a:r>
              <a:rPr kumimoji="0" lang="en-GB" sz="2400" b="0" i="0" u="none" strike="noStrike" kern="1200" cap="none" spc="0" normalizeH="0" baseline="0" noProof="0" dirty="0">
                <a:ln>
                  <a:noFill/>
                </a:ln>
                <a:solidFill>
                  <a:srgbClr val="4D5156"/>
                </a:solidFill>
                <a:effectLst/>
                <a:uLnTx/>
                <a:uFillTx/>
                <a:latin typeface="Calibri"/>
                <a:ea typeface="+mn-ea"/>
                <a:cs typeface="Calibri"/>
              </a:rPr>
              <a:t>H</a:t>
            </a:r>
            <a:r>
              <a:rPr kumimoji="0" lang="en-GB" sz="2400" b="0" i="0" u="none" strike="noStrike" kern="1200" cap="none" spc="0" normalizeH="0" baseline="-25000" noProof="0" dirty="0">
                <a:ln>
                  <a:noFill/>
                </a:ln>
                <a:solidFill>
                  <a:srgbClr val="4D5156"/>
                </a:solidFill>
                <a:effectLst/>
                <a:uLnTx/>
                <a:uFillTx/>
                <a:latin typeface="Calibri"/>
                <a:ea typeface="+mn-ea"/>
                <a:cs typeface="Calibri"/>
              </a:rPr>
              <a:t>7</a:t>
            </a:r>
            <a:r>
              <a:rPr kumimoji="0" lang="en-GB" sz="2400" b="0" i="0" u="none" strike="noStrike" kern="1200" cap="none" spc="0" normalizeH="0" baseline="0" noProof="0" dirty="0">
                <a:ln>
                  <a:noFill/>
                </a:ln>
                <a:solidFill>
                  <a:srgbClr val="4D5156"/>
                </a:solidFill>
                <a:effectLst/>
                <a:uLnTx/>
                <a:uFillTx/>
                <a:latin typeface="Calibri"/>
                <a:ea typeface="+mn-ea"/>
                <a:cs typeface="Calibri"/>
              </a:rPr>
              <a:t>Cl</a:t>
            </a:r>
            <a:endParaRPr lang="en-GB" sz="1600" dirty="0">
              <a:solidFill>
                <a:srgbClr val="4D5156"/>
              </a:solidFill>
              <a:latin typeface="Calibri"/>
              <a:cs typeface="Calibri"/>
            </a:endParaRPr>
          </a:p>
          <a:p>
            <a:pPr marL="0" indent="0">
              <a:buNone/>
            </a:pPr>
            <a:r>
              <a:rPr lang="en-GB" sz="2400" dirty="0">
                <a:latin typeface="Calibri"/>
                <a:cs typeface="Calibri"/>
              </a:rPr>
              <a:t>		</a:t>
            </a:r>
          </a:p>
        </p:txBody>
      </p:sp>
      <p:sp>
        <p:nvSpPr>
          <p:cNvPr id="7" name="Title 1">
            <a:extLst>
              <a:ext uri="{FF2B5EF4-FFF2-40B4-BE49-F238E27FC236}">
                <a16:creationId xmlns:a16="http://schemas.microsoft.com/office/drawing/2014/main" id="{9F8AF0FC-37D2-C7E6-AB59-4C4FDB13C56F}"/>
              </a:ext>
            </a:extLst>
          </p:cNvPr>
          <p:cNvSpPr txBox="1">
            <a:spLocks/>
          </p:cNvSpPr>
          <p:nvPr/>
        </p:nvSpPr>
        <p:spPr>
          <a:xfrm>
            <a:off x="0" y="0"/>
            <a:ext cx="11353800" cy="758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Representations of organic compounds</a:t>
            </a:r>
          </a:p>
        </p:txBody>
      </p:sp>
    </p:spTree>
    <p:extLst>
      <p:ext uri="{BB962C8B-B14F-4D97-AF65-F5344CB8AC3E}">
        <p14:creationId xmlns:p14="http://schemas.microsoft.com/office/powerpoint/2010/main" val="1005376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3479</TotalTime>
  <Words>2041</Words>
  <Application>Microsoft Office PowerPoint</Application>
  <PresentationFormat>Widescreen</PresentationFormat>
  <Paragraphs>430</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Organic Chemistry Year 1 - AS  3.3.1 Introduction to organic chemistry</vt:lpstr>
      <vt:lpstr>Organic Chemistry Year 1  3.3.1 Introduction to organic chemistry</vt:lpstr>
      <vt:lpstr>3.3.1.1 Nomenclature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1 - Roots</vt:lpstr>
      <vt:lpstr>Rule 2 –  Side groups</vt:lpstr>
      <vt:lpstr>Rule 3(a)+(b)</vt:lpstr>
      <vt:lpstr>PowerPoint Presentation</vt:lpstr>
      <vt:lpstr>Rule 1 - Roots</vt:lpstr>
      <vt:lpstr>Rule 2 –  Identify Side groups</vt:lpstr>
      <vt:lpstr>Rule 3(a)+(b)</vt:lpstr>
      <vt:lpstr>Rule 4: numbering  the double bonds</vt:lpstr>
      <vt:lpstr>2-’ene’s</vt:lpstr>
      <vt:lpstr>Dienes, trienes etc.</vt:lpstr>
      <vt:lpstr>Haloalkanes</vt:lpstr>
      <vt:lpstr>PowerPoint Presentation</vt:lpstr>
      <vt:lpstr>3.3.1.2 Reaction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3.3.1.3 Isomerism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426</cp:revision>
  <dcterms:created xsi:type="dcterms:W3CDTF">2021-10-29T07:59:38Z</dcterms:created>
  <dcterms:modified xsi:type="dcterms:W3CDTF">2025-09-24T10:18:53Z</dcterms:modified>
</cp:coreProperties>
</file>