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7"/>
  </p:notesMasterIdLst>
  <p:sldIdLst>
    <p:sldId id="268" r:id="rId3"/>
    <p:sldId id="415" r:id="rId4"/>
    <p:sldId id="419" r:id="rId5"/>
    <p:sldId id="416" r:id="rId6"/>
    <p:sldId id="421" r:id="rId7"/>
    <p:sldId id="422" r:id="rId8"/>
    <p:sldId id="423" r:id="rId9"/>
    <p:sldId id="424" r:id="rId10"/>
    <p:sldId id="425" r:id="rId11"/>
    <p:sldId id="426" r:id="rId12"/>
    <p:sldId id="427" r:id="rId13"/>
    <p:sldId id="428" r:id="rId14"/>
    <p:sldId id="417" r:id="rId15"/>
    <p:sldId id="429" r:id="rId16"/>
    <p:sldId id="430" r:id="rId17"/>
    <p:sldId id="431" r:id="rId18"/>
    <p:sldId id="433" r:id="rId19"/>
    <p:sldId id="432" r:id="rId20"/>
    <p:sldId id="435" r:id="rId21"/>
    <p:sldId id="434" r:id="rId22"/>
    <p:sldId id="437" r:id="rId23"/>
    <p:sldId id="436" r:id="rId24"/>
    <p:sldId id="440" r:id="rId25"/>
    <p:sldId id="439" r:id="rId26"/>
    <p:sldId id="418" r:id="rId27"/>
    <p:sldId id="442" r:id="rId28"/>
    <p:sldId id="441" r:id="rId29"/>
    <p:sldId id="443" r:id="rId30"/>
    <p:sldId id="444" r:id="rId31"/>
    <p:sldId id="445" r:id="rId32"/>
    <p:sldId id="446" r:id="rId33"/>
    <p:sldId id="447" r:id="rId34"/>
    <p:sldId id="448" r:id="rId35"/>
    <p:sldId id="4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0CC00-F07F-425C-5392-0D7064A912C1}" v="3" dt="2025-09-24T09:32:34.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9B20CC00-F07F-425C-5392-0D7064A912C1}"/>
    <pc:docChg chg="modSld">
      <pc:chgData name="John Griffiths" userId="55ce029b995a3368" providerId="Windows Live" clId="Web-{9B20CC00-F07F-425C-5392-0D7064A912C1}" dt="2025-09-24T09:32:34.235" v="2" actId="14100"/>
      <pc:docMkLst>
        <pc:docMk/>
      </pc:docMkLst>
      <pc:sldChg chg="modSp">
        <pc:chgData name="John Griffiths" userId="55ce029b995a3368" providerId="Windows Live" clId="Web-{9B20CC00-F07F-425C-5392-0D7064A912C1}" dt="2025-09-24T09:32:34.235" v="2" actId="14100"/>
        <pc:sldMkLst>
          <pc:docMk/>
          <pc:sldMk cId="1274144017" sldId="437"/>
        </pc:sldMkLst>
        <pc:spChg chg="mod">
          <ac:chgData name="John Griffiths" userId="55ce029b995a3368" providerId="Windows Live" clId="Web-{9B20CC00-F07F-425C-5392-0D7064A912C1}" dt="2025-09-24T09:32:34.235" v="2" actId="14100"/>
          <ac:spMkLst>
            <pc:docMk/>
            <pc:sldMk cId="1274144017" sldId="437"/>
            <ac:spMk id="20" creationId="{5B91D8B6-9394-B63F-2214-CE17BB2DA4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Organic Chemistry Year 1 - AS </a:t>
            </a:r>
            <a:br>
              <a:rPr lang="en-US" sz="5400" b="1"/>
            </a:br>
            <a:r>
              <a:rPr lang="en-US" sz="5400" b="1"/>
              <a:t>3.3.4 Alkenes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cs typeface="Calibri"/>
              </a:rPr>
              <a:t>www.sciexcel.org</a:t>
            </a:r>
            <a:endParaRPr lang="en-GB"/>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02C5-4864-FEAC-EC87-ECB17DF6C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022BC-4A6E-33AF-A558-A3CD7DA65843}"/>
              </a:ext>
            </a:extLst>
          </p:cNvPr>
          <p:cNvSpPr>
            <a:spLocks noGrp="1"/>
          </p:cNvSpPr>
          <p:nvPr>
            <p:ph type="title"/>
          </p:nvPr>
        </p:nvSpPr>
        <p:spPr>
          <a:xfrm>
            <a:off x="0" y="2710"/>
            <a:ext cx="9151435" cy="1020763"/>
          </a:xfrm>
        </p:spPr>
        <p:txBody>
          <a:bodyPr/>
          <a:lstStyle/>
          <a:p>
            <a:r>
              <a:rPr lang="en-US" b="1">
                <a:solidFill>
                  <a:schemeClr val="accent6"/>
                </a:solidFill>
              </a:rPr>
              <a:t>Cahn-Ingold-Prelog notation</a:t>
            </a:r>
          </a:p>
        </p:txBody>
      </p:sp>
      <p:grpSp>
        <p:nvGrpSpPr>
          <p:cNvPr id="17" name="Group 16">
            <a:extLst>
              <a:ext uri="{FF2B5EF4-FFF2-40B4-BE49-F238E27FC236}">
                <a16:creationId xmlns:a16="http://schemas.microsoft.com/office/drawing/2014/main" id="{49F072AA-4659-89EE-857F-C8AD3FB8EE1B}"/>
              </a:ext>
            </a:extLst>
          </p:cNvPr>
          <p:cNvGrpSpPr/>
          <p:nvPr/>
        </p:nvGrpSpPr>
        <p:grpSpPr>
          <a:xfrm>
            <a:off x="7079435" y="915890"/>
            <a:ext cx="4717234" cy="2513110"/>
            <a:chOff x="6393634" y="915890"/>
            <a:chExt cx="4717234" cy="2513110"/>
          </a:xfrm>
        </p:grpSpPr>
        <p:sp>
          <p:nvSpPr>
            <p:cNvPr id="3" name="TextBox 2">
              <a:extLst>
                <a:ext uri="{FF2B5EF4-FFF2-40B4-BE49-F238E27FC236}">
                  <a16:creationId xmlns:a16="http://schemas.microsoft.com/office/drawing/2014/main" id="{C37547FB-C7DD-83C8-C1AB-83D49D9E0E00}"/>
                </a:ext>
              </a:extLst>
            </p:cNvPr>
            <p:cNvSpPr txBox="1"/>
            <p:nvPr/>
          </p:nvSpPr>
          <p:spPr>
            <a:xfrm>
              <a:off x="8056409" y="1718387"/>
              <a:ext cx="1526876"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FF0000"/>
                  </a:solidFill>
                  <a:ea typeface="Calibri"/>
                  <a:cs typeface="Calibri"/>
                </a:rPr>
                <a:t>C</a:t>
              </a:r>
              <a:r>
                <a:rPr lang="en-US" sz="6000">
                  <a:ea typeface="Calibri"/>
                  <a:cs typeface="Calibri"/>
                </a:rPr>
                <a:t>=</a:t>
              </a:r>
              <a:r>
                <a:rPr lang="en-US" sz="6000">
                  <a:solidFill>
                    <a:srgbClr val="00B0F0"/>
                  </a:solidFill>
                  <a:ea typeface="Calibri"/>
                  <a:cs typeface="Calibri"/>
                </a:rPr>
                <a:t>C</a:t>
              </a:r>
              <a:endParaRPr lang="en-US" sz="6000">
                <a:solidFill>
                  <a:srgbClr val="00B0F0"/>
                </a:solidFill>
              </a:endParaRPr>
            </a:p>
          </p:txBody>
        </p:sp>
        <p:cxnSp>
          <p:nvCxnSpPr>
            <p:cNvPr id="5" name="Straight Connector 4">
              <a:extLst>
                <a:ext uri="{FF2B5EF4-FFF2-40B4-BE49-F238E27FC236}">
                  <a16:creationId xmlns:a16="http://schemas.microsoft.com/office/drawing/2014/main" id="{A39288D0-3236-8CE2-DF80-FDB658A0B170}"/>
                </a:ext>
              </a:extLst>
            </p:cNvPr>
            <p:cNvCxnSpPr/>
            <p:nvPr/>
          </p:nvCxnSpPr>
          <p:spPr>
            <a:xfrm flipV="1">
              <a:off x="9338396" y="1579983"/>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A0ABC6-E36F-021C-407A-9C4E949AEDA4}"/>
                </a:ext>
              </a:extLst>
            </p:cNvPr>
            <p:cNvCxnSpPr/>
            <p:nvPr/>
          </p:nvCxnSpPr>
          <p:spPr>
            <a:xfrm flipV="1">
              <a:off x="7740170" y="2549409"/>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234DD5-017C-066E-BD48-90F74BBDC7B0}"/>
                </a:ext>
              </a:extLst>
            </p:cNvPr>
            <p:cNvCxnSpPr>
              <a:cxnSpLocks/>
            </p:cNvCxnSpPr>
            <p:nvPr/>
          </p:nvCxnSpPr>
          <p:spPr>
            <a:xfrm flipH="1" flipV="1">
              <a:off x="9372269" y="2549410"/>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7A0B9B-24CE-4527-CC77-FD06E3816147}"/>
                </a:ext>
              </a:extLst>
            </p:cNvPr>
            <p:cNvCxnSpPr>
              <a:cxnSpLocks/>
            </p:cNvCxnSpPr>
            <p:nvPr/>
          </p:nvCxnSpPr>
          <p:spPr>
            <a:xfrm flipH="1" flipV="1">
              <a:off x="7762515" y="1639614"/>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F68674-6885-0C1C-57F5-2026F2855C98}"/>
                </a:ext>
              </a:extLst>
            </p:cNvPr>
            <p:cNvSpPr txBox="1"/>
            <p:nvPr/>
          </p:nvSpPr>
          <p:spPr>
            <a:xfrm>
              <a:off x="6393634" y="915890"/>
              <a:ext cx="1975016" cy="1015663"/>
            </a:xfrm>
            <a:prstGeom prst="rect">
              <a:avLst/>
            </a:prstGeom>
            <a:noFill/>
          </p:spPr>
          <p:txBody>
            <a:bodyPr wrap="square" rtlCol="0">
              <a:spAutoFit/>
            </a:bodyPr>
            <a:lstStyle/>
            <a:p>
              <a:r>
                <a:rPr lang="en-GB" sz="6000">
                  <a:solidFill>
                    <a:srgbClr val="FF0000"/>
                  </a:solidFill>
                </a:rPr>
                <a:t>H</a:t>
              </a:r>
              <a:r>
                <a:rPr lang="en-GB" sz="6000" baseline="-25000">
                  <a:solidFill>
                    <a:srgbClr val="FF0000"/>
                  </a:solidFill>
                </a:rPr>
                <a:t>3</a:t>
              </a:r>
              <a:r>
                <a:rPr lang="en-GB" sz="6000">
                  <a:solidFill>
                    <a:srgbClr val="FF0000"/>
                  </a:solidFill>
                </a:rPr>
                <a:t>C</a:t>
              </a:r>
            </a:p>
          </p:txBody>
        </p:sp>
        <p:sp>
          <p:nvSpPr>
            <p:cNvPr id="10" name="TextBox 9">
              <a:extLst>
                <a:ext uri="{FF2B5EF4-FFF2-40B4-BE49-F238E27FC236}">
                  <a16:creationId xmlns:a16="http://schemas.microsoft.com/office/drawing/2014/main" id="{951B6D77-12C2-EA14-20D0-DD5F48F069C4}"/>
                </a:ext>
              </a:extLst>
            </p:cNvPr>
            <p:cNvSpPr txBox="1"/>
            <p:nvPr/>
          </p:nvSpPr>
          <p:spPr>
            <a:xfrm>
              <a:off x="7192002" y="2413337"/>
              <a:ext cx="518746" cy="1015663"/>
            </a:xfrm>
            <a:prstGeom prst="rect">
              <a:avLst/>
            </a:prstGeom>
            <a:noFill/>
          </p:spPr>
          <p:txBody>
            <a:bodyPr wrap="square" rtlCol="0">
              <a:spAutoFit/>
            </a:bodyPr>
            <a:lstStyle/>
            <a:p>
              <a:r>
                <a:rPr lang="en-GB" sz="6000">
                  <a:solidFill>
                    <a:srgbClr val="FF0000"/>
                  </a:solidFill>
                </a:rPr>
                <a:t>H</a:t>
              </a:r>
            </a:p>
          </p:txBody>
        </p:sp>
        <p:sp>
          <p:nvSpPr>
            <p:cNvPr id="11" name="TextBox 10">
              <a:extLst>
                <a:ext uri="{FF2B5EF4-FFF2-40B4-BE49-F238E27FC236}">
                  <a16:creationId xmlns:a16="http://schemas.microsoft.com/office/drawing/2014/main" id="{33783444-947F-6220-3817-B81CE5DE38DF}"/>
                </a:ext>
              </a:extLst>
            </p:cNvPr>
            <p:cNvSpPr txBox="1"/>
            <p:nvPr/>
          </p:nvSpPr>
          <p:spPr>
            <a:xfrm>
              <a:off x="9760427" y="933597"/>
              <a:ext cx="851557" cy="1015663"/>
            </a:xfrm>
            <a:prstGeom prst="rect">
              <a:avLst/>
            </a:prstGeom>
            <a:noFill/>
          </p:spPr>
          <p:txBody>
            <a:bodyPr wrap="square" rtlCol="0">
              <a:spAutoFit/>
            </a:bodyPr>
            <a:lstStyle/>
            <a:p>
              <a:r>
                <a:rPr lang="en-GB" sz="6000">
                  <a:solidFill>
                    <a:srgbClr val="00B0F0"/>
                  </a:solidFill>
                </a:rPr>
                <a:t>Cl</a:t>
              </a:r>
            </a:p>
          </p:txBody>
        </p:sp>
        <p:sp>
          <p:nvSpPr>
            <p:cNvPr id="12" name="TextBox 11">
              <a:extLst>
                <a:ext uri="{FF2B5EF4-FFF2-40B4-BE49-F238E27FC236}">
                  <a16:creationId xmlns:a16="http://schemas.microsoft.com/office/drawing/2014/main" id="{863DF12C-E5C2-7B3C-A656-C7A37ADE0BB4}"/>
                </a:ext>
              </a:extLst>
            </p:cNvPr>
            <p:cNvSpPr txBox="1"/>
            <p:nvPr/>
          </p:nvSpPr>
          <p:spPr>
            <a:xfrm>
              <a:off x="9823722" y="2413337"/>
              <a:ext cx="1287146" cy="1015663"/>
            </a:xfrm>
            <a:prstGeom prst="rect">
              <a:avLst/>
            </a:prstGeom>
            <a:noFill/>
          </p:spPr>
          <p:txBody>
            <a:bodyPr wrap="square" rtlCol="0">
              <a:spAutoFit/>
            </a:bodyPr>
            <a:lstStyle/>
            <a:p>
              <a:r>
                <a:rPr lang="en-GB" sz="6000">
                  <a:solidFill>
                    <a:srgbClr val="00B0F0"/>
                  </a:solidFill>
                </a:rPr>
                <a:t>Br</a:t>
              </a:r>
            </a:p>
          </p:txBody>
        </p:sp>
      </p:grpSp>
      <p:graphicFrame>
        <p:nvGraphicFramePr>
          <p:cNvPr id="14" name="Table 13">
            <a:extLst>
              <a:ext uri="{FF2B5EF4-FFF2-40B4-BE49-F238E27FC236}">
                <a16:creationId xmlns:a16="http://schemas.microsoft.com/office/drawing/2014/main" id="{49F60031-FE1E-884D-6769-4C96C3920F5B}"/>
              </a:ext>
            </a:extLst>
          </p:cNvPr>
          <p:cNvGraphicFramePr>
            <a:graphicFrameLocks noGrp="1"/>
          </p:cNvGraphicFramePr>
          <p:nvPr>
            <p:extLst>
              <p:ext uri="{D42A27DB-BD31-4B8C-83A1-F6EECF244321}">
                <p14:modId xmlns:p14="http://schemas.microsoft.com/office/powerpoint/2010/main" val="2480573510"/>
              </p:ext>
            </p:extLst>
          </p:nvPr>
        </p:nvGraphicFramePr>
        <p:xfrm>
          <a:off x="6965889" y="3428964"/>
          <a:ext cx="4371092" cy="2199640"/>
        </p:xfrm>
        <a:graphic>
          <a:graphicData uri="http://schemas.openxmlformats.org/drawingml/2006/table">
            <a:tbl>
              <a:tblPr firstRow="1" bandRow="1">
                <a:tableStyleId>{5C22544A-7EE6-4342-B048-85BDC9FD1C3A}</a:tableStyleId>
              </a:tblPr>
              <a:tblGrid>
                <a:gridCol w="1731108">
                  <a:extLst>
                    <a:ext uri="{9D8B030D-6E8A-4147-A177-3AD203B41FA5}">
                      <a16:colId xmlns:a16="http://schemas.microsoft.com/office/drawing/2014/main" val="1416481062"/>
                    </a:ext>
                  </a:extLst>
                </a:gridCol>
                <a:gridCol w="1705707">
                  <a:extLst>
                    <a:ext uri="{9D8B030D-6E8A-4147-A177-3AD203B41FA5}">
                      <a16:colId xmlns:a16="http://schemas.microsoft.com/office/drawing/2014/main" val="4166375288"/>
                    </a:ext>
                  </a:extLst>
                </a:gridCol>
                <a:gridCol w="934277">
                  <a:extLst>
                    <a:ext uri="{9D8B030D-6E8A-4147-A177-3AD203B41FA5}">
                      <a16:colId xmlns:a16="http://schemas.microsoft.com/office/drawing/2014/main" val="2773646181"/>
                    </a:ext>
                  </a:extLst>
                </a:gridCol>
              </a:tblGrid>
              <a:tr h="370840">
                <a:tc>
                  <a:txBody>
                    <a:bodyPr/>
                    <a:lstStyle/>
                    <a:p>
                      <a:r>
                        <a:rPr lang="en-GB"/>
                        <a:t>Atom attached</a:t>
                      </a:r>
                    </a:p>
                  </a:txBody>
                  <a:tcPr/>
                </a:tc>
                <a:tc>
                  <a:txBody>
                    <a:bodyPr/>
                    <a:lstStyle/>
                    <a:p>
                      <a:r>
                        <a:rPr lang="en-GB"/>
                        <a:t>Atomic number</a:t>
                      </a:r>
                    </a:p>
                  </a:txBody>
                  <a:tcPr/>
                </a:tc>
                <a:tc>
                  <a:txBody>
                    <a:bodyPr/>
                    <a:lstStyle/>
                    <a:p>
                      <a:r>
                        <a:rPr lang="en-GB"/>
                        <a:t>Priority</a:t>
                      </a:r>
                    </a:p>
                  </a:txBody>
                  <a:tcPr/>
                </a:tc>
                <a:extLst>
                  <a:ext uri="{0D108BD9-81ED-4DB2-BD59-A6C34878D82A}">
                    <a16:rowId xmlns:a16="http://schemas.microsoft.com/office/drawing/2014/main" val="2670039620"/>
                  </a:ext>
                </a:extLst>
              </a:tr>
              <a:tr h="370840">
                <a:tc>
                  <a:txBody>
                    <a:bodyPr/>
                    <a:lstStyle/>
                    <a:p>
                      <a:r>
                        <a:rPr lang="en-GB" sz="2400">
                          <a:solidFill>
                            <a:srgbClr val="FF0000"/>
                          </a:solidFill>
                        </a:rPr>
                        <a:t>C (from CH</a:t>
                      </a:r>
                      <a:r>
                        <a:rPr lang="en-GB" sz="2400" baseline="-25000">
                          <a:solidFill>
                            <a:srgbClr val="FF0000"/>
                          </a:solidFill>
                        </a:rPr>
                        <a:t>3</a:t>
                      </a:r>
                      <a:r>
                        <a:rPr lang="en-GB" sz="2400">
                          <a:solidFill>
                            <a:srgbClr val="FF0000"/>
                          </a:solidFill>
                        </a:rPr>
                        <a:t>)</a:t>
                      </a:r>
                    </a:p>
                  </a:txBody>
                  <a:tcPr/>
                </a:tc>
                <a:tc>
                  <a:txBody>
                    <a:bodyPr/>
                    <a:lstStyle/>
                    <a:p>
                      <a:r>
                        <a:rPr lang="en-GB" sz="2400">
                          <a:solidFill>
                            <a:srgbClr val="FF0000"/>
                          </a:solidFill>
                        </a:rPr>
                        <a:t>12</a:t>
                      </a:r>
                    </a:p>
                  </a:txBody>
                  <a:tcPr/>
                </a:tc>
                <a:tc>
                  <a:txBody>
                    <a:bodyPr/>
                    <a:lstStyle/>
                    <a:p>
                      <a:r>
                        <a:rPr lang="en-GB" sz="2400">
                          <a:solidFill>
                            <a:srgbClr val="FF0000"/>
                          </a:solidFill>
                        </a:rPr>
                        <a:t>HIGH</a:t>
                      </a:r>
                    </a:p>
                  </a:txBody>
                  <a:tcPr/>
                </a:tc>
                <a:extLst>
                  <a:ext uri="{0D108BD9-81ED-4DB2-BD59-A6C34878D82A}">
                    <a16:rowId xmlns:a16="http://schemas.microsoft.com/office/drawing/2014/main" val="4221160452"/>
                  </a:ext>
                </a:extLst>
              </a:tr>
              <a:tr h="370840">
                <a:tc>
                  <a:txBody>
                    <a:bodyPr/>
                    <a:lstStyle/>
                    <a:p>
                      <a:r>
                        <a:rPr lang="en-GB" sz="2400">
                          <a:solidFill>
                            <a:srgbClr val="FF0000"/>
                          </a:solidFill>
                        </a:rPr>
                        <a:t>H</a:t>
                      </a:r>
                    </a:p>
                  </a:txBody>
                  <a:tcPr/>
                </a:tc>
                <a:tc>
                  <a:txBody>
                    <a:bodyPr/>
                    <a:lstStyle/>
                    <a:p>
                      <a:r>
                        <a:rPr lang="en-GB" sz="2400">
                          <a:solidFill>
                            <a:srgbClr val="FF0000"/>
                          </a:solidFill>
                        </a:rPr>
                        <a:t>1</a:t>
                      </a:r>
                    </a:p>
                  </a:txBody>
                  <a:tcPr/>
                </a:tc>
                <a:tc>
                  <a:txBody>
                    <a:bodyPr/>
                    <a:lstStyle/>
                    <a:p>
                      <a:r>
                        <a:rPr lang="en-GB" sz="2400">
                          <a:solidFill>
                            <a:srgbClr val="FF0000"/>
                          </a:solidFill>
                        </a:rPr>
                        <a:t>LOW</a:t>
                      </a:r>
                    </a:p>
                  </a:txBody>
                  <a:tcPr/>
                </a:tc>
                <a:extLst>
                  <a:ext uri="{0D108BD9-81ED-4DB2-BD59-A6C34878D82A}">
                    <a16:rowId xmlns:a16="http://schemas.microsoft.com/office/drawing/2014/main" val="2385026618"/>
                  </a:ext>
                </a:extLst>
              </a:tr>
              <a:tr h="370840">
                <a:tc>
                  <a:txBody>
                    <a:bodyPr/>
                    <a:lstStyle/>
                    <a:p>
                      <a:r>
                        <a:rPr lang="en-GB" sz="2400">
                          <a:solidFill>
                            <a:srgbClr val="00B0F0"/>
                          </a:solidFill>
                        </a:rPr>
                        <a:t>Cl</a:t>
                      </a:r>
                    </a:p>
                  </a:txBody>
                  <a:tcPr/>
                </a:tc>
                <a:tc>
                  <a:txBody>
                    <a:bodyPr/>
                    <a:lstStyle/>
                    <a:p>
                      <a:r>
                        <a:rPr lang="en-GB" sz="2400">
                          <a:solidFill>
                            <a:srgbClr val="00B0F0"/>
                          </a:solidFill>
                        </a:rPr>
                        <a:t>17</a:t>
                      </a:r>
                    </a:p>
                  </a:txBody>
                  <a:tcPr/>
                </a:tc>
                <a:tc>
                  <a:txBody>
                    <a:bodyPr/>
                    <a:lstStyle/>
                    <a:p>
                      <a:r>
                        <a:rPr lang="en-GB" sz="2400">
                          <a:solidFill>
                            <a:srgbClr val="00B0F0"/>
                          </a:solidFill>
                        </a:rPr>
                        <a:t>LOW</a:t>
                      </a:r>
                    </a:p>
                  </a:txBody>
                  <a:tcPr/>
                </a:tc>
                <a:extLst>
                  <a:ext uri="{0D108BD9-81ED-4DB2-BD59-A6C34878D82A}">
                    <a16:rowId xmlns:a16="http://schemas.microsoft.com/office/drawing/2014/main" val="3746929909"/>
                  </a:ext>
                </a:extLst>
              </a:tr>
              <a:tr h="370840">
                <a:tc>
                  <a:txBody>
                    <a:bodyPr/>
                    <a:lstStyle/>
                    <a:p>
                      <a:r>
                        <a:rPr lang="en-GB" sz="2400">
                          <a:solidFill>
                            <a:srgbClr val="00B0F0"/>
                          </a:solidFill>
                        </a:rPr>
                        <a:t>Br</a:t>
                      </a:r>
                    </a:p>
                  </a:txBody>
                  <a:tcPr/>
                </a:tc>
                <a:tc>
                  <a:txBody>
                    <a:bodyPr/>
                    <a:lstStyle/>
                    <a:p>
                      <a:r>
                        <a:rPr lang="en-GB" sz="2400">
                          <a:solidFill>
                            <a:srgbClr val="00B0F0"/>
                          </a:solidFill>
                        </a:rPr>
                        <a:t>35</a:t>
                      </a:r>
                    </a:p>
                  </a:txBody>
                  <a:tcPr/>
                </a:tc>
                <a:tc>
                  <a:txBody>
                    <a:bodyPr/>
                    <a:lstStyle/>
                    <a:p>
                      <a:r>
                        <a:rPr lang="en-GB" sz="2400">
                          <a:solidFill>
                            <a:srgbClr val="00B0F0"/>
                          </a:solidFill>
                        </a:rPr>
                        <a:t>HIGH</a:t>
                      </a:r>
                    </a:p>
                  </a:txBody>
                  <a:tcPr/>
                </a:tc>
                <a:extLst>
                  <a:ext uri="{0D108BD9-81ED-4DB2-BD59-A6C34878D82A}">
                    <a16:rowId xmlns:a16="http://schemas.microsoft.com/office/drawing/2014/main" val="655881317"/>
                  </a:ext>
                </a:extLst>
              </a:tr>
            </a:tbl>
          </a:graphicData>
        </a:graphic>
      </p:graphicFrame>
      <p:sp>
        <p:nvSpPr>
          <p:cNvPr id="15" name="TextBox 14">
            <a:extLst>
              <a:ext uri="{FF2B5EF4-FFF2-40B4-BE49-F238E27FC236}">
                <a16:creationId xmlns:a16="http://schemas.microsoft.com/office/drawing/2014/main" id="{4EC2B936-84FA-8D75-147D-1FDFB4842CAC}"/>
              </a:ext>
            </a:extLst>
          </p:cNvPr>
          <p:cNvSpPr txBox="1"/>
          <p:nvPr/>
        </p:nvSpPr>
        <p:spPr>
          <a:xfrm>
            <a:off x="1538654" y="5813234"/>
            <a:ext cx="10568353" cy="830997"/>
          </a:xfrm>
          <a:prstGeom prst="rect">
            <a:avLst/>
          </a:prstGeom>
          <a:noFill/>
        </p:spPr>
        <p:txBody>
          <a:bodyPr wrap="square" rtlCol="0">
            <a:spAutoFit/>
          </a:bodyPr>
          <a:lstStyle/>
          <a:p>
            <a:r>
              <a:rPr lang="en-GB" sz="2400"/>
              <a:t>Since the high priority atoms are on OPPOSITE sides of the double bond, this is the </a:t>
            </a:r>
            <a:r>
              <a:rPr lang="en-GB" sz="2400" i="1"/>
              <a:t>E</a:t>
            </a:r>
            <a:r>
              <a:rPr lang="en-GB" sz="2400"/>
              <a:t>-isomer;          i.e. </a:t>
            </a:r>
            <a:r>
              <a:rPr lang="en-GB" sz="2400" i="1"/>
              <a:t>E</a:t>
            </a:r>
            <a:r>
              <a:rPr lang="en-GB" sz="2400"/>
              <a:t>-1-bromo-1-chloroprop-1-ene</a:t>
            </a:r>
          </a:p>
        </p:txBody>
      </p:sp>
      <p:sp>
        <p:nvSpPr>
          <p:cNvPr id="16" name="TextBox 15">
            <a:extLst>
              <a:ext uri="{FF2B5EF4-FFF2-40B4-BE49-F238E27FC236}">
                <a16:creationId xmlns:a16="http://schemas.microsoft.com/office/drawing/2014/main" id="{35464C43-0375-DA32-659B-FB7FE48C3963}"/>
              </a:ext>
            </a:extLst>
          </p:cNvPr>
          <p:cNvSpPr txBox="1"/>
          <p:nvPr/>
        </p:nvSpPr>
        <p:spPr>
          <a:xfrm>
            <a:off x="-1" y="1023473"/>
            <a:ext cx="6936467" cy="3785652"/>
          </a:xfrm>
          <a:prstGeom prst="rect">
            <a:avLst/>
          </a:prstGeom>
          <a:noFill/>
        </p:spPr>
        <p:txBody>
          <a:bodyPr wrap="square" rtlCol="0">
            <a:spAutoFit/>
          </a:bodyPr>
          <a:lstStyle/>
          <a:p>
            <a:r>
              <a:rPr lang="en-GB" sz="2400"/>
              <a:t>For an alkene to exhibit </a:t>
            </a:r>
            <a:r>
              <a:rPr lang="en-GB" sz="2400" i="1"/>
              <a:t>E-Z</a:t>
            </a:r>
            <a:r>
              <a:rPr lang="en-GB" sz="2400"/>
              <a:t> isomerism, there must be two DIFFERENT atoms/groups attached to each carbon atom of the double bond. Taking each carbon atom in turn, we assign a priority, based upon atomic number, as shown in the table opposite. Next, if both High priority atoms are on the same side of the double bond, it is the </a:t>
            </a:r>
            <a:r>
              <a:rPr lang="en-GB" sz="2400" i="1"/>
              <a:t>Z</a:t>
            </a:r>
            <a:r>
              <a:rPr lang="en-GB" sz="2400"/>
              <a:t>-isomer. If they are opposite, then it is the </a:t>
            </a:r>
            <a:r>
              <a:rPr lang="en-GB" sz="2400" i="1"/>
              <a:t>E</a:t>
            </a:r>
            <a:r>
              <a:rPr lang="en-GB" sz="2400"/>
              <a:t>-isomer.</a:t>
            </a:r>
          </a:p>
          <a:p>
            <a:endParaRPr lang="en-GB" sz="2400"/>
          </a:p>
          <a:p>
            <a:endParaRPr lang="en-GB" sz="2400"/>
          </a:p>
        </p:txBody>
      </p:sp>
    </p:spTree>
    <p:extLst>
      <p:ext uri="{BB962C8B-B14F-4D97-AF65-F5344CB8AC3E}">
        <p14:creationId xmlns:p14="http://schemas.microsoft.com/office/powerpoint/2010/main" val="9281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1208A-543A-DD2A-A2F7-B65A849CF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9FCFE-2CD1-E372-1AA3-B5822804D942}"/>
              </a:ext>
            </a:extLst>
          </p:cNvPr>
          <p:cNvSpPr>
            <a:spLocks noGrp="1"/>
          </p:cNvSpPr>
          <p:nvPr>
            <p:ph type="title"/>
          </p:nvPr>
        </p:nvSpPr>
        <p:spPr>
          <a:xfrm>
            <a:off x="0" y="2710"/>
            <a:ext cx="6364941" cy="1020763"/>
          </a:xfrm>
        </p:spPr>
        <p:txBody>
          <a:bodyPr>
            <a:normAutofit fontScale="90000"/>
          </a:bodyPr>
          <a:lstStyle/>
          <a:p>
            <a:r>
              <a:rPr lang="en-US" b="1">
                <a:solidFill>
                  <a:schemeClr val="accent6"/>
                </a:solidFill>
              </a:rPr>
              <a:t>Cahn-Ingold-Prelog notation</a:t>
            </a:r>
          </a:p>
        </p:txBody>
      </p:sp>
      <p:graphicFrame>
        <p:nvGraphicFramePr>
          <p:cNvPr id="14" name="Table 13">
            <a:extLst>
              <a:ext uri="{FF2B5EF4-FFF2-40B4-BE49-F238E27FC236}">
                <a16:creationId xmlns:a16="http://schemas.microsoft.com/office/drawing/2014/main" id="{4A9439D5-BD2D-BC60-5AF7-017A3C439ABE}"/>
              </a:ext>
            </a:extLst>
          </p:cNvPr>
          <p:cNvGraphicFramePr>
            <a:graphicFrameLocks noGrp="1"/>
          </p:cNvGraphicFramePr>
          <p:nvPr>
            <p:extLst>
              <p:ext uri="{D42A27DB-BD31-4B8C-83A1-F6EECF244321}">
                <p14:modId xmlns:p14="http://schemas.microsoft.com/office/powerpoint/2010/main" val="982026905"/>
              </p:ext>
            </p:extLst>
          </p:nvPr>
        </p:nvGraphicFramePr>
        <p:xfrm>
          <a:off x="6394576" y="3333209"/>
          <a:ext cx="5434765" cy="2199640"/>
        </p:xfrm>
        <a:graphic>
          <a:graphicData uri="http://schemas.openxmlformats.org/drawingml/2006/table">
            <a:tbl>
              <a:tblPr firstRow="1" bandRow="1">
                <a:tableStyleId>{5C22544A-7EE6-4342-B048-85BDC9FD1C3A}</a:tableStyleId>
              </a:tblPr>
              <a:tblGrid>
                <a:gridCol w="2479697">
                  <a:extLst>
                    <a:ext uri="{9D8B030D-6E8A-4147-A177-3AD203B41FA5}">
                      <a16:colId xmlns:a16="http://schemas.microsoft.com/office/drawing/2014/main" val="1416481062"/>
                    </a:ext>
                  </a:extLst>
                </a:gridCol>
                <a:gridCol w="1762762">
                  <a:extLst>
                    <a:ext uri="{9D8B030D-6E8A-4147-A177-3AD203B41FA5}">
                      <a16:colId xmlns:a16="http://schemas.microsoft.com/office/drawing/2014/main" val="4166375288"/>
                    </a:ext>
                  </a:extLst>
                </a:gridCol>
                <a:gridCol w="1192306">
                  <a:extLst>
                    <a:ext uri="{9D8B030D-6E8A-4147-A177-3AD203B41FA5}">
                      <a16:colId xmlns:a16="http://schemas.microsoft.com/office/drawing/2014/main" val="2773646181"/>
                    </a:ext>
                  </a:extLst>
                </a:gridCol>
              </a:tblGrid>
              <a:tr h="370840">
                <a:tc>
                  <a:txBody>
                    <a:bodyPr/>
                    <a:lstStyle/>
                    <a:p>
                      <a:r>
                        <a:rPr lang="en-GB"/>
                        <a:t>Atom attached</a:t>
                      </a:r>
                    </a:p>
                  </a:txBody>
                  <a:tcPr/>
                </a:tc>
                <a:tc>
                  <a:txBody>
                    <a:bodyPr/>
                    <a:lstStyle/>
                    <a:p>
                      <a:r>
                        <a:rPr lang="en-GB"/>
                        <a:t>Atomic number</a:t>
                      </a:r>
                    </a:p>
                  </a:txBody>
                  <a:tcPr/>
                </a:tc>
                <a:tc>
                  <a:txBody>
                    <a:bodyPr/>
                    <a:lstStyle/>
                    <a:p>
                      <a:r>
                        <a:rPr lang="en-GB"/>
                        <a:t>Priority</a:t>
                      </a:r>
                    </a:p>
                  </a:txBody>
                  <a:tcPr/>
                </a:tc>
                <a:extLst>
                  <a:ext uri="{0D108BD9-81ED-4DB2-BD59-A6C34878D82A}">
                    <a16:rowId xmlns:a16="http://schemas.microsoft.com/office/drawing/2014/main" val="2670039620"/>
                  </a:ext>
                </a:extLst>
              </a:tr>
              <a:tr h="370840">
                <a:tc>
                  <a:txBody>
                    <a:bodyPr/>
                    <a:lstStyle/>
                    <a:p>
                      <a:r>
                        <a:rPr lang="en-GB" sz="2400">
                          <a:solidFill>
                            <a:srgbClr val="FF0000"/>
                          </a:solidFill>
                        </a:rPr>
                        <a:t>C (from CH</a:t>
                      </a:r>
                      <a:r>
                        <a:rPr lang="en-GB" sz="2400" baseline="-25000">
                          <a:solidFill>
                            <a:srgbClr val="FF0000"/>
                          </a:solidFill>
                        </a:rPr>
                        <a:t>3</a:t>
                      </a:r>
                      <a:r>
                        <a:rPr lang="en-GB" sz="2400">
                          <a:solidFill>
                            <a:srgbClr val="FF0000"/>
                          </a:solidFill>
                        </a:rPr>
                        <a:t>)</a:t>
                      </a:r>
                    </a:p>
                  </a:txBody>
                  <a:tcPr/>
                </a:tc>
                <a:tc>
                  <a:txBody>
                    <a:bodyPr/>
                    <a:lstStyle/>
                    <a:p>
                      <a:r>
                        <a:rPr lang="en-GB" sz="2400">
                          <a:solidFill>
                            <a:srgbClr val="FF0000"/>
                          </a:solidFill>
                        </a:rPr>
                        <a:t>12</a:t>
                      </a:r>
                    </a:p>
                  </a:txBody>
                  <a:tcPr/>
                </a:tc>
                <a:tc>
                  <a:txBody>
                    <a:bodyPr/>
                    <a:lstStyle/>
                    <a:p>
                      <a:r>
                        <a:rPr lang="en-GB" sz="2400">
                          <a:solidFill>
                            <a:srgbClr val="FF0000"/>
                          </a:solidFill>
                        </a:rPr>
                        <a:t>HIGH</a:t>
                      </a:r>
                    </a:p>
                  </a:txBody>
                  <a:tcPr/>
                </a:tc>
                <a:extLst>
                  <a:ext uri="{0D108BD9-81ED-4DB2-BD59-A6C34878D82A}">
                    <a16:rowId xmlns:a16="http://schemas.microsoft.com/office/drawing/2014/main" val="4221160452"/>
                  </a:ext>
                </a:extLst>
              </a:tr>
              <a:tr h="370840">
                <a:tc>
                  <a:txBody>
                    <a:bodyPr/>
                    <a:lstStyle/>
                    <a:p>
                      <a:r>
                        <a:rPr lang="en-GB" sz="2400">
                          <a:solidFill>
                            <a:srgbClr val="FF0000"/>
                          </a:solidFill>
                        </a:rPr>
                        <a:t>H</a:t>
                      </a:r>
                    </a:p>
                  </a:txBody>
                  <a:tcPr/>
                </a:tc>
                <a:tc>
                  <a:txBody>
                    <a:bodyPr/>
                    <a:lstStyle/>
                    <a:p>
                      <a:r>
                        <a:rPr lang="en-GB" sz="2400">
                          <a:solidFill>
                            <a:srgbClr val="FF0000"/>
                          </a:solidFill>
                        </a:rPr>
                        <a:t>1</a:t>
                      </a:r>
                    </a:p>
                  </a:txBody>
                  <a:tcPr/>
                </a:tc>
                <a:tc>
                  <a:txBody>
                    <a:bodyPr/>
                    <a:lstStyle/>
                    <a:p>
                      <a:r>
                        <a:rPr lang="en-GB" sz="2400">
                          <a:solidFill>
                            <a:srgbClr val="FF0000"/>
                          </a:solidFill>
                        </a:rPr>
                        <a:t>LOW</a:t>
                      </a:r>
                    </a:p>
                  </a:txBody>
                  <a:tcPr/>
                </a:tc>
                <a:extLst>
                  <a:ext uri="{0D108BD9-81ED-4DB2-BD59-A6C34878D82A}">
                    <a16:rowId xmlns:a16="http://schemas.microsoft.com/office/drawing/2014/main" val="2385026618"/>
                  </a:ext>
                </a:extLst>
              </a:tr>
              <a:tr h="370840">
                <a:tc>
                  <a:txBody>
                    <a:bodyPr/>
                    <a:lstStyle/>
                    <a:p>
                      <a:r>
                        <a:rPr lang="en-GB" sz="2400">
                          <a:solidFill>
                            <a:srgbClr val="00B0F0"/>
                          </a:solidFill>
                        </a:rPr>
                        <a:t>C (from CH</a:t>
                      </a:r>
                      <a:r>
                        <a:rPr lang="en-GB" sz="2400" baseline="-25000">
                          <a:solidFill>
                            <a:srgbClr val="00B0F0"/>
                          </a:solidFill>
                        </a:rPr>
                        <a:t>2</a:t>
                      </a:r>
                      <a:r>
                        <a:rPr lang="en-GB" sz="2400" b="1" u="sng">
                          <a:solidFill>
                            <a:srgbClr val="00B0F0"/>
                          </a:solidFill>
                          <a:highlight>
                            <a:srgbClr val="FFFF00"/>
                          </a:highlight>
                        </a:rPr>
                        <a:t>C</a:t>
                      </a:r>
                      <a:r>
                        <a:rPr lang="en-GB" sz="2400">
                          <a:solidFill>
                            <a:srgbClr val="00B0F0"/>
                          </a:solidFill>
                        </a:rPr>
                        <a:t>H</a:t>
                      </a:r>
                      <a:r>
                        <a:rPr lang="en-GB" sz="2400" baseline="-25000">
                          <a:solidFill>
                            <a:srgbClr val="00B0F0"/>
                          </a:solidFill>
                        </a:rPr>
                        <a:t>2</a:t>
                      </a:r>
                      <a:r>
                        <a:rPr lang="en-GB" sz="2400" baseline="0">
                          <a:solidFill>
                            <a:srgbClr val="00B0F0"/>
                          </a:solidFill>
                        </a:rPr>
                        <a:t>Cl</a:t>
                      </a:r>
                      <a:r>
                        <a:rPr lang="en-GB" sz="2400">
                          <a:solidFill>
                            <a:srgbClr val="00B0F0"/>
                          </a:solidFill>
                        </a:rPr>
                        <a:t>)</a:t>
                      </a:r>
                    </a:p>
                  </a:txBody>
                  <a:tcPr/>
                </a:tc>
                <a:tc>
                  <a:txBody>
                    <a:bodyPr/>
                    <a:lstStyle/>
                    <a:p>
                      <a:r>
                        <a:rPr lang="en-GB" sz="2400">
                          <a:solidFill>
                            <a:srgbClr val="00B0F0"/>
                          </a:solidFill>
                        </a:rPr>
                        <a:t>12</a:t>
                      </a:r>
                    </a:p>
                  </a:txBody>
                  <a:tcPr/>
                </a:tc>
                <a:tc>
                  <a:txBody>
                    <a:bodyPr/>
                    <a:lstStyle/>
                    <a:p>
                      <a:r>
                        <a:rPr lang="en-GB" sz="2400">
                          <a:solidFill>
                            <a:srgbClr val="00B0F0"/>
                          </a:solidFill>
                        </a:rPr>
                        <a:t>LOW</a:t>
                      </a:r>
                    </a:p>
                  </a:txBody>
                  <a:tcPr/>
                </a:tc>
                <a:extLst>
                  <a:ext uri="{0D108BD9-81ED-4DB2-BD59-A6C34878D82A}">
                    <a16:rowId xmlns:a16="http://schemas.microsoft.com/office/drawing/2014/main" val="3746929909"/>
                  </a:ext>
                </a:extLst>
              </a:tr>
              <a:tr h="370840">
                <a:tc>
                  <a:txBody>
                    <a:bodyPr/>
                    <a:lstStyle/>
                    <a:p>
                      <a:r>
                        <a:rPr lang="en-GB" sz="2400">
                          <a:solidFill>
                            <a:srgbClr val="00B0F0"/>
                          </a:solidFill>
                        </a:rPr>
                        <a:t>Cl (from CH</a:t>
                      </a:r>
                      <a:r>
                        <a:rPr lang="en-GB" sz="2400" baseline="-25000">
                          <a:solidFill>
                            <a:srgbClr val="00B0F0"/>
                          </a:solidFill>
                        </a:rPr>
                        <a:t>2</a:t>
                      </a:r>
                      <a:r>
                        <a:rPr lang="en-GB" sz="2400" b="1" u="sng" baseline="0">
                          <a:solidFill>
                            <a:srgbClr val="00B0F0"/>
                          </a:solidFill>
                          <a:highlight>
                            <a:srgbClr val="FFFF00"/>
                          </a:highlight>
                        </a:rPr>
                        <a:t>Cl</a:t>
                      </a:r>
                      <a:r>
                        <a:rPr lang="en-GB" sz="2400">
                          <a:solidFill>
                            <a:srgbClr val="00B0F0"/>
                          </a:solidFill>
                        </a:rPr>
                        <a:t>)</a:t>
                      </a:r>
                    </a:p>
                  </a:txBody>
                  <a:tcPr/>
                </a:tc>
                <a:tc>
                  <a:txBody>
                    <a:bodyPr/>
                    <a:lstStyle/>
                    <a:p>
                      <a:r>
                        <a:rPr lang="en-GB" sz="2400">
                          <a:solidFill>
                            <a:srgbClr val="00B0F0"/>
                          </a:solidFill>
                        </a:rPr>
                        <a:t>17</a:t>
                      </a:r>
                    </a:p>
                  </a:txBody>
                  <a:tcPr/>
                </a:tc>
                <a:tc>
                  <a:txBody>
                    <a:bodyPr/>
                    <a:lstStyle/>
                    <a:p>
                      <a:r>
                        <a:rPr lang="en-GB" sz="2400">
                          <a:solidFill>
                            <a:srgbClr val="00B0F0"/>
                          </a:solidFill>
                        </a:rPr>
                        <a:t>HIGH</a:t>
                      </a:r>
                    </a:p>
                  </a:txBody>
                  <a:tcPr/>
                </a:tc>
                <a:extLst>
                  <a:ext uri="{0D108BD9-81ED-4DB2-BD59-A6C34878D82A}">
                    <a16:rowId xmlns:a16="http://schemas.microsoft.com/office/drawing/2014/main" val="655881317"/>
                  </a:ext>
                </a:extLst>
              </a:tr>
            </a:tbl>
          </a:graphicData>
        </a:graphic>
      </p:graphicFrame>
      <p:sp>
        <p:nvSpPr>
          <p:cNvPr id="16" name="TextBox 15">
            <a:extLst>
              <a:ext uri="{FF2B5EF4-FFF2-40B4-BE49-F238E27FC236}">
                <a16:creationId xmlns:a16="http://schemas.microsoft.com/office/drawing/2014/main" id="{9BAA0FDF-B00A-C509-274A-796818C96D44}"/>
              </a:ext>
            </a:extLst>
          </p:cNvPr>
          <p:cNvSpPr txBox="1"/>
          <p:nvPr/>
        </p:nvSpPr>
        <p:spPr>
          <a:xfrm>
            <a:off x="0" y="1023473"/>
            <a:ext cx="6437938" cy="3785652"/>
          </a:xfrm>
          <a:prstGeom prst="rect">
            <a:avLst/>
          </a:prstGeom>
          <a:noFill/>
        </p:spPr>
        <p:txBody>
          <a:bodyPr wrap="square" rtlCol="0">
            <a:spAutoFit/>
          </a:bodyPr>
          <a:lstStyle/>
          <a:p>
            <a:r>
              <a:rPr lang="en-GB" sz="2400"/>
              <a:t>In order to assign priority for larger groups, we must look for the first point of difference as we move along the chain. It is NOT the whole group which is considered for priority, but atom by atom until a difference occurs. So, -CH</a:t>
            </a:r>
            <a:r>
              <a:rPr lang="en-GB" sz="2400" baseline="-25000"/>
              <a:t>2</a:t>
            </a:r>
            <a:r>
              <a:rPr lang="en-GB" sz="2400">
                <a:highlight>
                  <a:srgbClr val="FFFF00"/>
                </a:highlight>
              </a:rPr>
              <a:t>Cl</a:t>
            </a:r>
            <a:r>
              <a:rPr lang="en-GB" sz="2400"/>
              <a:t> has a higher priority than -CH</a:t>
            </a:r>
            <a:r>
              <a:rPr lang="en-GB" sz="2400" baseline="-25000"/>
              <a:t>2</a:t>
            </a:r>
            <a:r>
              <a:rPr lang="en-GB" sz="2400">
                <a:highlight>
                  <a:srgbClr val="FFFF00"/>
                </a:highlight>
              </a:rPr>
              <a:t>C</a:t>
            </a:r>
            <a:r>
              <a:rPr lang="en-GB" sz="2400"/>
              <a:t>H</a:t>
            </a:r>
            <a:r>
              <a:rPr lang="en-GB" sz="2400" baseline="-25000"/>
              <a:t>2</a:t>
            </a:r>
            <a:r>
              <a:rPr lang="en-GB" sz="2400"/>
              <a:t>Cl (</a:t>
            </a:r>
            <a:r>
              <a:rPr lang="en-GB" sz="2400">
                <a:highlight>
                  <a:srgbClr val="FFFF00"/>
                </a:highlight>
              </a:rPr>
              <a:t>first point of difference</a:t>
            </a:r>
            <a:r>
              <a:rPr lang="en-GB" sz="2400"/>
              <a:t>)</a:t>
            </a:r>
          </a:p>
          <a:p>
            <a:r>
              <a:rPr lang="en-GB" sz="2400"/>
              <a:t>Hydrogen atoms will ALWAYS be a LOW priority.</a:t>
            </a:r>
          </a:p>
          <a:p>
            <a:endParaRPr lang="en-GB" sz="2400"/>
          </a:p>
          <a:p>
            <a:endParaRPr lang="en-GB" sz="2400"/>
          </a:p>
          <a:p>
            <a:endParaRPr lang="en-GB" sz="2400"/>
          </a:p>
        </p:txBody>
      </p:sp>
      <p:sp>
        <p:nvSpPr>
          <p:cNvPr id="13" name="TextBox 12">
            <a:extLst>
              <a:ext uri="{FF2B5EF4-FFF2-40B4-BE49-F238E27FC236}">
                <a16:creationId xmlns:a16="http://schemas.microsoft.com/office/drawing/2014/main" id="{51DD30A9-1845-7577-AEB6-464EA134360A}"/>
              </a:ext>
            </a:extLst>
          </p:cNvPr>
          <p:cNvSpPr txBox="1"/>
          <p:nvPr/>
        </p:nvSpPr>
        <p:spPr>
          <a:xfrm>
            <a:off x="1755812" y="5942456"/>
            <a:ext cx="10273552" cy="830997"/>
          </a:xfrm>
          <a:prstGeom prst="rect">
            <a:avLst/>
          </a:prstGeom>
          <a:noFill/>
        </p:spPr>
        <p:txBody>
          <a:bodyPr wrap="square" rtlCol="0">
            <a:spAutoFit/>
          </a:bodyPr>
          <a:lstStyle/>
          <a:p>
            <a:r>
              <a:rPr lang="en-GB" sz="2400"/>
              <a:t>Since the high priority atoms are on the SAME side of the double bond, this is the </a:t>
            </a:r>
            <a:r>
              <a:rPr lang="en-GB" sz="2400" i="1"/>
              <a:t>Z</a:t>
            </a:r>
            <a:r>
              <a:rPr lang="en-GB" sz="2400"/>
              <a:t>-isomer;          i.e. </a:t>
            </a:r>
            <a:r>
              <a:rPr lang="en-GB" sz="2400" i="1"/>
              <a:t>Z</a:t>
            </a:r>
            <a:r>
              <a:rPr lang="en-GB" sz="2400"/>
              <a:t>-3-(chloromethyl)-5-chloropent-2-ene</a:t>
            </a:r>
          </a:p>
        </p:txBody>
      </p:sp>
      <p:grpSp>
        <p:nvGrpSpPr>
          <p:cNvPr id="19" name="Group 18">
            <a:extLst>
              <a:ext uri="{FF2B5EF4-FFF2-40B4-BE49-F238E27FC236}">
                <a16:creationId xmlns:a16="http://schemas.microsoft.com/office/drawing/2014/main" id="{BD44078F-1BBE-410E-6394-D594BBB9DC50}"/>
              </a:ext>
            </a:extLst>
          </p:cNvPr>
          <p:cNvGrpSpPr/>
          <p:nvPr/>
        </p:nvGrpSpPr>
        <p:grpSpPr>
          <a:xfrm>
            <a:off x="5925150" y="625824"/>
            <a:ext cx="6442425" cy="2715432"/>
            <a:chOff x="6167197" y="697544"/>
            <a:chExt cx="6442425" cy="2715432"/>
          </a:xfrm>
        </p:grpSpPr>
        <p:sp>
          <p:nvSpPr>
            <p:cNvPr id="3" name="TextBox 2">
              <a:extLst>
                <a:ext uri="{FF2B5EF4-FFF2-40B4-BE49-F238E27FC236}">
                  <a16:creationId xmlns:a16="http://schemas.microsoft.com/office/drawing/2014/main" id="{5FF97ACC-3903-90C2-3F81-2DBB046770B5}"/>
                </a:ext>
              </a:extLst>
            </p:cNvPr>
            <p:cNvSpPr txBox="1"/>
            <p:nvPr/>
          </p:nvSpPr>
          <p:spPr>
            <a:xfrm>
              <a:off x="7829972" y="1500041"/>
              <a:ext cx="1526876"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FF0000"/>
                  </a:solidFill>
                  <a:ea typeface="Calibri"/>
                  <a:cs typeface="Calibri"/>
                </a:rPr>
                <a:t>C</a:t>
              </a:r>
              <a:r>
                <a:rPr lang="en-US" sz="6000">
                  <a:ea typeface="Calibri"/>
                  <a:cs typeface="Calibri"/>
                </a:rPr>
                <a:t>=</a:t>
              </a:r>
              <a:r>
                <a:rPr lang="en-US" sz="6000">
                  <a:solidFill>
                    <a:srgbClr val="00B0F0"/>
                  </a:solidFill>
                  <a:ea typeface="Calibri"/>
                  <a:cs typeface="Calibri"/>
                </a:rPr>
                <a:t>C</a:t>
              </a:r>
              <a:endParaRPr lang="en-US" sz="6000">
                <a:solidFill>
                  <a:srgbClr val="00B0F0"/>
                </a:solidFill>
              </a:endParaRPr>
            </a:p>
          </p:txBody>
        </p:sp>
        <p:cxnSp>
          <p:nvCxnSpPr>
            <p:cNvPr id="5" name="Straight Connector 4">
              <a:extLst>
                <a:ext uri="{FF2B5EF4-FFF2-40B4-BE49-F238E27FC236}">
                  <a16:creationId xmlns:a16="http://schemas.microsoft.com/office/drawing/2014/main" id="{A1BB2CD1-1ED6-DF35-1991-489F0C323709}"/>
                </a:ext>
              </a:extLst>
            </p:cNvPr>
            <p:cNvCxnSpPr/>
            <p:nvPr/>
          </p:nvCxnSpPr>
          <p:spPr>
            <a:xfrm flipV="1">
              <a:off x="9111959" y="1361637"/>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09D9AD-6BFB-D5FA-912F-8D82BACA9673}"/>
                </a:ext>
              </a:extLst>
            </p:cNvPr>
            <p:cNvCxnSpPr/>
            <p:nvPr/>
          </p:nvCxnSpPr>
          <p:spPr>
            <a:xfrm flipV="1">
              <a:off x="7513733" y="2331063"/>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A26ACD-A2EB-000B-0EE9-F0BCCA35C193}"/>
                </a:ext>
              </a:extLst>
            </p:cNvPr>
            <p:cNvCxnSpPr>
              <a:cxnSpLocks/>
            </p:cNvCxnSpPr>
            <p:nvPr/>
          </p:nvCxnSpPr>
          <p:spPr>
            <a:xfrm flipH="1" flipV="1">
              <a:off x="9145832" y="2331064"/>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B9FC18-F73A-C844-08B4-449AAB214625}"/>
                </a:ext>
              </a:extLst>
            </p:cNvPr>
            <p:cNvCxnSpPr>
              <a:cxnSpLocks/>
            </p:cNvCxnSpPr>
            <p:nvPr/>
          </p:nvCxnSpPr>
          <p:spPr>
            <a:xfrm flipH="1" flipV="1">
              <a:off x="7536078" y="1421268"/>
              <a:ext cx="422031" cy="36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8BB8F5-191D-221B-29C2-3267EFFB1699}"/>
                </a:ext>
              </a:extLst>
            </p:cNvPr>
            <p:cNvSpPr txBox="1"/>
            <p:nvPr/>
          </p:nvSpPr>
          <p:spPr>
            <a:xfrm>
              <a:off x="6167197" y="697544"/>
              <a:ext cx="1975016" cy="1015663"/>
            </a:xfrm>
            <a:prstGeom prst="rect">
              <a:avLst/>
            </a:prstGeom>
            <a:noFill/>
          </p:spPr>
          <p:txBody>
            <a:bodyPr wrap="square" rtlCol="0">
              <a:spAutoFit/>
            </a:bodyPr>
            <a:lstStyle/>
            <a:p>
              <a:r>
                <a:rPr lang="en-GB" sz="6000">
                  <a:solidFill>
                    <a:srgbClr val="FF0000"/>
                  </a:solidFill>
                </a:rPr>
                <a:t>H</a:t>
              </a:r>
              <a:r>
                <a:rPr lang="en-GB" sz="6000" baseline="-25000">
                  <a:solidFill>
                    <a:srgbClr val="FF0000"/>
                  </a:solidFill>
                </a:rPr>
                <a:t>3</a:t>
              </a:r>
              <a:r>
                <a:rPr lang="en-GB" sz="6000">
                  <a:solidFill>
                    <a:srgbClr val="FF0000"/>
                  </a:solidFill>
                </a:rPr>
                <a:t>C</a:t>
              </a:r>
            </a:p>
          </p:txBody>
        </p:sp>
        <p:sp>
          <p:nvSpPr>
            <p:cNvPr id="10" name="TextBox 9">
              <a:extLst>
                <a:ext uri="{FF2B5EF4-FFF2-40B4-BE49-F238E27FC236}">
                  <a16:creationId xmlns:a16="http://schemas.microsoft.com/office/drawing/2014/main" id="{30F39136-1877-0FF2-B750-4AD8F0DBB238}"/>
                </a:ext>
              </a:extLst>
            </p:cNvPr>
            <p:cNvSpPr txBox="1"/>
            <p:nvPr/>
          </p:nvSpPr>
          <p:spPr>
            <a:xfrm>
              <a:off x="6965565" y="2194991"/>
              <a:ext cx="518746" cy="1015663"/>
            </a:xfrm>
            <a:prstGeom prst="rect">
              <a:avLst/>
            </a:prstGeom>
            <a:noFill/>
          </p:spPr>
          <p:txBody>
            <a:bodyPr wrap="square" rtlCol="0">
              <a:spAutoFit/>
            </a:bodyPr>
            <a:lstStyle/>
            <a:p>
              <a:r>
                <a:rPr lang="en-GB" sz="6000">
                  <a:solidFill>
                    <a:srgbClr val="FF0000"/>
                  </a:solidFill>
                </a:rPr>
                <a:t>H</a:t>
              </a:r>
            </a:p>
          </p:txBody>
        </p:sp>
        <p:sp>
          <p:nvSpPr>
            <p:cNvPr id="11" name="TextBox 10">
              <a:extLst>
                <a:ext uri="{FF2B5EF4-FFF2-40B4-BE49-F238E27FC236}">
                  <a16:creationId xmlns:a16="http://schemas.microsoft.com/office/drawing/2014/main" id="{95D0C044-BEB1-6191-AECC-C73A998FA78B}"/>
                </a:ext>
              </a:extLst>
            </p:cNvPr>
            <p:cNvSpPr txBox="1"/>
            <p:nvPr/>
          </p:nvSpPr>
          <p:spPr>
            <a:xfrm>
              <a:off x="9514046" y="715251"/>
              <a:ext cx="2469672" cy="1015663"/>
            </a:xfrm>
            <a:prstGeom prst="rect">
              <a:avLst/>
            </a:prstGeom>
            <a:noFill/>
          </p:spPr>
          <p:txBody>
            <a:bodyPr wrap="square" rtlCol="0">
              <a:spAutoFit/>
            </a:bodyPr>
            <a:lstStyle/>
            <a:p>
              <a:r>
                <a:rPr lang="en-GB" sz="6000">
                  <a:solidFill>
                    <a:srgbClr val="00B0F0"/>
                  </a:solidFill>
                </a:rPr>
                <a:t>CH</a:t>
              </a:r>
              <a:r>
                <a:rPr lang="en-GB" sz="6000" baseline="-25000">
                  <a:solidFill>
                    <a:srgbClr val="00B0F0"/>
                  </a:solidFill>
                </a:rPr>
                <a:t>2</a:t>
              </a:r>
              <a:r>
                <a:rPr lang="en-GB" sz="6000" b="1" u="sng">
                  <a:solidFill>
                    <a:srgbClr val="00B0F0"/>
                  </a:solidFill>
                  <a:highlight>
                    <a:srgbClr val="FFFF00"/>
                  </a:highlight>
                </a:rPr>
                <a:t>Cl</a:t>
              </a:r>
            </a:p>
          </p:txBody>
        </p:sp>
        <p:sp>
          <p:nvSpPr>
            <p:cNvPr id="18" name="TextBox 17">
              <a:extLst>
                <a:ext uri="{FF2B5EF4-FFF2-40B4-BE49-F238E27FC236}">
                  <a16:creationId xmlns:a16="http://schemas.microsoft.com/office/drawing/2014/main" id="{CF0878BD-DCD5-755E-86BE-78A37F42B806}"/>
                </a:ext>
              </a:extLst>
            </p:cNvPr>
            <p:cNvSpPr txBox="1"/>
            <p:nvPr/>
          </p:nvSpPr>
          <p:spPr>
            <a:xfrm>
              <a:off x="9427115" y="2397313"/>
              <a:ext cx="3182507" cy="1015663"/>
            </a:xfrm>
            <a:prstGeom prst="rect">
              <a:avLst/>
            </a:prstGeom>
            <a:noFill/>
          </p:spPr>
          <p:txBody>
            <a:bodyPr wrap="square" rtlCol="0">
              <a:spAutoFit/>
            </a:bodyPr>
            <a:lstStyle/>
            <a:p>
              <a:r>
                <a:rPr lang="en-GB" sz="6000">
                  <a:solidFill>
                    <a:srgbClr val="00B0F0"/>
                  </a:solidFill>
                </a:rPr>
                <a:t>CH</a:t>
              </a:r>
              <a:r>
                <a:rPr lang="en-GB" sz="6000" baseline="-25000">
                  <a:solidFill>
                    <a:srgbClr val="00B0F0"/>
                  </a:solidFill>
                </a:rPr>
                <a:t>2</a:t>
              </a:r>
              <a:r>
                <a:rPr lang="en-GB" sz="6000" b="1" u="sng">
                  <a:solidFill>
                    <a:srgbClr val="00B0F0"/>
                  </a:solidFill>
                  <a:highlight>
                    <a:srgbClr val="FFFF00"/>
                  </a:highlight>
                </a:rPr>
                <a:t>C</a:t>
              </a:r>
              <a:r>
                <a:rPr lang="en-GB" sz="6000">
                  <a:solidFill>
                    <a:srgbClr val="00B0F0"/>
                  </a:solidFill>
                </a:rPr>
                <a:t>H</a:t>
              </a:r>
              <a:r>
                <a:rPr lang="en-GB" sz="6000" baseline="-25000">
                  <a:solidFill>
                    <a:srgbClr val="00B0F0"/>
                  </a:solidFill>
                </a:rPr>
                <a:t>2</a:t>
              </a:r>
              <a:r>
                <a:rPr lang="en-GB" sz="6000">
                  <a:solidFill>
                    <a:srgbClr val="00B0F0"/>
                  </a:solidFill>
                </a:rPr>
                <a:t>Cl</a:t>
              </a:r>
            </a:p>
          </p:txBody>
        </p:sp>
      </p:grpSp>
    </p:spTree>
    <p:extLst>
      <p:ext uri="{BB962C8B-B14F-4D97-AF65-F5344CB8AC3E}">
        <p14:creationId xmlns:p14="http://schemas.microsoft.com/office/powerpoint/2010/main" val="401516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EEF0-8081-C42B-F640-BD63F3A4C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19B4-C21F-4557-0552-9C396CE3EC88}"/>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Example question</a:t>
            </a:r>
          </a:p>
        </p:txBody>
      </p:sp>
      <p:pic>
        <p:nvPicPr>
          <p:cNvPr id="4" name="Picture 3" descr="A screenshot of a computer&#10;&#10;Description automatically generated">
            <a:extLst>
              <a:ext uri="{FF2B5EF4-FFF2-40B4-BE49-F238E27FC236}">
                <a16:creationId xmlns:a16="http://schemas.microsoft.com/office/drawing/2014/main" id="{1D25E314-899C-DBAD-9976-E2EB77D2791A}"/>
              </a:ext>
            </a:extLst>
          </p:cNvPr>
          <p:cNvPicPr>
            <a:picLocks noChangeAspect="1"/>
          </p:cNvPicPr>
          <p:nvPr/>
        </p:nvPicPr>
        <p:blipFill rotWithShape="1">
          <a:blip r:embed="rId2"/>
          <a:srcRect l="44991" t="29867" r="17490" b="49615"/>
          <a:stretch>
            <a:fillRect/>
          </a:stretch>
        </p:blipFill>
        <p:spPr>
          <a:xfrm>
            <a:off x="1026159" y="1023473"/>
            <a:ext cx="7825615" cy="2674767"/>
          </a:xfrm>
          <a:prstGeom prst="rect">
            <a:avLst/>
          </a:prstGeom>
        </p:spPr>
      </p:pic>
      <p:pic>
        <p:nvPicPr>
          <p:cNvPr id="15" name="Picture 14">
            <a:extLst>
              <a:ext uri="{FF2B5EF4-FFF2-40B4-BE49-F238E27FC236}">
                <a16:creationId xmlns:a16="http://schemas.microsoft.com/office/drawing/2014/main" id="{AE1AFE0B-7BA1-2F38-FDA9-708673B85A36}"/>
              </a:ext>
            </a:extLst>
          </p:cNvPr>
          <p:cNvPicPr>
            <a:picLocks noChangeAspect="1"/>
          </p:cNvPicPr>
          <p:nvPr/>
        </p:nvPicPr>
        <p:blipFill>
          <a:blip r:embed="rId3"/>
          <a:stretch>
            <a:fillRect/>
          </a:stretch>
        </p:blipFill>
        <p:spPr>
          <a:xfrm>
            <a:off x="2648166" y="4121765"/>
            <a:ext cx="4006634" cy="1946079"/>
          </a:xfrm>
          <a:prstGeom prst="rect">
            <a:avLst/>
          </a:prstGeom>
        </p:spPr>
      </p:pic>
    </p:spTree>
    <p:extLst>
      <p:ext uri="{BB962C8B-B14F-4D97-AF65-F5344CB8AC3E}">
        <p14:creationId xmlns:p14="http://schemas.microsoft.com/office/powerpoint/2010/main" val="929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3.3.4.2 Addition reactions of alkenes</a:t>
            </a:r>
          </a:p>
        </p:txBody>
      </p:sp>
      <p:pic>
        <p:nvPicPr>
          <p:cNvPr id="3" name="Picture 2" descr="A white background with black text&#10;&#10;Description automatically generated">
            <a:extLst>
              <a:ext uri="{FF2B5EF4-FFF2-40B4-BE49-F238E27FC236}">
                <a16:creationId xmlns:a16="http://schemas.microsoft.com/office/drawing/2014/main" id="{04C4B8B7-115F-C02E-7CAC-D6C381BB2B3D}"/>
              </a:ext>
            </a:extLst>
          </p:cNvPr>
          <p:cNvPicPr>
            <a:picLocks noChangeAspect="1"/>
          </p:cNvPicPr>
          <p:nvPr/>
        </p:nvPicPr>
        <p:blipFill>
          <a:blip r:embed="rId2"/>
          <a:stretch>
            <a:fillRect/>
          </a:stretch>
        </p:blipFill>
        <p:spPr>
          <a:xfrm>
            <a:off x="2177276" y="1415876"/>
            <a:ext cx="6999248" cy="3773061"/>
          </a:xfrm>
          <a:prstGeom prst="rect">
            <a:avLst/>
          </a:prstGeom>
        </p:spPr>
      </p:pic>
    </p:spTree>
    <p:extLst>
      <p:ext uri="{BB962C8B-B14F-4D97-AF65-F5344CB8AC3E}">
        <p14:creationId xmlns:p14="http://schemas.microsoft.com/office/powerpoint/2010/main" val="154435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0132-56C7-4081-AC0F-6643149E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31C89-591F-8BDF-A9C5-C9EECFA74CF6}"/>
              </a:ext>
            </a:extLst>
          </p:cNvPr>
          <p:cNvSpPr>
            <a:spLocks noGrp="1"/>
          </p:cNvSpPr>
          <p:nvPr>
            <p:ph type="title"/>
          </p:nvPr>
        </p:nvSpPr>
        <p:spPr>
          <a:xfrm>
            <a:off x="0" y="3663"/>
            <a:ext cx="11353800" cy="1325563"/>
          </a:xfrm>
        </p:spPr>
        <p:txBody>
          <a:bodyPr/>
          <a:lstStyle/>
          <a:p>
            <a:r>
              <a:rPr lang="en-US" b="1">
                <a:solidFill>
                  <a:schemeClr val="accent6"/>
                </a:solidFill>
              </a:rPr>
              <a:t>Electrophilic addition </a:t>
            </a:r>
          </a:p>
        </p:txBody>
      </p:sp>
      <p:sp>
        <p:nvSpPr>
          <p:cNvPr id="4" name="TextBox 3">
            <a:extLst>
              <a:ext uri="{FF2B5EF4-FFF2-40B4-BE49-F238E27FC236}">
                <a16:creationId xmlns:a16="http://schemas.microsoft.com/office/drawing/2014/main" id="{8B80BB00-DC72-45AF-D64F-571E5159B84D}"/>
              </a:ext>
            </a:extLst>
          </p:cNvPr>
          <p:cNvSpPr txBox="1"/>
          <p:nvPr/>
        </p:nvSpPr>
        <p:spPr>
          <a:xfrm>
            <a:off x="246185" y="1154967"/>
            <a:ext cx="11755315" cy="4832092"/>
          </a:xfrm>
          <a:prstGeom prst="rect">
            <a:avLst/>
          </a:prstGeom>
          <a:noFill/>
        </p:spPr>
        <p:txBody>
          <a:bodyPr wrap="square" rtlCol="0">
            <a:spAutoFit/>
          </a:bodyPr>
          <a:lstStyle/>
          <a:p>
            <a:r>
              <a:rPr lang="en-GB" sz="2800"/>
              <a:t>Most of the reactions of alkenes are ELECTROPHILIC ADDITION reactions. This is due to the C=C bond being an electron-rich region of the molecule. This renders it susceptible to attack from electron pair acceptors – called ELECTROPHILES. An electrophile may have a formal positive charge, such as the </a:t>
            </a:r>
            <a:r>
              <a:rPr lang="en-GB" sz="2800">
                <a:solidFill>
                  <a:srgbClr val="FF0000"/>
                </a:solidFill>
              </a:rPr>
              <a:t>H</a:t>
            </a:r>
            <a:r>
              <a:rPr lang="en-GB" sz="2800" baseline="30000">
                <a:solidFill>
                  <a:srgbClr val="FF0000"/>
                </a:solidFill>
              </a:rPr>
              <a:t>+</a:t>
            </a:r>
            <a:r>
              <a:rPr lang="en-GB" sz="2800"/>
              <a:t> ion, or a partial positive charge, for example in a polar bond, e.g. </a:t>
            </a:r>
            <a:r>
              <a:rPr lang="en-GB" sz="2800">
                <a:solidFill>
                  <a:srgbClr val="FF0000"/>
                </a:solidFill>
              </a:rPr>
              <a:t>H</a:t>
            </a:r>
            <a:r>
              <a:rPr lang="el-GR" sz="2800" baseline="30000">
                <a:solidFill>
                  <a:srgbClr val="FF0000"/>
                </a:solidFill>
              </a:rPr>
              <a:t>δ</a:t>
            </a:r>
            <a:r>
              <a:rPr lang="en-GB" sz="2800" baseline="30000">
                <a:solidFill>
                  <a:srgbClr val="FF0000"/>
                </a:solidFill>
              </a:rPr>
              <a:t>+ </a:t>
            </a:r>
            <a:r>
              <a:rPr lang="en-GB" sz="2800"/>
              <a:t>Br</a:t>
            </a:r>
            <a:r>
              <a:rPr lang="el-GR" sz="2800" baseline="30000">
                <a:solidFill>
                  <a:srgbClr val="FF0000"/>
                </a:solidFill>
              </a:rPr>
              <a:t> </a:t>
            </a:r>
            <a:r>
              <a:rPr lang="el-GR" sz="2800" baseline="30000"/>
              <a:t>δ</a:t>
            </a:r>
            <a:r>
              <a:rPr lang="en-GB" sz="2800" baseline="30000"/>
              <a:t>-</a:t>
            </a:r>
            <a:r>
              <a:rPr lang="en-GB" sz="2800"/>
              <a:t> , or an induced partial charge (see Br</a:t>
            </a:r>
            <a:r>
              <a:rPr lang="en-GB" sz="2800" baseline="-25000"/>
              <a:t>2</a:t>
            </a:r>
            <a:r>
              <a:rPr lang="en-GB" sz="2800"/>
              <a:t> later).</a:t>
            </a:r>
          </a:p>
          <a:p>
            <a:r>
              <a:rPr lang="en-GB" sz="2800"/>
              <a:t>The general mechanism involves;</a:t>
            </a:r>
          </a:p>
          <a:p>
            <a:pPr marL="457200" indent="-457200">
              <a:buFont typeface="Arial" panose="020B0604020202020204" pitchFamily="34" charset="0"/>
              <a:buChar char="•"/>
            </a:pPr>
            <a:r>
              <a:rPr lang="en-GB" sz="2800"/>
              <a:t>Electrophile accepts a pair of </a:t>
            </a:r>
            <a:r>
              <a:rPr lang="el-GR" sz="2800">
                <a:ea typeface="Calibri"/>
                <a:cs typeface="Calibri"/>
              </a:rPr>
              <a:t>π</a:t>
            </a:r>
            <a:r>
              <a:rPr lang="en-GB" sz="2800">
                <a:ea typeface="Calibri"/>
                <a:cs typeface="Calibri"/>
              </a:rPr>
              <a:t>-</a:t>
            </a:r>
            <a:r>
              <a:rPr lang="en-GB" sz="2800"/>
              <a:t>electrons from the double bond,</a:t>
            </a:r>
          </a:p>
          <a:p>
            <a:pPr marL="457200" indent="-457200">
              <a:buFont typeface="Arial" panose="020B0604020202020204" pitchFamily="34" charset="0"/>
              <a:buChar char="•"/>
            </a:pPr>
            <a:r>
              <a:rPr lang="en-GB" sz="2800"/>
              <a:t>A carbocation (positive charge on carbon) intermediate forms,</a:t>
            </a:r>
          </a:p>
          <a:p>
            <a:pPr marL="457200" indent="-457200">
              <a:buFont typeface="Arial" panose="020B0604020202020204" pitchFamily="34" charset="0"/>
              <a:buChar char="•"/>
            </a:pPr>
            <a:r>
              <a:rPr lang="en-GB" sz="2800"/>
              <a:t>A negatively charged species forms a bond with the carbocation.</a:t>
            </a:r>
          </a:p>
          <a:p>
            <a:endParaRPr lang="en-GB" sz="2800"/>
          </a:p>
        </p:txBody>
      </p:sp>
      <p:cxnSp>
        <p:nvCxnSpPr>
          <p:cNvPr id="6" name="Straight Connector 5">
            <a:extLst>
              <a:ext uri="{FF2B5EF4-FFF2-40B4-BE49-F238E27FC236}">
                <a16:creationId xmlns:a16="http://schemas.microsoft.com/office/drawing/2014/main" id="{500BD543-91DB-0FEB-7261-D61114252606}"/>
              </a:ext>
            </a:extLst>
          </p:cNvPr>
          <p:cNvCxnSpPr/>
          <p:nvPr/>
        </p:nvCxnSpPr>
        <p:spPr>
          <a:xfrm>
            <a:off x="7666894" y="3174023"/>
            <a:ext cx="26376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032C-A57D-7B81-74C2-65F75B6D0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DBA22-05D4-1243-1609-8B9D0DC77CB7}"/>
              </a:ext>
            </a:extLst>
          </p:cNvPr>
          <p:cNvSpPr>
            <a:spLocks noGrp="1"/>
          </p:cNvSpPr>
          <p:nvPr>
            <p:ph type="title"/>
          </p:nvPr>
        </p:nvSpPr>
        <p:spPr>
          <a:xfrm>
            <a:off x="0" y="3664"/>
            <a:ext cx="11353800" cy="985322"/>
          </a:xfrm>
        </p:spPr>
        <p:txBody>
          <a:bodyPr/>
          <a:lstStyle/>
          <a:p>
            <a:r>
              <a:rPr lang="en-US" b="1">
                <a:solidFill>
                  <a:schemeClr val="accent6"/>
                </a:solidFill>
              </a:rPr>
              <a:t>Electrophilic addition of HBr to ethene </a:t>
            </a:r>
          </a:p>
        </p:txBody>
      </p:sp>
      <p:grpSp>
        <p:nvGrpSpPr>
          <p:cNvPr id="23" name="Group 22">
            <a:extLst>
              <a:ext uri="{FF2B5EF4-FFF2-40B4-BE49-F238E27FC236}">
                <a16:creationId xmlns:a16="http://schemas.microsoft.com/office/drawing/2014/main" id="{8AB08CDA-839D-F4BC-A780-46729B946DA4}"/>
              </a:ext>
            </a:extLst>
          </p:cNvPr>
          <p:cNvGrpSpPr/>
          <p:nvPr/>
        </p:nvGrpSpPr>
        <p:grpSpPr>
          <a:xfrm>
            <a:off x="911087" y="1158641"/>
            <a:ext cx="10442713" cy="2480452"/>
            <a:chOff x="911087" y="1158641"/>
            <a:chExt cx="10442713" cy="2480452"/>
          </a:xfrm>
        </p:grpSpPr>
        <p:pic>
          <p:nvPicPr>
            <p:cNvPr id="14" name="Picture 13" descr="Ethane | Formula &amp; Structure - Lesson ...">
              <a:extLst>
                <a:ext uri="{FF2B5EF4-FFF2-40B4-BE49-F238E27FC236}">
                  <a16:creationId xmlns:a16="http://schemas.microsoft.com/office/drawing/2014/main" id="{D4FDD305-9128-A535-417A-70BB3EA32AAF}"/>
                </a:ext>
              </a:extLst>
            </p:cNvPr>
            <p:cNvPicPr>
              <a:picLocks noChangeAspect="1"/>
            </p:cNvPicPr>
            <p:nvPr/>
          </p:nvPicPr>
          <p:blipFill>
            <a:blip r:embed="rId2"/>
            <a:stretch>
              <a:fillRect/>
            </a:stretch>
          </p:blipFill>
          <p:spPr>
            <a:xfrm>
              <a:off x="4976558" y="2136337"/>
              <a:ext cx="1978158" cy="1502756"/>
            </a:xfrm>
            <a:prstGeom prst="rect">
              <a:avLst/>
            </a:prstGeom>
          </p:spPr>
        </p:pic>
        <p:grpSp>
          <p:nvGrpSpPr>
            <p:cNvPr id="7" name="Group 6">
              <a:extLst>
                <a:ext uri="{FF2B5EF4-FFF2-40B4-BE49-F238E27FC236}">
                  <a16:creationId xmlns:a16="http://schemas.microsoft.com/office/drawing/2014/main" id="{55C83119-DAC4-1076-FD84-B311E8DC3229}"/>
                </a:ext>
              </a:extLst>
            </p:cNvPr>
            <p:cNvGrpSpPr/>
            <p:nvPr/>
          </p:nvGrpSpPr>
          <p:grpSpPr>
            <a:xfrm>
              <a:off x="1413364" y="1441906"/>
              <a:ext cx="2428875" cy="523220"/>
              <a:chOff x="2864094" y="3068489"/>
              <a:chExt cx="1329837" cy="523220"/>
            </a:xfrm>
          </p:grpSpPr>
          <p:sp>
            <p:nvSpPr>
              <p:cNvPr id="5" name="TextBox 4">
                <a:extLst>
                  <a:ext uri="{FF2B5EF4-FFF2-40B4-BE49-F238E27FC236}">
                    <a16:creationId xmlns:a16="http://schemas.microsoft.com/office/drawing/2014/main" id="{07FAE950-3688-5060-F827-B14395AD02AF}"/>
                  </a:ext>
                </a:extLst>
              </p:cNvPr>
              <p:cNvSpPr txBox="1"/>
              <p:nvPr/>
            </p:nvSpPr>
            <p:spPr>
              <a:xfrm>
                <a:off x="2864094" y="3068489"/>
                <a:ext cx="1329837" cy="523220"/>
              </a:xfrm>
              <a:prstGeom prst="rect">
                <a:avLst/>
              </a:prstGeom>
              <a:noFill/>
            </p:spPr>
            <p:txBody>
              <a:bodyPr wrap="square">
                <a:spAutoFit/>
              </a:bodyPr>
              <a:lstStyle/>
              <a:p>
                <a:r>
                  <a:rPr lang="en-GB" sz="2800"/>
                  <a:t>H</a:t>
                </a:r>
                <a:r>
                  <a:rPr lang="el-GR" sz="2800" baseline="30000"/>
                  <a:t>δ</a:t>
                </a:r>
                <a:r>
                  <a:rPr lang="en-GB" sz="2800" baseline="30000"/>
                  <a:t>+    </a:t>
                </a:r>
                <a:r>
                  <a:rPr lang="en-GB" sz="2800"/>
                  <a:t>Br</a:t>
                </a:r>
                <a:r>
                  <a:rPr lang="el-GR" sz="2800" baseline="30000"/>
                  <a:t>δ</a:t>
                </a:r>
                <a:r>
                  <a:rPr lang="en-GB" sz="2800" baseline="30000"/>
                  <a:t>-</a:t>
                </a:r>
                <a:r>
                  <a:rPr lang="en-GB" sz="2800"/>
                  <a:t> </a:t>
                </a:r>
              </a:p>
            </p:txBody>
          </p:sp>
          <p:cxnSp>
            <p:nvCxnSpPr>
              <p:cNvPr id="6" name="Straight Connector 5">
                <a:extLst>
                  <a:ext uri="{FF2B5EF4-FFF2-40B4-BE49-F238E27FC236}">
                    <a16:creationId xmlns:a16="http://schemas.microsoft.com/office/drawing/2014/main" id="{D4473BD0-DCD5-0847-AA1B-720C069E7A7D}"/>
                  </a:ext>
                </a:extLst>
              </p:cNvPr>
              <p:cNvCxnSpPr/>
              <p:nvPr/>
            </p:nvCxnSpPr>
            <p:spPr>
              <a:xfrm>
                <a:off x="3026264" y="3367454"/>
                <a:ext cx="2637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descr="What is the formula of ethylene? - Quora">
              <a:extLst>
                <a:ext uri="{FF2B5EF4-FFF2-40B4-BE49-F238E27FC236}">
                  <a16:creationId xmlns:a16="http://schemas.microsoft.com/office/drawing/2014/main" id="{DF5C6928-6DDD-9EB8-7F0B-C925EBA18404}"/>
                </a:ext>
              </a:extLst>
            </p:cNvPr>
            <p:cNvPicPr>
              <a:picLocks noChangeAspect="1"/>
            </p:cNvPicPr>
            <p:nvPr/>
          </p:nvPicPr>
          <p:blipFill>
            <a:blip r:embed="rId3"/>
            <a:stretch>
              <a:fillRect/>
            </a:stretch>
          </p:blipFill>
          <p:spPr>
            <a:xfrm>
              <a:off x="911087" y="2264091"/>
              <a:ext cx="1280232" cy="1247249"/>
            </a:xfrm>
            <a:prstGeom prst="rect">
              <a:avLst/>
            </a:prstGeom>
          </p:spPr>
        </p:pic>
        <p:sp>
          <p:nvSpPr>
            <p:cNvPr id="10" name="Freeform: Shape 9">
              <a:extLst>
                <a:ext uri="{FF2B5EF4-FFF2-40B4-BE49-F238E27FC236}">
                  <a16:creationId xmlns:a16="http://schemas.microsoft.com/office/drawing/2014/main" id="{9B84854F-5F4E-C69C-62E4-47CEF1CBE289}"/>
                </a:ext>
              </a:extLst>
            </p:cNvPr>
            <p:cNvSpPr/>
            <p:nvPr/>
          </p:nvSpPr>
          <p:spPr>
            <a:xfrm>
              <a:off x="1239301" y="1705705"/>
              <a:ext cx="308147" cy="1125416"/>
            </a:xfrm>
            <a:custGeom>
              <a:avLst/>
              <a:gdLst>
                <a:gd name="connsiteX0" fmla="*/ 308147 w 308147"/>
                <a:gd name="connsiteY0" fmla="*/ 1125416 h 1125416"/>
                <a:gd name="connsiteX1" fmla="*/ 416 w 308147"/>
                <a:gd name="connsiteY1" fmla="*/ 290146 h 1125416"/>
                <a:gd name="connsiteX2" fmla="*/ 255393 w 308147"/>
                <a:gd name="connsiteY2" fmla="*/ 0 h 1125416"/>
              </a:gdLst>
              <a:ahLst/>
              <a:cxnLst>
                <a:cxn ang="0">
                  <a:pos x="connsiteX0" y="connsiteY0"/>
                </a:cxn>
                <a:cxn ang="0">
                  <a:pos x="connsiteX1" y="connsiteY1"/>
                </a:cxn>
                <a:cxn ang="0">
                  <a:pos x="connsiteX2" y="connsiteY2"/>
                </a:cxn>
              </a:cxnLst>
              <a:rect l="l" t="t" r="r" b="b"/>
              <a:pathLst>
                <a:path w="308147" h="1125416">
                  <a:moveTo>
                    <a:pt x="308147" y="1125416"/>
                  </a:moveTo>
                  <a:cubicBezTo>
                    <a:pt x="158677" y="801565"/>
                    <a:pt x="9208" y="477715"/>
                    <a:pt x="416" y="290146"/>
                  </a:cubicBezTo>
                  <a:cubicBezTo>
                    <a:pt x="-8376" y="102577"/>
                    <a:pt x="123508" y="51288"/>
                    <a:pt x="255393"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606D7CF-9A46-8BDF-8DA4-132C637F7715}"/>
                </a:ext>
              </a:extLst>
            </p:cNvPr>
            <p:cNvSpPr/>
            <p:nvPr/>
          </p:nvSpPr>
          <p:spPr>
            <a:xfrm>
              <a:off x="1943101" y="1158641"/>
              <a:ext cx="369277" cy="564649"/>
            </a:xfrm>
            <a:custGeom>
              <a:avLst/>
              <a:gdLst>
                <a:gd name="connsiteX0" fmla="*/ 0 w 369277"/>
                <a:gd name="connsiteY0" fmla="*/ 564649 h 564649"/>
                <a:gd name="connsiteX1" fmla="*/ 123093 w 369277"/>
                <a:gd name="connsiteY1" fmla="*/ 1941 h 564649"/>
                <a:gd name="connsiteX2" fmla="*/ 369277 w 369277"/>
                <a:gd name="connsiteY2" fmla="*/ 415180 h 564649"/>
              </a:gdLst>
              <a:ahLst/>
              <a:cxnLst>
                <a:cxn ang="0">
                  <a:pos x="connsiteX0" y="connsiteY0"/>
                </a:cxn>
                <a:cxn ang="0">
                  <a:pos x="connsiteX1" y="connsiteY1"/>
                </a:cxn>
                <a:cxn ang="0">
                  <a:pos x="connsiteX2" y="connsiteY2"/>
                </a:cxn>
              </a:cxnLst>
              <a:rect l="l" t="t" r="r" b="b"/>
              <a:pathLst>
                <a:path w="369277" h="564649">
                  <a:moveTo>
                    <a:pt x="0" y="564649"/>
                  </a:moveTo>
                  <a:cubicBezTo>
                    <a:pt x="30773" y="295750"/>
                    <a:pt x="61547" y="26852"/>
                    <a:pt x="123093" y="1941"/>
                  </a:cubicBezTo>
                  <a:cubicBezTo>
                    <a:pt x="184639" y="-22970"/>
                    <a:pt x="276958" y="196105"/>
                    <a:pt x="369277" y="41518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ECBD85-123A-35F7-33B0-FEC46C096A70}"/>
                </a:ext>
              </a:extLst>
            </p:cNvPr>
            <p:cNvSpPr txBox="1"/>
            <p:nvPr/>
          </p:nvSpPr>
          <p:spPr>
            <a:xfrm>
              <a:off x="5366235" y="1355602"/>
              <a:ext cx="763466" cy="1384995"/>
            </a:xfrm>
            <a:prstGeom prst="rect">
              <a:avLst/>
            </a:prstGeom>
            <a:solidFill>
              <a:schemeClr val="bg1"/>
            </a:solidFill>
          </p:spPr>
          <p:txBody>
            <a:bodyPr wrap="square" rtlCol="0">
              <a:spAutoFit/>
            </a:bodyPr>
            <a:lstStyle/>
            <a:p>
              <a:r>
                <a:rPr lang="en-GB" sz="2800"/>
                <a:t>:Br</a:t>
              </a:r>
              <a:r>
                <a:rPr lang="en-GB" sz="3600" b="1" baseline="30000"/>
                <a:t>-</a:t>
              </a:r>
            </a:p>
            <a:p>
              <a:endParaRPr lang="en-GB" sz="2800"/>
            </a:p>
            <a:p>
              <a:r>
                <a:rPr lang="en-GB" sz="2800"/>
                <a:t>   </a:t>
              </a:r>
            </a:p>
          </p:txBody>
        </p:sp>
        <p:sp>
          <p:nvSpPr>
            <p:cNvPr id="17" name="Arrow: Right 16">
              <a:extLst>
                <a:ext uri="{FF2B5EF4-FFF2-40B4-BE49-F238E27FC236}">
                  <a16:creationId xmlns:a16="http://schemas.microsoft.com/office/drawing/2014/main" id="{4A1CA2D5-EEFE-03F9-C4FC-1CE2EE32B39F}"/>
                </a:ext>
              </a:extLst>
            </p:cNvPr>
            <p:cNvSpPr/>
            <p:nvPr/>
          </p:nvSpPr>
          <p:spPr>
            <a:xfrm>
              <a:off x="7676700" y="2792175"/>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thyl Bromide Manufacturer ...">
              <a:extLst>
                <a:ext uri="{FF2B5EF4-FFF2-40B4-BE49-F238E27FC236}">
                  <a16:creationId xmlns:a16="http://schemas.microsoft.com/office/drawing/2014/main" id="{7323F576-EA47-0F71-3C8D-CFE13D13C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385" y="2225814"/>
              <a:ext cx="1926415" cy="1411724"/>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9FCD4B5B-5472-73EA-EBCC-0CF26C03BFCB}"/>
                </a:ext>
              </a:extLst>
            </p:cNvPr>
            <p:cNvSpPr/>
            <p:nvPr/>
          </p:nvSpPr>
          <p:spPr>
            <a:xfrm>
              <a:off x="5088026" y="1644162"/>
              <a:ext cx="574220" cy="1046284"/>
            </a:xfrm>
            <a:custGeom>
              <a:avLst/>
              <a:gdLst>
                <a:gd name="connsiteX0" fmla="*/ 398374 w 574220"/>
                <a:gd name="connsiteY0" fmla="*/ 0 h 1046284"/>
                <a:gd name="connsiteX1" fmla="*/ 2720 w 574220"/>
                <a:gd name="connsiteY1" fmla="*/ 615461 h 1046284"/>
                <a:gd name="connsiteX2" fmla="*/ 574220 w 574220"/>
                <a:gd name="connsiteY2" fmla="*/ 1046284 h 1046284"/>
                <a:gd name="connsiteX3" fmla="*/ 574220 w 574220"/>
                <a:gd name="connsiteY3" fmla="*/ 1046284 h 1046284"/>
              </a:gdLst>
              <a:ahLst/>
              <a:cxnLst>
                <a:cxn ang="0">
                  <a:pos x="connsiteX0" y="connsiteY0"/>
                </a:cxn>
                <a:cxn ang="0">
                  <a:pos x="connsiteX1" y="connsiteY1"/>
                </a:cxn>
                <a:cxn ang="0">
                  <a:pos x="connsiteX2" y="connsiteY2"/>
                </a:cxn>
                <a:cxn ang="0">
                  <a:pos x="connsiteX3" y="connsiteY3"/>
                </a:cxn>
              </a:cxnLst>
              <a:rect l="l" t="t" r="r" b="b"/>
              <a:pathLst>
                <a:path w="574220" h="1046284">
                  <a:moveTo>
                    <a:pt x="398374" y="0"/>
                  </a:moveTo>
                  <a:cubicBezTo>
                    <a:pt x="185893" y="220540"/>
                    <a:pt x="-26588" y="441080"/>
                    <a:pt x="2720" y="615461"/>
                  </a:cubicBezTo>
                  <a:cubicBezTo>
                    <a:pt x="32028" y="789842"/>
                    <a:pt x="574220" y="1046284"/>
                    <a:pt x="574220" y="1046284"/>
                  </a:cubicBezTo>
                  <a:lnTo>
                    <a:pt x="574220" y="1046284"/>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48B238D-A1B2-43C6-4E84-ED28527073C3}"/>
                </a:ext>
              </a:extLst>
            </p:cNvPr>
            <p:cNvSpPr txBox="1"/>
            <p:nvPr/>
          </p:nvSpPr>
          <p:spPr>
            <a:xfrm flipV="1">
              <a:off x="5507693" y="2387033"/>
              <a:ext cx="448408" cy="523220"/>
            </a:xfrm>
            <a:prstGeom prst="rect">
              <a:avLst/>
            </a:prstGeom>
            <a:noFill/>
          </p:spPr>
          <p:txBody>
            <a:bodyPr wrap="square" rtlCol="0">
              <a:spAutoFit/>
            </a:bodyPr>
            <a:lstStyle/>
            <a:p>
              <a:r>
                <a:rPr lang="en-GB" sz="2800"/>
                <a:t>+</a:t>
              </a:r>
            </a:p>
          </p:txBody>
        </p:sp>
      </p:grpSp>
      <p:sp>
        <p:nvSpPr>
          <p:cNvPr id="24" name="Arrow: Right 23">
            <a:extLst>
              <a:ext uri="{FF2B5EF4-FFF2-40B4-BE49-F238E27FC236}">
                <a16:creationId xmlns:a16="http://schemas.microsoft.com/office/drawing/2014/main" id="{7E03FFCE-E27B-6F04-0127-BD1803DB3B29}"/>
              </a:ext>
            </a:extLst>
          </p:cNvPr>
          <p:cNvSpPr/>
          <p:nvPr/>
        </p:nvSpPr>
        <p:spPr>
          <a:xfrm>
            <a:off x="2991417" y="2792175"/>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BB25D36-557E-04B2-BD5E-45DACA1DA327}"/>
              </a:ext>
            </a:extLst>
          </p:cNvPr>
          <p:cNvSpPr txBox="1"/>
          <p:nvPr/>
        </p:nvSpPr>
        <p:spPr>
          <a:xfrm>
            <a:off x="8379069" y="4563208"/>
            <a:ext cx="3244362" cy="2031325"/>
          </a:xfrm>
          <a:prstGeom prst="rect">
            <a:avLst/>
          </a:prstGeom>
          <a:noFill/>
        </p:spPr>
        <p:txBody>
          <a:bodyPr wrap="square" rtlCol="0">
            <a:spAutoFit/>
          </a:bodyPr>
          <a:lstStyle/>
          <a:p>
            <a:r>
              <a:rPr lang="en-GB" b="1" u="sng"/>
              <a:t>NB</a:t>
            </a:r>
          </a:p>
          <a:p>
            <a:r>
              <a:rPr lang="en-GB"/>
              <a:t>A curly arrow represents the movement of a PAIR of electrons and always originates from a bond or a lone pair of electrons. Always be accurate in drawing curly arrows.</a:t>
            </a:r>
          </a:p>
        </p:txBody>
      </p:sp>
      <p:sp>
        <p:nvSpPr>
          <p:cNvPr id="26" name="TextBox 25">
            <a:extLst>
              <a:ext uri="{FF2B5EF4-FFF2-40B4-BE49-F238E27FC236}">
                <a16:creationId xmlns:a16="http://schemas.microsoft.com/office/drawing/2014/main" id="{9C4A2A36-3E84-FACC-045E-F6B8CD443A8D}"/>
              </a:ext>
            </a:extLst>
          </p:cNvPr>
          <p:cNvSpPr txBox="1"/>
          <p:nvPr/>
        </p:nvSpPr>
        <p:spPr>
          <a:xfrm>
            <a:off x="298938" y="3719146"/>
            <a:ext cx="3165231" cy="1754326"/>
          </a:xfrm>
          <a:prstGeom prst="rect">
            <a:avLst/>
          </a:prstGeom>
          <a:noFill/>
        </p:spPr>
        <p:txBody>
          <a:bodyPr wrap="square" rtlCol="0">
            <a:spAutoFit/>
          </a:bodyPr>
          <a:lstStyle/>
          <a:p>
            <a:r>
              <a:rPr lang="en-GB"/>
              <a:t>Pair of pi-electrons in the double bond form a new bond with the H atom and cause the electron pair between the H and Br to move to the Br atom (heterolytic cleavage).</a:t>
            </a:r>
          </a:p>
        </p:txBody>
      </p:sp>
      <p:sp>
        <p:nvSpPr>
          <p:cNvPr id="27" name="TextBox 26">
            <a:extLst>
              <a:ext uri="{FF2B5EF4-FFF2-40B4-BE49-F238E27FC236}">
                <a16:creationId xmlns:a16="http://schemas.microsoft.com/office/drawing/2014/main" id="{4B95A4FA-469A-6ADD-180F-90EF2C196392}"/>
              </a:ext>
            </a:extLst>
          </p:cNvPr>
          <p:cNvSpPr txBox="1"/>
          <p:nvPr/>
        </p:nvSpPr>
        <p:spPr>
          <a:xfrm>
            <a:off x="4383021" y="3745523"/>
            <a:ext cx="3165231" cy="1477328"/>
          </a:xfrm>
          <a:prstGeom prst="rect">
            <a:avLst/>
          </a:prstGeom>
          <a:noFill/>
        </p:spPr>
        <p:txBody>
          <a:bodyPr wrap="square" rtlCol="0">
            <a:spAutoFit/>
          </a:bodyPr>
          <a:lstStyle/>
          <a:p>
            <a:r>
              <a:rPr lang="en-GB"/>
              <a:t>A carbocation intermediate is formed and the lone pair on the bromide ion rapidly forms a new bond with the positively charged carbon.</a:t>
            </a:r>
          </a:p>
        </p:txBody>
      </p:sp>
    </p:spTree>
    <p:extLst>
      <p:ext uri="{BB962C8B-B14F-4D97-AF65-F5344CB8AC3E}">
        <p14:creationId xmlns:p14="http://schemas.microsoft.com/office/powerpoint/2010/main" val="307235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D6EE-0369-55EA-94FA-F5EFBE31C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B732F-3D18-490C-F40D-25A9456D4033}"/>
              </a:ext>
            </a:extLst>
          </p:cNvPr>
          <p:cNvSpPr>
            <a:spLocks noGrp="1"/>
          </p:cNvSpPr>
          <p:nvPr>
            <p:ph type="title"/>
          </p:nvPr>
        </p:nvSpPr>
        <p:spPr>
          <a:xfrm>
            <a:off x="0" y="3664"/>
            <a:ext cx="11353800" cy="985322"/>
          </a:xfrm>
        </p:spPr>
        <p:txBody>
          <a:bodyPr>
            <a:normAutofit/>
          </a:bodyPr>
          <a:lstStyle/>
          <a:p>
            <a:r>
              <a:rPr lang="en-US" b="1">
                <a:solidFill>
                  <a:schemeClr val="accent6"/>
                </a:solidFill>
              </a:rPr>
              <a:t>Electrophilic addition of HBr to propene</a:t>
            </a:r>
          </a:p>
        </p:txBody>
      </p:sp>
      <p:sp>
        <p:nvSpPr>
          <p:cNvPr id="3" name="TextBox 2">
            <a:extLst>
              <a:ext uri="{FF2B5EF4-FFF2-40B4-BE49-F238E27FC236}">
                <a16:creationId xmlns:a16="http://schemas.microsoft.com/office/drawing/2014/main" id="{B78953F9-CA68-B204-8661-AFA1F514CDB9}"/>
              </a:ext>
            </a:extLst>
          </p:cNvPr>
          <p:cNvSpPr txBox="1"/>
          <p:nvPr/>
        </p:nvSpPr>
        <p:spPr>
          <a:xfrm>
            <a:off x="0" y="1186962"/>
            <a:ext cx="12191999" cy="3970318"/>
          </a:xfrm>
          <a:prstGeom prst="rect">
            <a:avLst/>
          </a:prstGeom>
          <a:noFill/>
        </p:spPr>
        <p:txBody>
          <a:bodyPr wrap="square" lIns="91440" tIns="45720" rIns="91440" bIns="45720" rtlCol="0" anchor="t">
            <a:spAutoFit/>
          </a:bodyPr>
          <a:lstStyle/>
          <a:p>
            <a:r>
              <a:rPr lang="en-GB" sz="2800"/>
              <a:t>Unlike ethene, propene is unsymmetrical about the double bond. This results in the formation of two products upon the addition of HBr (and other electrophiles</a:t>
            </a:r>
            <a:r>
              <a:rPr lang="en-GB" sz="2400"/>
              <a:t>).</a:t>
            </a:r>
            <a:r>
              <a:rPr lang="en-GB" sz="2800"/>
              <a:t> One of these is favoured over the other and therefore we obtain a major and minor product. The major product is the one which is formed via the most stable carbocation intermediate.</a:t>
            </a:r>
          </a:p>
          <a:p>
            <a:r>
              <a:rPr lang="en-GB" sz="2800"/>
              <a:t>According to MARKOVNIKOV’s rule, the H atom of HBr will preferentially add to the carbon atom in the double bond with the most H atoms already attached. This is because a tertiary carbocation is more stable than a secondary, which is more stable that a primary carbocation.</a:t>
            </a:r>
          </a:p>
        </p:txBody>
      </p:sp>
      <p:pic>
        <p:nvPicPr>
          <p:cNvPr id="9" name="Picture 8">
            <a:extLst>
              <a:ext uri="{FF2B5EF4-FFF2-40B4-BE49-F238E27FC236}">
                <a16:creationId xmlns:a16="http://schemas.microsoft.com/office/drawing/2014/main" id="{5771861B-BBB6-F162-9FB1-87CA4F1C072B}"/>
              </a:ext>
            </a:extLst>
          </p:cNvPr>
          <p:cNvPicPr>
            <a:picLocks noChangeAspect="1"/>
          </p:cNvPicPr>
          <p:nvPr/>
        </p:nvPicPr>
        <p:blipFill>
          <a:blip r:embed="rId2"/>
          <a:srcRect l="3568" t="25924"/>
          <a:stretch>
            <a:fillRect/>
          </a:stretch>
        </p:blipFill>
        <p:spPr>
          <a:xfrm>
            <a:off x="5135773" y="4878792"/>
            <a:ext cx="6322373" cy="1316739"/>
          </a:xfrm>
          <a:prstGeom prst="rect">
            <a:avLst/>
          </a:prstGeom>
        </p:spPr>
      </p:pic>
      <p:sp>
        <p:nvSpPr>
          <p:cNvPr id="11" name="TextBox 10">
            <a:extLst>
              <a:ext uri="{FF2B5EF4-FFF2-40B4-BE49-F238E27FC236}">
                <a16:creationId xmlns:a16="http://schemas.microsoft.com/office/drawing/2014/main" id="{060167EF-D165-5187-4CFF-F8C1AF180EC3}"/>
              </a:ext>
            </a:extLst>
          </p:cNvPr>
          <p:cNvSpPr txBox="1"/>
          <p:nvPr/>
        </p:nvSpPr>
        <p:spPr>
          <a:xfrm>
            <a:off x="5760028" y="6359769"/>
            <a:ext cx="580292" cy="523220"/>
          </a:xfrm>
          <a:prstGeom prst="rect">
            <a:avLst/>
          </a:prstGeom>
          <a:noFill/>
        </p:spPr>
        <p:txBody>
          <a:bodyPr wrap="square" rtlCol="0">
            <a:spAutoFit/>
          </a:bodyPr>
          <a:lstStyle/>
          <a:p>
            <a:r>
              <a:rPr lang="en-GB" sz="2800"/>
              <a:t>3°</a:t>
            </a:r>
          </a:p>
        </p:txBody>
      </p:sp>
      <p:sp>
        <p:nvSpPr>
          <p:cNvPr id="13" name="TextBox 12">
            <a:extLst>
              <a:ext uri="{FF2B5EF4-FFF2-40B4-BE49-F238E27FC236}">
                <a16:creationId xmlns:a16="http://schemas.microsoft.com/office/drawing/2014/main" id="{FC76B286-69EB-C5E4-A5B1-AE0B5C65C4C1}"/>
              </a:ext>
            </a:extLst>
          </p:cNvPr>
          <p:cNvSpPr txBox="1"/>
          <p:nvPr/>
        </p:nvSpPr>
        <p:spPr>
          <a:xfrm>
            <a:off x="7952238" y="6359769"/>
            <a:ext cx="580292" cy="523220"/>
          </a:xfrm>
          <a:prstGeom prst="rect">
            <a:avLst/>
          </a:prstGeom>
          <a:noFill/>
        </p:spPr>
        <p:txBody>
          <a:bodyPr wrap="square" rtlCol="0">
            <a:spAutoFit/>
          </a:bodyPr>
          <a:lstStyle/>
          <a:p>
            <a:r>
              <a:rPr lang="en-GB" sz="2800"/>
              <a:t>2°</a:t>
            </a:r>
          </a:p>
        </p:txBody>
      </p:sp>
      <p:sp>
        <p:nvSpPr>
          <p:cNvPr id="16" name="TextBox 15">
            <a:extLst>
              <a:ext uri="{FF2B5EF4-FFF2-40B4-BE49-F238E27FC236}">
                <a16:creationId xmlns:a16="http://schemas.microsoft.com/office/drawing/2014/main" id="{ABC54DF5-30D1-C83C-FA39-B580E44B6515}"/>
              </a:ext>
            </a:extLst>
          </p:cNvPr>
          <p:cNvSpPr txBox="1"/>
          <p:nvPr/>
        </p:nvSpPr>
        <p:spPr>
          <a:xfrm>
            <a:off x="10622877" y="6357610"/>
            <a:ext cx="580292" cy="523220"/>
          </a:xfrm>
          <a:prstGeom prst="rect">
            <a:avLst/>
          </a:prstGeom>
          <a:noFill/>
        </p:spPr>
        <p:txBody>
          <a:bodyPr wrap="square" rtlCol="0">
            <a:spAutoFit/>
          </a:bodyPr>
          <a:lstStyle/>
          <a:p>
            <a:r>
              <a:rPr lang="en-GB" sz="2800"/>
              <a:t>1°</a:t>
            </a:r>
          </a:p>
        </p:txBody>
      </p:sp>
    </p:spTree>
    <p:extLst>
      <p:ext uri="{BB962C8B-B14F-4D97-AF65-F5344CB8AC3E}">
        <p14:creationId xmlns:p14="http://schemas.microsoft.com/office/powerpoint/2010/main" val="266059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F0F0-25CA-4CAA-69E4-983087A2E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4AF86-97DF-F55B-15A8-181EAA255F68}"/>
              </a:ext>
            </a:extLst>
          </p:cNvPr>
          <p:cNvSpPr>
            <a:spLocks noGrp="1"/>
          </p:cNvSpPr>
          <p:nvPr>
            <p:ph type="title"/>
          </p:nvPr>
        </p:nvSpPr>
        <p:spPr>
          <a:xfrm>
            <a:off x="0" y="3664"/>
            <a:ext cx="11353800" cy="985322"/>
          </a:xfrm>
        </p:spPr>
        <p:txBody>
          <a:bodyPr>
            <a:normAutofit/>
          </a:bodyPr>
          <a:lstStyle/>
          <a:p>
            <a:r>
              <a:rPr lang="en-US" b="1">
                <a:solidFill>
                  <a:schemeClr val="accent6"/>
                </a:solidFill>
              </a:rPr>
              <a:t>Electrophilic addition of HBr to propene</a:t>
            </a:r>
          </a:p>
        </p:txBody>
      </p:sp>
      <p:pic>
        <p:nvPicPr>
          <p:cNvPr id="1028" name="Picture 4" descr="Propene (Propylene)">
            <a:extLst>
              <a:ext uri="{FF2B5EF4-FFF2-40B4-BE49-F238E27FC236}">
                <a16:creationId xmlns:a16="http://schemas.microsoft.com/office/drawing/2014/main" id="{676B6E92-AFEF-5751-D119-A77D72D485F2}"/>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53344"/>
          <a:stretch>
            <a:fillRect/>
          </a:stretch>
        </p:blipFill>
        <p:spPr bwMode="auto">
          <a:xfrm>
            <a:off x="583833" y="2244291"/>
            <a:ext cx="2835275" cy="1676400"/>
          </a:xfrm>
          <a:prstGeom prst="rect">
            <a:avLst/>
          </a:prstGeom>
          <a:solidFill>
            <a:schemeClr val="tx1"/>
          </a:solidFill>
        </p:spPr>
      </p:pic>
      <p:sp>
        <p:nvSpPr>
          <p:cNvPr id="4" name="TextBox 3">
            <a:extLst>
              <a:ext uri="{FF2B5EF4-FFF2-40B4-BE49-F238E27FC236}">
                <a16:creationId xmlns:a16="http://schemas.microsoft.com/office/drawing/2014/main" id="{F0F6C760-DEF1-5349-16D0-1AEF406EDEC0}"/>
              </a:ext>
            </a:extLst>
          </p:cNvPr>
          <p:cNvSpPr txBox="1"/>
          <p:nvPr/>
        </p:nvSpPr>
        <p:spPr>
          <a:xfrm>
            <a:off x="3419108" y="2697770"/>
            <a:ext cx="2063015" cy="769441"/>
          </a:xfrm>
          <a:prstGeom prst="rect">
            <a:avLst/>
          </a:prstGeom>
          <a:noFill/>
        </p:spPr>
        <p:txBody>
          <a:bodyPr wrap="square" lIns="91440" tIns="45720" rIns="91440" bIns="45720" rtlCol="0" anchor="t">
            <a:spAutoFit/>
          </a:bodyPr>
          <a:lstStyle/>
          <a:p>
            <a:r>
              <a:rPr lang="en-GB" sz="4400" b="1"/>
              <a:t>+    </a:t>
            </a:r>
            <a:r>
              <a:rPr lang="en-GB" sz="4400" b="1">
                <a:solidFill>
                  <a:srgbClr val="FF0000"/>
                </a:solidFill>
              </a:rPr>
              <a:t>H</a:t>
            </a:r>
            <a:r>
              <a:rPr lang="en-GB" sz="4400" b="1"/>
              <a:t>-</a:t>
            </a:r>
            <a:r>
              <a:rPr lang="en-GB" sz="4400" b="1">
                <a:solidFill>
                  <a:srgbClr val="FF0000"/>
                </a:solidFill>
              </a:rPr>
              <a:t>Br</a:t>
            </a:r>
          </a:p>
        </p:txBody>
      </p:sp>
      <p:cxnSp>
        <p:nvCxnSpPr>
          <p:cNvPr id="6" name="Straight Arrow Connector 5">
            <a:extLst>
              <a:ext uri="{FF2B5EF4-FFF2-40B4-BE49-F238E27FC236}">
                <a16:creationId xmlns:a16="http://schemas.microsoft.com/office/drawing/2014/main" id="{3AC1FEB4-AB1E-5E73-6E52-24B4BD62617D}"/>
              </a:ext>
            </a:extLst>
          </p:cNvPr>
          <p:cNvCxnSpPr>
            <a:cxnSpLocks/>
          </p:cNvCxnSpPr>
          <p:nvPr/>
        </p:nvCxnSpPr>
        <p:spPr>
          <a:xfrm>
            <a:off x="6110438" y="3179546"/>
            <a:ext cx="1116530" cy="741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69628E-0E32-A043-611F-FD168FA4BB30}"/>
              </a:ext>
            </a:extLst>
          </p:cNvPr>
          <p:cNvCxnSpPr>
            <a:cxnSpLocks/>
          </p:cNvCxnSpPr>
          <p:nvPr/>
        </p:nvCxnSpPr>
        <p:spPr>
          <a:xfrm flipV="1">
            <a:off x="6110438" y="2260333"/>
            <a:ext cx="1116530" cy="741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The illustration of the propane structural formula Stock Vector Image &amp; Art  - Alamy">
            <a:extLst>
              <a:ext uri="{FF2B5EF4-FFF2-40B4-BE49-F238E27FC236}">
                <a16:creationId xmlns:a16="http://schemas.microsoft.com/office/drawing/2014/main" id="{2849AA36-EA85-D165-FC42-35D899342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7590589" y="988985"/>
            <a:ext cx="3667879" cy="2076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e illustration of the propane structural formula Stock Vector Image &amp; Art  - Alamy">
            <a:extLst>
              <a:ext uri="{FF2B5EF4-FFF2-40B4-BE49-F238E27FC236}">
                <a16:creationId xmlns:a16="http://schemas.microsoft.com/office/drawing/2014/main" id="{ED73D8D9-D114-ECA5-58AB-41942DF719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7580027" y="3800128"/>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1D3F96-339B-C855-BCC3-45C1DFDB1BB5}"/>
              </a:ext>
            </a:extLst>
          </p:cNvPr>
          <p:cNvSpPr txBox="1"/>
          <p:nvPr/>
        </p:nvSpPr>
        <p:spPr>
          <a:xfrm>
            <a:off x="8366020" y="3666271"/>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4" name="TextBox 13">
            <a:extLst>
              <a:ext uri="{FF2B5EF4-FFF2-40B4-BE49-F238E27FC236}">
                <a16:creationId xmlns:a16="http://schemas.microsoft.com/office/drawing/2014/main" id="{6D90BB20-A433-1F25-0A4D-8CF7B4AACFEF}"/>
              </a:ext>
            </a:extLst>
          </p:cNvPr>
          <p:cNvSpPr txBox="1"/>
          <p:nvPr/>
        </p:nvSpPr>
        <p:spPr>
          <a:xfrm>
            <a:off x="9169503" y="812623"/>
            <a:ext cx="481264" cy="769441"/>
          </a:xfrm>
          <a:prstGeom prst="rect">
            <a:avLst/>
          </a:prstGeom>
          <a:noFill/>
        </p:spPr>
        <p:txBody>
          <a:bodyPr wrap="square">
            <a:spAutoFit/>
          </a:bodyPr>
          <a:lstStyle/>
          <a:p>
            <a:r>
              <a:rPr lang="en-GB" sz="4400" b="1">
                <a:solidFill>
                  <a:srgbClr val="FF0000"/>
                </a:solidFill>
              </a:rPr>
              <a:t>H</a:t>
            </a:r>
            <a:endParaRPr lang="en-GB" sz="4400"/>
          </a:p>
        </p:txBody>
      </p:sp>
      <p:sp>
        <p:nvSpPr>
          <p:cNvPr id="15" name="Rectangle 14">
            <a:extLst>
              <a:ext uri="{FF2B5EF4-FFF2-40B4-BE49-F238E27FC236}">
                <a16:creationId xmlns:a16="http://schemas.microsoft.com/office/drawing/2014/main" id="{88E714B7-377D-BE48-0F5F-0CD379B11D86}"/>
              </a:ext>
            </a:extLst>
          </p:cNvPr>
          <p:cNvSpPr/>
          <p:nvPr/>
        </p:nvSpPr>
        <p:spPr>
          <a:xfrm>
            <a:off x="9182501" y="5062889"/>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19823BC-9A66-7209-9584-AC7D3EFCC7B4}"/>
              </a:ext>
            </a:extLst>
          </p:cNvPr>
          <p:cNvSpPr/>
          <p:nvPr/>
        </p:nvSpPr>
        <p:spPr>
          <a:xfrm>
            <a:off x="8303987" y="2220102"/>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1A59B29-CAE2-2069-5D41-91E06B8F0E44}"/>
              </a:ext>
            </a:extLst>
          </p:cNvPr>
          <p:cNvSpPr txBox="1"/>
          <p:nvPr/>
        </p:nvSpPr>
        <p:spPr>
          <a:xfrm>
            <a:off x="9249608" y="4772351"/>
            <a:ext cx="866274" cy="769441"/>
          </a:xfrm>
          <a:prstGeom prst="rect">
            <a:avLst/>
          </a:prstGeom>
          <a:noFill/>
        </p:spPr>
        <p:txBody>
          <a:bodyPr wrap="square" rtlCol="0">
            <a:spAutoFit/>
          </a:bodyPr>
          <a:lstStyle/>
          <a:p>
            <a:r>
              <a:rPr lang="en-GB" sz="4400">
                <a:solidFill>
                  <a:srgbClr val="FF0000"/>
                </a:solidFill>
              </a:rPr>
              <a:t>+</a:t>
            </a:r>
          </a:p>
        </p:txBody>
      </p:sp>
      <p:sp>
        <p:nvSpPr>
          <p:cNvPr id="19" name="TextBox 18">
            <a:extLst>
              <a:ext uri="{FF2B5EF4-FFF2-40B4-BE49-F238E27FC236}">
                <a16:creationId xmlns:a16="http://schemas.microsoft.com/office/drawing/2014/main" id="{4674B26C-0EFA-B739-67B6-65EA9630C965}"/>
              </a:ext>
            </a:extLst>
          </p:cNvPr>
          <p:cNvSpPr txBox="1"/>
          <p:nvPr/>
        </p:nvSpPr>
        <p:spPr>
          <a:xfrm>
            <a:off x="8371839" y="1919218"/>
            <a:ext cx="866274" cy="769441"/>
          </a:xfrm>
          <a:prstGeom prst="rect">
            <a:avLst/>
          </a:prstGeom>
          <a:noFill/>
        </p:spPr>
        <p:txBody>
          <a:bodyPr wrap="square" rtlCol="0">
            <a:spAutoFit/>
          </a:bodyPr>
          <a:lstStyle/>
          <a:p>
            <a:r>
              <a:rPr lang="en-GB" sz="4400">
                <a:solidFill>
                  <a:srgbClr val="FF0000"/>
                </a:solidFill>
              </a:rPr>
              <a:t>+</a:t>
            </a:r>
          </a:p>
        </p:txBody>
      </p:sp>
      <p:sp>
        <p:nvSpPr>
          <p:cNvPr id="20" name="TextBox 19">
            <a:extLst>
              <a:ext uri="{FF2B5EF4-FFF2-40B4-BE49-F238E27FC236}">
                <a16:creationId xmlns:a16="http://schemas.microsoft.com/office/drawing/2014/main" id="{8BCA604F-99A2-51E4-9ACE-54E53EF46D52}"/>
              </a:ext>
            </a:extLst>
          </p:cNvPr>
          <p:cNvSpPr txBox="1"/>
          <p:nvPr/>
        </p:nvSpPr>
        <p:spPr>
          <a:xfrm>
            <a:off x="8756849" y="4346101"/>
            <a:ext cx="481264" cy="923330"/>
          </a:xfrm>
          <a:prstGeom prst="rect">
            <a:avLst/>
          </a:prstGeom>
          <a:noFill/>
        </p:spPr>
        <p:txBody>
          <a:bodyPr wrap="square" rtlCol="0">
            <a:spAutoFit/>
          </a:bodyPr>
          <a:lstStyle/>
          <a:p>
            <a:r>
              <a:rPr lang="en-GB" sz="5400"/>
              <a:t>&gt;</a:t>
            </a:r>
          </a:p>
        </p:txBody>
      </p:sp>
      <p:sp>
        <p:nvSpPr>
          <p:cNvPr id="21" name="TextBox 20">
            <a:extLst>
              <a:ext uri="{FF2B5EF4-FFF2-40B4-BE49-F238E27FC236}">
                <a16:creationId xmlns:a16="http://schemas.microsoft.com/office/drawing/2014/main" id="{A81AC161-5472-5AAB-63E8-F143FEB0791C}"/>
              </a:ext>
            </a:extLst>
          </p:cNvPr>
          <p:cNvSpPr txBox="1"/>
          <p:nvPr/>
        </p:nvSpPr>
        <p:spPr>
          <a:xfrm rot="10800000">
            <a:off x="9747776" y="4430939"/>
            <a:ext cx="481264" cy="923330"/>
          </a:xfrm>
          <a:prstGeom prst="rect">
            <a:avLst/>
          </a:prstGeom>
          <a:noFill/>
        </p:spPr>
        <p:txBody>
          <a:bodyPr wrap="square" rtlCol="0">
            <a:spAutoFit/>
          </a:bodyPr>
          <a:lstStyle/>
          <a:p>
            <a:r>
              <a:rPr lang="en-GB" sz="5400"/>
              <a:t>&gt;</a:t>
            </a:r>
          </a:p>
        </p:txBody>
      </p:sp>
      <p:sp>
        <p:nvSpPr>
          <p:cNvPr id="22" name="TextBox 21">
            <a:extLst>
              <a:ext uri="{FF2B5EF4-FFF2-40B4-BE49-F238E27FC236}">
                <a16:creationId xmlns:a16="http://schemas.microsoft.com/office/drawing/2014/main" id="{51B1F320-CB4D-D3B0-643D-6A7C2E1E3050}"/>
              </a:ext>
            </a:extLst>
          </p:cNvPr>
          <p:cNvSpPr txBox="1"/>
          <p:nvPr/>
        </p:nvSpPr>
        <p:spPr>
          <a:xfrm rot="10800000">
            <a:off x="8862252" y="1609815"/>
            <a:ext cx="481264" cy="923330"/>
          </a:xfrm>
          <a:prstGeom prst="rect">
            <a:avLst/>
          </a:prstGeom>
          <a:noFill/>
        </p:spPr>
        <p:txBody>
          <a:bodyPr wrap="square" rtlCol="0">
            <a:spAutoFit/>
          </a:bodyPr>
          <a:lstStyle/>
          <a:p>
            <a:r>
              <a:rPr lang="en-GB" sz="5400"/>
              <a:t>&gt;</a:t>
            </a:r>
          </a:p>
        </p:txBody>
      </p:sp>
      <p:sp>
        <p:nvSpPr>
          <p:cNvPr id="23" name="Rectangle 22">
            <a:extLst>
              <a:ext uri="{FF2B5EF4-FFF2-40B4-BE49-F238E27FC236}">
                <a16:creationId xmlns:a16="http://schemas.microsoft.com/office/drawing/2014/main" id="{17928590-CF95-CDB2-C24F-289ABA560C3F}"/>
              </a:ext>
            </a:extLst>
          </p:cNvPr>
          <p:cNvSpPr/>
          <p:nvPr/>
        </p:nvSpPr>
        <p:spPr>
          <a:xfrm>
            <a:off x="7430703" y="3619099"/>
            <a:ext cx="1807410"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48F9AD2-0767-D3E7-90D8-89733836A6F3}"/>
              </a:ext>
            </a:extLst>
          </p:cNvPr>
          <p:cNvSpPr/>
          <p:nvPr/>
        </p:nvSpPr>
        <p:spPr>
          <a:xfrm>
            <a:off x="9719917" y="3627124"/>
            <a:ext cx="1807410"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32ABC69-1ACC-6EF4-B322-09791BC4BAB8}"/>
              </a:ext>
            </a:extLst>
          </p:cNvPr>
          <p:cNvSpPr/>
          <p:nvPr/>
        </p:nvSpPr>
        <p:spPr>
          <a:xfrm>
            <a:off x="8916023" y="761140"/>
            <a:ext cx="2482426" cy="230389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9A7A84C-BB35-67CD-9928-C15C5C0DA4E4}"/>
              </a:ext>
            </a:extLst>
          </p:cNvPr>
          <p:cNvSpPr txBox="1"/>
          <p:nvPr/>
        </p:nvSpPr>
        <p:spPr>
          <a:xfrm>
            <a:off x="9369126" y="6040649"/>
            <a:ext cx="1164657" cy="769441"/>
          </a:xfrm>
          <a:prstGeom prst="rect">
            <a:avLst/>
          </a:prstGeom>
          <a:noFill/>
        </p:spPr>
        <p:txBody>
          <a:bodyPr wrap="square" rtlCol="0">
            <a:spAutoFit/>
          </a:bodyPr>
          <a:lstStyle/>
          <a:p>
            <a:r>
              <a:rPr lang="en-GB" sz="4400" b="1">
                <a:solidFill>
                  <a:srgbClr val="FF0000"/>
                </a:solidFill>
              </a:rPr>
              <a:t>:Br</a:t>
            </a:r>
            <a:r>
              <a:rPr lang="en-GB" sz="4400" b="1" baseline="30000">
                <a:solidFill>
                  <a:srgbClr val="FF0000"/>
                </a:solidFill>
              </a:rPr>
              <a:t>-</a:t>
            </a:r>
          </a:p>
        </p:txBody>
      </p:sp>
      <p:sp>
        <p:nvSpPr>
          <p:cNvPr id="27" name="TextBox 26">
            <a:extLst>
              <a:ext uri="{FF2B5EF4-FFF2-40B4-BE49-F238E27FC236}">
                <a16:creationId xmlns:a16="http://schemas.microsoft.com/office/drawing/2014/main" id="{19DE2C18-CBE5-6DD8-A857-2117BFB3DFD1}"/>
              </a:ext>
            </a:extLst>
          </p:cNvPr>
          <p:cNvSpPr txBox="1"/>
          <p:nvPr/>
        </p:nvSpPr>
        <p:spPr>
          <a:xfrm>
            <a:off x="7316937" y="2620697"/>
            <a:ext cx="1164657" cy="769441"/>
          </a:xfrm>
          <a:prstGeom prst="rect">
            <a:avLst/>
          </a:prstGeom>
          <a:noFill/>
        </p:spPr>
        <p:txBody>
          <a:bodyPr wrap="square" rtlCol="0">
            <a:spAutoFit/>
          </a:bodyPr>
          <a:lstStyle/>
          <a:p>
            <a:r>
              <a:rPr lang="en-GB" sz="4400" b="1">
                <a:solidFill>
                  <a:srgbClr val="FF0000"/>
                </a:solidFill>
              </a:rPr>
              <a:t>:Br</a:t>
            </a:r>
            <a:r>
              <a:rPr lang="en-GB" sz="4400" b="1" baseline="30000">
                <a:solidFill>
                  <a:srgbClr val="FF0000"/>
                </a:solidFill>
              </a:rPr>
              <a:t>-</a:t>
            </a:r>
          </a:p>
        </p:txBody>
      </p:sp>
      <p:sp>
        <p:nvSpPr>
          <p:cNvPr id="28" name="Freeform: Shape 27">
            <a:extLst>
              <a:ext uri="{FF2B5EF4-FFF2-40B4-BE49-F238E27FC236}">
                <a16:creationId xmlns:a16="http://schemas.microsoft.com/office/drawing/2014/main" id="{5598BC2C-03AA-1538-9CF5-4134C39C3B5E}"/>
              </a:ext>
            </a:extLst>
          </p:cNvPr>
          <p:cNvSpPr/>
          <p:nvPr/>
        </p:nvSpPr>
        <p:spPr>
          <a:xfrm>
            <a:off x="7311265" y="2107933"/>
            <a:ext cx="1072339" cy="933650"/>
          </a:xfrm>
          <a:custGeom>
            <a:avLst/>
            <a:gdLst>
              <a:gd name="connsiteX0" fmla="*/ 129063 w 1072339"/>
              <a:gd name="connsiteY0" fmla="*/ 933650 h 933650"/>
              <a:gd name="connsiteX1" fmla="*/ 80937 w 1072339"/>
              <a:gd name="connsiteY1" fmla="*/ 279132 h 933650"/>
              <a:gd name="connsiteX2" fmla="*/ 1072339 w 1072339"/>
              <a:gd name="connsiteY2" fmla="*/ 0 h 933650"/>
            </a:gdLst>
            <a:ahLst/>
            <a:cxnLst>
              <a:cxn ang="0">
                <a:pos x="connsiteX0" y="connsiteY0"/>
              </a:cxn>
              <a:cxn ang="0">
                <a:pos x="connsiteX1" y="connsiteY1"/>
              </a:cxn>
              <a:cxn ang="0">
                <a:pos x="connsiteX2" y="connsiteY2"/>
              </a:cxn>
            </a:cxnLst>
            <a:rect l="l" t="t" r="r" b="b"/>
            <a:pathLst>
              <a:path w="1072339" h="933650">
                <a:moveTo>
                  <a:pt x="129063" y="933650"/>
                </a:moveTo>
                <a:cubicBezTo>
                  <a:pt x="26393" y="684195"/>
                  <a:pt x="-76276" y="434740"/>
                  <a:pt x="80937" y="279132"/>
                </a:cubicBezTo>
                <a:cubicBezTo>
                  <a:pt x="238150" y="123524"/>
                  <a:pt x="655244" y="61762"/>
                  <a:pt x="1072339"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B09DB782-01DD-4EE7-9405-0F29C338F7DF}"/>
              </a:ext>
            </a:extLst>
          </p:cNvPr>
          <p:cNvSpPr/>
          <p:nvPr/>
        </p:nvSpPr>
        <p:spPr>
          <a:xfrm>
            <a:off x="9060664" y="5020408"/>
            <a:ext cx="408651" cy="1433146"/>
          </a:xfrm>
          <a:custGeom>
            <a:avLst/>
            <a:gdLst>
              <a:gd name="connsiteX0" fmla="*/ 408651 w 408651"/>
              <a:gd name="connsiteY0" fmla="*/ 1433146 h 1433146"/>
              <a:gd name="connsiteX1" fmla="*/ 4205 w 408651"/>
              <a:gd name="connsiteY1" fmla="*/ 826477 h 1433146"/>
              <a:gd name="connsiteX2" fmla="*/ 232805 w 408651"/>
              <a:gd name="connsiteY2" fmla="*/ 0 h 1433146"/>
            </a:gdLst>
            <a:ahLst/>
            <a:cxnLst>
              <a:cxn ang="0">
                <a:pos x="connsiteX0" y="connsiteY0"/>
              </a:cxn>
              <a:cxn ang="0">
                <a:pos x="connsiteX1" y="connsiteY1"/>
              </a:cxn>
              <a:cxn ang="0">
                <a:pos x="connsiteX2" y="connsiteY2"/>
              </a:cxn>
            </a:cxnLst>
            <a:rect l="l" t="t" r="r" b="b"/>
            <a:pathLst>
              <a:path w="408651" h="1433146">
                <a:moveTo>
                  <a:pt x="408651" y="1433146"/>
                </a:moveTo>
                <a:cubicBezTo>
                  <a:pt x="221082" y="1249240"/>
                  <a:pt x="33513" y="1065335"/>
                  <a:pt x="4205" y="826477"/>
                </a:cubicBezTo>
                <a:cubicBezTo>
                  <a:pt x="-25103" y="587619"/>
                  <a:pt x="103851" y="293809"/>
                  <a:pt x="23280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EA3E692-644B-6E4D-C66F-10EEB984DD39}"/>
              </a:ext>
            </a:extLst>
          </p:cNvPr>
          <p:cNvSpPr txBox="1"/>
          <p:nvPr/>
        </p:nvSpPr>
        <p:spPr>
          <a:xfrm>
            <a:off x="4744542" y="1977645"/>
            <a:ext cx="2410737" cy="646331"/>
          </a:xfrm>
          <a:prstGeom prst="rect">
            <a:avLst/>
          </a:prstGeom>
          <a:noFill/>
        </p:spPr>
        <p:txBody>
          <a:bodyPr wrap="square" lIns="91440" tIns="45720" rIns="91440" bIns="45720" rtlCol="0" anchor="t">
            <a:spAutoFit/>
          </a:bodyPr>
          <a:lstStyle/>
          <a:p>
            <a:r>
              <a:rPr lang="en-GB"/>
              <a:t>Carbocation for MINOR</a:t>
            </a:r>
          </a:p>
          <a:p>
            <a:r>
              <a:rPr lang="en-GB">
                <a:ea typeface="Calibri"/>
                <a:cs typeface="Calibri"/>
              </a:rPr>
              <a:t>PRODUCT</a:t>
            </a:r>
          </a:p>
        </p:txBody>
      </p:sp>
      <p:sp>
        <p:nvSpPr>
          <p:cNvPr id="31" name="TextBox 30">
            <a:extLst>
              <a:ext uri="{FF2B5EF4-FFF2-40B4-BE49-F238E27FC236}">
                <a16:creationId xmlns:a16="http://schemas.microsoft.com/office/drawing/2014/main" id="{EFABDC76-D71D-D7CE-A2D8-9CFD485F2305}"/>
              </a:ext>
            </a:extLst>
          </p:cNvPr>
          <p:cNvSpPr txBox="1"/>
          <p:nvPr/>
        </p:nvSpPr>
        <p:spPr>
          <a:xfrm>
            <a:off x="4744543" y="3739198"/>
            <a:ext cx="2411622" cy="646331"/>
          </a:xfrm>
          <a:prstGeom prst="rect">
            <a:avLst/>
          </a:prstGeom>
          <a:noFill/>
        </p:spPr>
        <p:txBody>
          <a:bodyPr wrap="square" lIns="91440" tIns="45720" rIns="91440" bIns="45720" rtlCol="0" anchor="t">
            <a:spAutoFit/>
          </a:bodyPr>
          <a:lstStyle/>
          <a:p>
            <a:r>
              <a:rPr lang="en-GB"/>
              <a:t>Carbocation for MAJOR</a:t>
            </a:r>
          </a:p>
          <a:p>
            <a:r>
              <a:rPr lang="en-GB">
                <a:ea typeface="Calibri"/>
                <a:cs typeface="Calibri"/>
              </a:rPr>
              <a:t>PRODUCT</a:t>
            </a:r>
          </a:p>
        </p:txBody>
      </p:sp>
    </p:spTree>
    <p:extLst>
      <p:ext uri="{BB962C8B-B14F-4D97-AF65-F5344CB8AC3E}">
        <p14:creationId xmlns:p14="http://schemas.microsoft.com/office/powerpoint/2010/main" val="154257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F4B6-BC83-DCA1-3FA7-C9A0CB14B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6E571-9BB4-D5F9-73F2-D401E0205C16}"/>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Example 6 marker question</a:t>
            </a:r>
          </a:p>
        </p:txBody>
      </p:sp>
      <p:pic>
        <p:nvPicPr>
          <p:cNvPr id="4" name="Picture 3">
            <a:extLst>
              <a:ext uri="{FF2B5EF4-FFF2-40B4-BE49-F238E27FC236}">
                <a16:creationId xmlns:a16="http://schemas.microsoft.com/office/drawing/2014/main" id="{ADD8D8A5-4AAD-60A9-7EDA-6F8A8017F2EA}"/>
              </a:ext>
            </a:extLst>
          </p:cNvPr>
          <p:cNvPicPr>
            <a:picLocks noChangeAspect="1"/>
          </p:cNvPicPr>
          <p:nvPr/>
        </p:nvPicPr>
        <p:blipFill>
          <a:blip r:embed="rId2"/>
          <a:stretch>
            <a:fillRect/>
          </a:stretch>
        </p:blipFill>
        <p:spPr>
          <a:xfrm>
            <a:off x="2237908" y="1023473"/>
            <a:ext cx="8644248" cy="3811163"/>
          </a:xfrm>
          <a:prstGeom prst="rect">
            <a:avLst/>
          </a:prstGeom>
        </p:spPr>
      </p:pic>
    </p:spTree>
    <p:extLst>
      <p:ext uri="{BB962C8B-B14F-4D97-AF65-F5344CB8AC3E}">
        <p14:creationId xmlns:p14="http://schemas.microsoft.com/office/powerpoint/2010/main" val="264128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4A7B-BFAE-196D-E31D-BFDE1BC85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6041D-1068-AEDC-77DB-D6804AF8404F}"/>
              </a:ext>
            </a:extLst>
          </p:cNvPr>
          <p:cNvSpPr>
            <a:spLocks noGrp="1"/>
          </p:cNvSpPr>
          <p:nvPr>
            <p:ph type="title"/>
          </p:nvPr>
        </p:nvSpPr>
        <p:spPr>
          <a:xfrm>
            <a:off x="0" y="2710"/>
            <a:ext cx="6364941" cy="1020763"/>
          </a:xfrm>
        </p:spPr>
        <p:txBody>
          <a:bodyPr>
            <a:normAutofit/>
          </a:bodyPr>
          <a:lstStyle/>
          <a:p>
            <a:r>
              <a:rPr lang="en-US" b="1">
                <a:solidFill>
                  <a:schemeClr val="accent6"/>
                </a:solidFill>
              </a:rPr>
              <a:t>Answer (6 marks)</a:t>
            </a:r>
          </a:p>
        </p:txBody>
      </p:sp>
      <p:pic>
        <p:nvPicPr>
          <p:cNvPr id="5" name="Picture 4">
            <a:extLst>
              <a:ext uri="{FF2B5EF4-FFF2-40B4-BE49-F238E27FC236}">
                <a16:creationId xmlns:a16="http://schemas.microsoft.com/office/drawing/2014/main" id="{0E44C39C-6067-EB8A-036C-91B8B6395B02}"/>
              </a:ext>
            </a:extLst>
          </p:cNvPr>
          <p:cNvPicPr>
            <a:picLocks noChangeAspect="1"/>
          </p:cNvPicPr>
          <p:nvPr/>
        </p:nvPicPr>
        <p:blipFill>
          <a:blip r:embed="rId2"/>
          <a:stretch>
            <a:fillRect/>
          </a:stretch>
        </p:blipFill>
        <p:spPr>
          <a:xfrm>
            <a:off x="1351594" y="861950"/>
            <a:ext cx="5100006" cy="5957060"/>
          </a:xfrm>
          <a:prstGeom prst="rect">
            <a:avLst/>
          </a:prstGeom>
        </p:spPr>
      </p:pic>
      <p:pic>
        <p:nvPicPr>
          <p:cNvPr id="7" name="Picture 6">
            <a:extLst>
              <a:ext uri="{FF2B5EF4-FFF2-40B4-BE49-F238E27FC236}">
                <a16:creationId xmlns:a16="http://schemas.microsoft.com/office/drawing/2014/main" id="{018CCCC7-20D5-9A3B-BA52-44BB613F2A8C}"/>
              </a:ext>
            </a:extLst>
          </p:cNvPr>
          <p:cNvPicPr>
            <a:picLocks noChangeAspect="1"/>
          </p:cNvPicPr>
          <p:nvPr/>
        </p:nvPicPr>
        <p:blipFill>
          <a:blip r:embed="rId3"/>
          <a:stretch>
            <a:fillRect/>
          </a:stretch>
        </p:blipFill>
        <p:spPr>
          <a:xfrm>
            <a:off x="6761012" y="1023473"/>
            <a:ext cx="5430988" cy="3293490"/>
          </a:xfrm>
          <a:prstGeom prst="rect">
            <a:avLst/>
          </a:prstGeom>
        </p:spPr>
      </p:pic>
    </p:spTree>
    <p:extLst>
      <p:ext uri="{BB962C8B-B14F-4D97-AF65-F5344CB8AC3E}">
        <p14:creationId xmlns:p14="http://schemas.microsoft.com/office/powerpoint/2010/main" val="15425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a:solidFill>
                  <a:schemeClr val="accent6"/>
                </a:solidFill>
              </a:rPr>
              <a:t>Organic Chemistry Year 1 </a:t>
            </a:r>
            <a:br>
              <a:rPr lang="en-US" b="1">
                <a:solidFill>
                  <a:schemeClr val="accent6"/>
                </a:solidFill>
              </a:rPr>
            </a:br>
            <a:r>
              <a:rPr lang="en-US" b="1">
                <a:solidFill>
                  <a:schemeClr val="accent6"/>
                </a:solidFill>
              </a:rPr>
              <a:t>3.3.4 Alkenes</a:t>
            </a:r>
          </a:p>
        </p:txBody>
      </p:sp>
      <p:sp>
        <p:nvSpPr>
          <p:cNvPr id="3" name="TextBox 2">
            <a:extLst>
              <a:ext uri="{FF2B5EF4-FFF2-40B4-BE49-F238E27FC236}">
                <a16:creationId xmlns:a16="http://schemas.microsoft.com/office/drawing/2014/main" id="{251D4FFD-2606-0453-ACD4-3BEECA70F85B}"/>
              </a:ext>
            </a:extLst>
          </p:cNvPr>
          <p:cNvSpPr txBox="1"/>
          <p:nvPr/>
        </p:nvSpPr>
        <p:spPr>
          <a:xfrm>
            <a:off x="230037" y="2080011"/>
            <a:ext cx="1196797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In alkenes, the high electron density of the carbon-carbon double bond leads to attack on these molecules by electrophiles. This section also covers the mechanism of addition to the double bond and introduces addition polymers, which are commercially important and have many uses in modern society.</a:t>
            </a:r>
            <a:endParaRPr lang="en-US" sz="2800"/>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A224-E407-65F7-C600-01757FFA8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B2B52-D26E-65EF-E7DC-4DA2317AD9EF}"/>
              </a:ext>
            </a:extLst>
          </p:cNvPr>
          <p:cNvSpPr>
            <a:spLocks noGrp="1"/>
          </p:cNvSpPr>
          <p:nvPr>
            <p:ph type="title"/>
          </p:nvPr>
        </p:nvSpPr>
        <p:spPr>
          <a:xfrm>
            <a:off x="0" y="200309"/>
            <a:ext cx="12184184" cy="985322"/>
          </a:xfrm>
        </p:spPr>
        <p:txBody>
          <a:bodyPr>
            <a:normAutofit fontScale="90000"/>
          </a:bodyPr>
          <a:lstStyle/>
          <a:p>
            <a:r>
              <a:rPr lang="en-US" b="1">
                <a:solidFill>
                  <a:schemeClr val="accent6"/>
                </a:solidFill>
              </a:rPr>
              <a:t>Electrophilic addition of conc. H</a:t>
            </a:r>
            <a:r>
              <a:rPr lang="en-US" b="1" baseline="-25000">
                <a:solidFill>
                  <a:schemeClr val="accent6"/>
                </a:solidFill>
              </a:rPr>
              <a:t>2</a:t>
            </a:r>
            <a:r>
              <a:rPr lang="en-US" b="1">
                <a:solidFill>
                  <a:schemeClr val="accent6"/>
                </a:solidFill>
              </a:rPr>
              <a:t>SO</a:t>
            </a:r>
            <a:r>
              <a:rPr lang="en-US" b="1" baseline="-25000">
                <a:solidFill>
                  <a:schemeClr val="accent6"/>
                </a:solidFill>
              </a:rPr>
              <a:t>4</a:t>
            </a:r>
            <a:r>
              <a:rPr lang="en-US" b="1">
                <a:solidFill>
                  <a:schemeClr val="accent6"/>
                </a:solidFill>
              </a:rPr>
              <a:t> to an alkene</a:t>
            </a:r>
            <a:br>
              <a:rPr lang="en-US" b="1">
                <a:solidFill>
                  <a:schemeClr val="accent6"/>
                </a:solidFill>
              </a:rPr>
            </a:br>
            <a:endParaRPr lang="en-US" b="1">
              <a:solidFill>
                <a:schemeClr val="accent6"/>
              </a:solidFill>
            </a:endParaRPr>
          </a:p>
        </p:txBody>
      </p:sp>
      <p:sp>
        <p:nvSpPr>
          <p:cNvPr id="22" name="TextBox 21">
            <a:extLst>
              <a:ext uri="{FF2B5EF4-FFF2-40B4-BE49-F238E27FC236}">
                <a16:creationId xmlns:a16="http://schemas.microsoft.com/office/drawing/2014/main" id="{A586F362-F60F-0E13-A426-B5CFF6E91CC2}"/>
              </a:ext>
            </a:extLst>
          </p:cNvPr>
          <p:cNvSpPr txBox="1"/>
          <p:nvPr/>
        </p:nvSpPr>
        <p:spPr>
          <a:xfrm>
            <a:off x="919316" y="1677244"/>
            <a:ext cx="10353368" cy="3539430"/>
          </a:xfrm>
          <a:prstGeom prst="rect">
            <a:avLst/>
          </a:prstGeom>
          <a:noFill/>
        </p:spPr>
        <p:txBody>
          <a:bodyPr wrap="square" rtlCol="0">
            <a:spAutoFit/>
          </a:bodyPr>
          <a:lstStyle/>
          <a:p>
            <a:r>
              <a:rPr lang="en-GB" sz="2800"/>
              <a:t>Concentrated sulphuric acid will react with an alkene via the usual electrophilic addition mechanism (see next slide). Markovnikov’s rule is obeyed in the usual way for asymmetrical alkenes. When water is added to the produce, an alcohol is formed and the sulphuric acid reforms (acts as a catalyst). </a:t>
            </a:r>
          </a:p>
          <a:p>
            <a:r>
              <a:rPr lang="en-GB" sz="2800"/>
              <a:t>In industry, water (in the form of steam) may also add across the double bond in the presence of an acid catalyst (conc. phosphoric acid) to form alcohols. </a:t>
            </a:r>
          </a:p>
        </p:txBody>
      </p:sp>
    </p:spTree>
    <p:extLst>
      <p:ext uri="{BB962C8B-B14F-4D97-AF65-F5344CB8AC3E}">
        <p14:creationId xmlns:p14="http://schemas.microsoft.com/office/powerpoint/2010/main" val="180492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174E6-A697-8CA4-A3BC-F35E32A8F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EBBA1-720E-0332-E4AB-2BF2869A2DE1}"/>
              </a:ext>
            </a:extLst>
          </p:cNvPr>
          <p:cNvSpPr>
            <a:spLocks noGrp="1"/>
          </p:cNvSpPr>
          <p:nvPr>
            <p:ph type="title"/>
          </p:nvPr>
        </p:nvSpPr>
        <p:spPr>
          <a:xfrm>
            <a:off x="0" y="3664"/>
            <a:ext cx="11353800" cy="985322"/>
          </a:xfrm>
        </p:spPr>
        <p:txBody>
          <a:bodyPr>
            <a:normAutofit/>
          </a:bodyPr>
          <a:lstStyle/>
          <a:p>
            <a:r>
              <a:rPr lang="en-US" b="1">
                <a:solidFill>
                  <a:schemeClr val="accent6"/>
                </a:solidFill>
              </a:rPr>
              <a:t>Mechanism for propene + </a:t>
            </a:r>
            <a:r>
              <a:rPr lang="en-US" b="1" err="1">
                <a:solidFill>
                  <a:schemeClr val="accent6"/>
                </a:solidFill>
              </a:rPr>
              <a:t>sulphuric</a:t>
            </a:r>
            <a:r>
              <a:rPr lang="en-US" b="1">
                <a:solidFill>
                  <a:schemeClr val="accent6"/>
                </a:solidFill>
              </a:rPr>
              <a:t> acid</a:t>
            </a:r>
          </a:p>
        </p:txBody>
      </p:sp>
      <p:pic>
        <p:nvPicPr>
          <p:cNvPr id="1028" name="Picture 4" descr="Propene (Propylene)">
            <a:extLst>
              <a:ext uri="{FF2B5EF4-FFF2-40B4-BE49-F238E27FC236}">
                <a16:creationId xmlns:a16="http://schemas.microsoft.com/office/drawing/2014/main" id="{02CCF437-1028-4EBB-185F-08DDB0EF78EF}"/>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53344"/>
          <a:stretch>
            <a:fillRect/>
          </a:stretch>
        </p:blipFill>
        <p:spPr bwMode="auto">
          <a:xfrm>
            <a:off x="653106" y="1363535"/>
            <a:ext cx="3036126" cy="1795156"/>
          </a:xfrm>
          <a:prstGeom prst="rect">
            <a:avLst/>
          </a:prstGeom>
          <a:solidFill>
            <a:schemeClr val="tx1"/>
          </a:solidFill>
        </p:spPr>
      </p:pic>
      <p:sp>
        <p:nvSpPr>
          <p:cNvPr id="4" name="TextBox 3">
            <a:extLst>
              <a:ext uri="{FF2B5EF4-FFF2-40B4-BE49-F238E27FC236}">
                <a16:creationId xmlns:a16="http://schemas.microsoft.com/office/drawing/2014/main" id="{04C0489B-47F0-22D3-F481-58659BD0A122}"/>
              </a:ext>
            </a:extLst>
          </p:cNvPr>
          <p:cNvSpPr txBox="1"/>
          <p:nvPr/>
        </p:nvSpPr>
        <p:spPr>
          <a:xfrm>
            <a:off x="1424053" y="3418207"/>
            <a:ext cx="3254505" cy="769441"/>
          </a:xfrm>
          <a:prstGeom prst="rect">
            <a:avLst/>
          </a:prstGeom>
          <a:noFill/>
        </p:spPr>
        <p:txBody>
          <a:bodyPr wrap="square" lIns="91440" tIns="45720" rIns="91440" bIns="45720" rtlCol="0" anchor="t">
            <a:spAutoFit/>
          </a:bodyPr>
          <a:lstStyle/>
          <a:p>
            <a:r>
              <a:rPr lang="el-GR" sz="2800" b="1" baseline="30000">
                <a:solidFill>
                  <a:srgbClr val="000000"/>
                </a:solidFill>
              </a:rPr>
              <a:t>δ+</a:t>
            </a:r>
            <a:r>
              <a:rPr lang="en-GB" sz="4400" b="1">
                <a:solidFill>
                  <a:srgbClr val="FF0000"/>
                </a:solidFill>
              </a:rPr>
              <a:t>H  O</a:t>
            </a:r>
            <a:r>
              <a:rPr lang="el-GR" sz="2800" b="1" baseline="30000">
                <a:solidFill>
                  <a:srgbClr val="000000"/>
                </a:solidFill>
              </a:rPr>
              <a:t>δ</a:t>
            </a:r>
            <a:r>
              <a:rPr lang="en-GB" sz="2800" b="1" baseline="30000">
                <a:solidFill>
                  <a:srgbClr val="000000"/>
                </a:solidFill>
              </a:rPr>
              <a:t>-</a:t>
            </a:r>
            <a:r>
              <a:rPr lang="en-GB" sz="2800" b="1">
                <a:solidFill>
                  <a:srgbClr val="000000"/>
                </a:solidFill>
              </a:rPr>
              <a:t> </a:t>
            </a:r>
            <a:r>
              <a:rPr lang="en-GB" sz="4400" b="1">
                <a:solidFill>
                  <a:srgbClr val="FF0000"/>
                </a:solidFill>
              </a:rPr>
              <a:t>SO</a:t>
            </a:r>
            <a:r>
              <a:rPr lang="en-GB" sz="4400" b="1" baseline="-25000">
                <a:solidFill>
                  <a:srgbClr val="FF0000"/>
                </a:solidFill>
              </a:rPr>
              <a:t>3</a:t>
            </a:r>
            <a:r>
              <a:rPr lang="en-GB" sz="4400" b="1">
                <a:solidFill>
                  <a:srgbClr val="FF0000"/>
                </a:solidFill>
              </a:rPr>
              <a:t>H</a:t>
            </a:r>
            <a:endParaRPr lang="en-GB" sz="4400" b="1">
              <a:solidFill>
                <a:srgbClr val="FF0000"/>
              </a:solidFill>
              <a:ea typeface="Calibri"/>
              <a:cs typeface="Calibri"/>
            </a:endParaRPr>
          </a:p>
        </p:txBody>
      </p:sp>
      <p:pic>
        <p:nvPicPr>
          <p:cNvPr id="8" name="Picture 6" descr="The illustration of the propane structural formula Stock Vector Image &amp; Art  - Alamy">
            <a:extLst>
              <a:ext uri="{FF2B5EF4-FFF2-40B4-BE49-F238E27FC236}">
                <a16:creationId xmlns:a16="http://schemas.microsoft.com/office/drawing/2014/main" id="{20DFFE96-A069-3B97-F43F-FB8D7469A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8132424" y="1250892"/>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13E5BE-F9DB-8963-C560-D66EBF29BCCE}"/>
              </a:ext>
            </a:extLst>
          </p:cNvPr>
          <p:cNvSpPr txBox="1"/>
          <p:nvPr/>
        </p:nvSpPr>
        <p:spPr>
          <a:xfrm>
            <a:off x="8918417" y="1117035"/>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5" name="Rectangle 14">
            <a:extLst>
              <a:ext uri="{FF2B5EF4-FFF2-40B4-BE49-F238E27FC236}">
                <a16:creationId xmlns:a16="http://schemas.microsoft.com/office/drawing/2014/main" id="{482E41FB-BD51-0CAB-24C3-33F5BAB17647}"/>
              </a:ext>
            </a:extLst>
          </p:cNvPr>
          <p:cNvSpPr/>
          <p:nvPr/>
        </p:nvSpPr>
        <p:spPr>
          <a:xfrm>
            <a:off x="9734898" y="2513653"/>
            <a:ext cx="558265" cy="821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2CCF39-E4A6-E162-0045-C65159EFA3A0}"/>
              </a:ext>
            </a:extLst>
          </p:cNvPr>
          <p:cNvSpPr txBox="1"/>
          <p:nvPr/>
        </p:nvSpPr>
        <p:spPr>
          <a:xfrm>
            <a:off x="9802005" y="2223115"/>
            <a:ext cx="866274" cy="769441"/>
          </a:xfrm>
          <a:prstGeom prst="rect">
            <a:avLst/>
          </a:prstGeom>
          <a:noFill/>
        </p:spPr>
        <p:txBody>
          <a:bodyPr wrap="square" rtlCol="0">
            <a:spAutoFit/>
          </a:bodyPr>
          <a:lstStyle/>
          <a:p>
            <a:r>
              <a:rPr lang="en-GB" sz="4400">
                <a:solidFill>
                  <a:srgbClr val="FF0000"/>
                </a:solidFill>
              </a:rPr>
              <a:t>+</a:t>
            </a:r>
          </a:p>
        </p:txBody>
      </p:sp>
      <p:sp>
        <p:nvSpPr>
          <p:cNvPr id="26" name="TextBox 25">
            <a:extLst>
              <a:ext uri="{FF2B5EF4-FFF2-40B4-BE49-F238E27FC236}">
                <a16:creationId xmlns:a16="http://schemas.microsoft.com/office/drawing/2014/main" id="{D254920B-D17F-6FC7-1001-1F102D3AC7A9}"/>
              </a:ext>
            </a:extLst>
          </p:cNvPr>
          <p:cNvSpPr txBox="1"/>
          <p:nvPr/>
        </p:nvSpPr>
        <p:spPr>
          <a:xfrm>
            <a:off x="9896498" y="3461917"/>
            <a:ext cx="2023354" cy="769441"/>
          </a:xfrm>
          <a:prstGeom prst="rect">
            <a:avLst/>
          </a:prstGeom>
          <a:noFill/>
        </p:spPr>
        <p:txBody>
          <a:bodyPr wrap="square" lIns="91440" tIns="45720" rIns="91440" bIns="45720" rtlCol="0" anchor="t">
            <a:spAutoFit/>
          </a:bodyPr>
          <a:lstStyle/>
          <a:p>
            <a:r>
              <a:rPr lang="en-GB" sz="4400" b="1">
                <a:solidFill>
                  <a:srgbClr val="FF0000"/>
                </a:solidFill>
              </a:rPr>
              <a:t>:</a:t>
            </a:r>
            <a:r>
              <a:rPr lang="en-GB" sz="4400" b="1" baseline="30000">
                <a:solidFill>
                  <a:srgbClr val="FF0000"/>
                </a:solidFill>
              </a:rPr>
              <a:t>-</a:t>
            </a:r>
            <a:r>
              <a:rPr lang="en-GB" sz="4400" b="1">
                <a:solidFill>
                  <a:srgbClr val="FF0000"/>
                </a:solidFill>
              </a:rPr>
              <a:t>OSO</a:t>
            </a:r>
            <a:r>
              <a:rPr lang="en-GB" sz="4400" b="1" baseline="-25000">
                <a:solidFill>
                  <a:srgbClr val="FF0000"/>
                </a:solidFill>
              </a:rPr>
              <a:t>3</a:t>
            </a:r>
            <a:r>
              <a:rPr lang="en-GB" sz="4400" b="1">
                <a:solidFill>
                  <a:srgbClr val="FF0000"/>
                </a:solidFill>
              </a:rPr>
              <a:t>H</a:t>
            </a:r>
            <a:endParaRPr lang="en-GB" sz="4400" b="1" baseline="30000">
              <a:solidFill>
                <a:srgbClr val="FF0000"/>
              </a:solidFill>
              <a:ea typeface="Calibri"/>
              <a:cs typeface="Calibri"/>
            </a:endParaRPr>
          </a:p>
        </p:txBody>
      </p:sp>
      <p:sp>
        <p:nvSpPr>
          <p:cNvPr id="29" name="Freeform: Shape 28">
            <a:extLst>
              <a:ext uri="{FF2B5EF4-FFF2-40B4-BE49-F238E27FC236}">
                <a16:creationId xmlns:a16="http://schemas.microsoft.com/office/drawing/2014/main" id="{18FBCC3E-52F4-56E8-9A6C-3B0BCFEE87FD}"/>
              </a:ext>
            </a:extLst>
          </p:cNvPr>
          <p:cNvSpPr/>
          <p:nvPr/>
        </p:nvSpPr>
        <p:spPr>
          <a:xfrm>
            <a:off x="9613061" y="2471172"/>
            <a:ext cx="408651" cy="1433146"/>
          </a:xfrm>
          <a:custGeom>
            <a:avLst/>
            <a:gdLst>
              <a:gd name="connsiteX0" fmla="*/ 408651 w 408651"/>
              <a:gd name="connsiteY0" fmla="*/ 1433146 h 1433146"/>
              <a:gd name="connsiteX1" fmla="*/ 4205 w 408651"/>
              <a:gd name="connsiteY1" fmla="*/ 826477 h 1433146"/>
              <a:gd name="connsiteX2" fmla="*/ 232805 w 408651"/>
              <a:gd name="connsiteY2" fmla="*/ 0 h 1433146"/>
            </a:gdLst>
            <a:ahLst/>
            <a:cxnLst>
              <a:cxn ang="0">
                <a:pos x="connsiteX0" y="connsiteY0"/>
              </a:cxn>
              <a:cxn ang="0">
                <a:pos x="connsiteX1" y="connsiteY1"/>
              </a:cxn>
              <a:cxn ang="0">
                <a:pos x="connsiteX2" y="connsiteY2"/>
              </a:cxn>
            </a:cxnLst>
            <a:rect l="l" t="t" r="r" b="b"/>
            <a:pathLst>
              <a:path w="408651" h="1433146">
                <a:moveTo>
                  <a:pt x="408651" y="1433146"/>
                </a:moveTo>
                <a:cubicBezTo>
                  <a:pt x="221082" y="1249240"/>
                  <a:pt x="33513" y="1065335"/>
                  <a:pt x="4205" y="826477"/>
                </a:cubicBezTo>
                <a:cubicBezTo>
                  <a:pt x="-25103" y="587619"/>
                  <a:pt x="103851" y="293809"/>
                  <a:pt x="23280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6" descr="The illustration of the propane structural formula Stock Vector Image &amp; Art  - Alamy">
            <a:extLst>
              <a:ext uri="{FF2B5EF4-FFF2-40B4-BE49-F238E27FC236}">
                <a16:creationId xmlns:a16="http://schemas.microsoft.com/office/drawing/2014/main" id="{68ACA9ED-4C45-4727-0C41-C64552628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4" t="8202" r="10407" b="33168"/>
          <a:stretch>
            <a:fillRect/>
          </a:stretch>
        </p:blipFill>
        <p:spPr bwMode="auto">
          <a:xfrm>
            <a:off x="5562181" y="3883255"/>
            <a:ext cx="3763211" cy="2130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0921881-919A-1440-9AF1-CD795ED83C8B}"/>
              </a:ext>
            </a:extLst>
          </p:cNvPr>
          <p:cNvSpPr txBox="1"/>
          <p:nvPr/>
        </p:nvSpPr>
        <p:spPr>
          <a:xfrm>
            <a:off x="6348174" y="3749398"/>
            <a:ext cx="562275" cy="707886"/>
          </a:xfrm>
          <a:prstGeom prst="rect">
            <a:avLst/>
          </a:prstGeom>
          <a:noFill/>
        </p:spPr>
        <p:txBody>
          <a:bodyPr wrap="square">
            <a:spAutoFit/>
          </a:bodyPr>
          <a:lstStyle/>
          <a:p>
            <a:r>
              <a:rPr lang="en-GB" sz="4000" b="1">
                <a:solidFill>
                  <a:srgbClr val="FF0000"/>
                </a:solidFill>
              </a:rPr>
              <a:t>H</a:t>
            </a:r>
            <a:endParaRPr lang="en-GB" sz="4000"/>
          </a:p>
        </p:txBody>
      </p:sp>
      <p:sp>
        <p:nvSpPr>
          <p:cNvPr id="13" name="TextBox 12">
            <a:extLst>
              <a:ext uri="{FF2B5EF4-FFF2-40B4-BE49-F238E27FC236}">
                <a16:creationId xmlns:a16="http://schemas.microsoft.com/office/drawing/2014/main" id="{C9BC9914-B029-3AE9-A21F-109E076FE608}"/>
              </a:ext>
            </a:extLst>
          </p:cNvPr>
          <p:cNvSpPr txBox="1"/>
          <p:nvPr/>
        </p:nvSpPr>
        <p:spPr>
          <a:xfrm>
            <a:off x="7171170" y="6012940"/>
            <a:ext cx="1746549" cy="769441"/>
          </a:xfrm>
          <a:prstGeom prst="rect">
            <a:avLst/>
          </a:prstGeom>
          <a:noFill/>
        </p:spPr>
        <p:txBody>
          <a:bodyPr wrap="square" lIns="91440" tIns="45720" rIns="91440" bIns="45720" rtlCol="0" anchor="t">
            <a:spAutoFit/>
          </a:bodyPr>
          <a:lstStyle/>
          <a:p>
            <a:r>
              <a:rPr lang="en-GB" sz="4400" b="1">
                <a:solidFill>
                  <a:srgbClr val="FF0000"/>
                </a:solidFill>
              </a:rPr>
              <a:t>OSO</a:t>
            </a:r>
            <a:r>
              <a:rPr lang="en-GB" sz="4400" b="1" baseline="-25000">
                <a:solidFill>
                  <a:srgbClr val="FF0000"/>
                </a:solidFill>
              </a:rPr>
              <a:t>3</a:t>
            </a:r>
            <a:r>
              <a:rPr lang="en-GB" sz="4400" b="1">
                <a:solidFill>
                  <a:srgbClr val="FF0000"/>
                </a:solidFill>
              </a:rPr>
              <a:t>H</a:t>
            </a:r>
            <a:endParaRPr lang="en-GB" sz="4400" b="1" baseline="30000">
              <a:solidFill>
                <a:srgbClr val="FF0000"/>
              </a:solidFill>
              <a:ea typeface="Calibri"/>
              <a:cs typeface="Calibri"/>
            </a:endParaRPr>
          </a:p>
        </p:txBody>
      </p:sp>
      <p:cxnSp>
        <p:nvCxnSpPr>
          <p:cNvPr id="6" name="Straight Connector 5">
            <a:extLst>
              <a:ext uri="{FF2B5EF4-FFF2-40B4-BE49-F238E27FC236}">
                <a16:creationId xmlns:a16="http://schemas.microsoft.com/office/drawing/2014/main" id="{20AE1639-D81E-D824-CDDA-D962F5E3C334}"/>
              </a:ext>
            </a:extLst>
          </p:cNvPr>
          <p:cNvCxnSpPr/>
          <p:nvPr/>
        </p:nvCxnSpPr>
        <p:spPr>
          <a:xfrm>
            <a:off x="2074606" y="3818222"/>
            <a:ext cx="31463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CB10FBA-51E7-93F5-F6B1-32B0E85CB74D}"/>
              </a:ext>
            </a:extLst>
          </p:cNvPr>
          <p:cNvSpPr/>
          <p:nvPr/>
        </p:nvSpPr>
        <p:spPr>
          <a:xfrm>
            <a:off x="7334866" y="5132439"/>
            <a:ext cx="245807" cy="880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03C5F30F-87AD-66F8-D930-3ED4DF353A1E}"/>
              </a:ext>
            </a:extLst>
          </p:cNvPr>
          <p:cNvCxnSpPr/>
          <p:nvPr/>
        </p:nvCxnSpPr>
        <p:spPr>
          <a:xfrm>
            <a:off x="7452094" y="5132439"/>
            <a:ext cx="0" cy="10225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0204590-E9E4-7598-2FB3-46C2E2833D94}"/>
              </a:ext>
            </a:extLst>
          </p:cNvPr>
          <p:cNvCxnSpPr/>
          <p:nvPr/>
        </p:nvCxnSpPr>
        <p:spPr>
          <a:xfrm>
            <a:off x="4678558" y="2320413"/>
            <a:ext cx="20663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066793-EF78-B638-0C53-FFB978CEC450}"/>
              </a:ext>
            </a:extLst>
          </p:cNvPr>
          <p:cNvCxnSpPr>
            <a:cxnSpLocks/>
          </p:cNvCxnSpPr>
          <p:nvPr/>
        </p:nvCxnSpPr>
        <p:spPr>
          <a:xfrm flipH="1">
            <a:off x="8918417" y="3515641"/>
            <a:ext cx="469745" cy="672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5B91D8B6-9394-B63F-2214-CE17BB2DA463}"/>
              </a:ext>
            </a:extLst>
          </p:cNvPr>
          <p:cNvSpPr/>
          <p:nvPr/>
        </p:nvSpPr>
        <p:spPr>
          <a:xfrm>
            <a:off x="1427978" y="2381864"/>
            <a:ext cx="243507" cy="1273841"/>
          </a:xfrm>
          <a:custGeom>
            <a:avLst/>
            <a:gdLst>
              <a:gd name="connsiteX0" fmla="*/ 501603 w 501603"/>
              <a:gd name="connsiteY0" fmla="*/ 0 h 1445904"/>
              <a:gd name="connsiteX1" fmla="*/ 158 w 501603"/>
              <a:gd name="connsiteY1" fmla="*/ 1071716 h 1445904"/>
              <a:gd name="connsiteX2" fmla="*/ 442609 w 501603"/>
              <a:gd name="connsiteY2" fmla="*/ 1415845 h 1445904"/>
              <a:gd name="connsiteX3" fmla="*/ 422945 w 501603"/>
              <a:gd name="connsiteY3" fmla="*/ 1406013 h 1445904"/>
            </a:gdLst>
            <a:ahLst/>
            <a:cxnLst>
              <a:cxn ang="0">
                <a:pos x="connsiteX0" y="connsiteY0"/>
              </a:cxn>
              <a:cxn ang="0">
                <a:pos x="connsiteX1" y="connsiteY1"/>
              </a:cxn>
              <a:cxn ang="0">
                <a:pos x="connsiteX2" y="connsiteY2"/>
              </a:cxn>
              <a:cxn ang="0">
                <a:pos x="connsiteX3" y="connsiteY3"/>
              </a:cxn>
            </a:cxnLst>
            <a:rect l="l" t="t" r="r" b="b"/>
            <a:pathLst>
              <a:path w="501603" h="1445904">
                <a:moveTo>
                  <a:pt x="501603" y="0"/>
                </a:moveTo>
                <a:cubicBezTo>
                  <a:pt x="255796" y="417871"/>
                  <a:pt x="9990" y="835742"/>
                  <a:pt x="158" y="1071716"/>
                </a:cubicBezTo>
                <a:cubicBezTo>
                  <a:pt x="-9674" y="1307690"/>
                  <a:pt x="442609" y="1415845"/>
                  <a:pt x="442609" y="1415845"/>
                </a:cubicBezTo>
                <a:cubicBezTo>
                  <a:pt x="513074" y="1471561"/>
                  <a:pt x="468009" y="1438787"/>
                  <a:pt x="422945" y="1406013"/>
                </a:cubicBezTo>
              </a:path>
            </a:pathLst>
          </a:custGeom>
          <a:noFill/>
          <a:ln w="28575">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2E5197C8-1A58-4B64-B6EA-26252FC5D8E8}"/>
              </a:ext>
            </a:extLst>
          </p:cNvPr>
          <p:cNvSpPr/>
          <p:nvPr/>
        </p:nvSpPr>
        <p:spPr>
          <a:xfrm>
            <a:off x="2222090" y="3202606"/>
            <a:ext cx="353962" cy="582813"/>
          </a:xfrm>
          <a:custGeom>
            <a:avLst/>
            <a:gdLst>
              <a:gd name="connsiteX0" fmla="*/ 0 w 353962"/>
              <a:gd name="connsiteY0" fmla="*/ 582813 h 582813"/>
              <a:gd name="connsiteX1" fmla="*/ 98323 w 353962"/>
              <a:gd name="connsiteY1" fmla="*/ 2710 h 582813"/>
              <a:gd name="connsiteX2" fmla="*/ 353962 w 353962"/>
              <a:gd name="connsiteY2" fmla="*/ 405833 h 582813"/>
            </a:gdLst>
            <a:ahLst/>
            <a:cxnLst>
              <a:cxn ang="0">
                <a:pos x="connsiteX0" y="connsiteY0"/>
              </a:cxn>
              <a:cxn ang="0">
                <a:pos x="connsiteX1" y="connsiteY1"/>
              </a:cxn>
              <a:cxn ang="0">
                <a:pos x="connsiteX2" y="connsiteY2"/>
              </a:cxn>
            </a:cxnLst>
            <a:rect l="l" t="t" r="r" b="b"/>
            <a:pathLst>
              <a:path w="353962" h="582813">
                <a:moveTo>
                  <a:pt x="0" y="582813"/>
                </a:moveTo>
                <a:cubicBezTo>
                  <a:pt x="19664" y="307510"/>
                  <a:pt x="39329" y="32207"/>
                  <a:pt x="98323" y="2710"/>
                </a:cubicBezTo>
                <a:cubicBezTo>
                  <a:pt x="157317" y="-26787"/>
                  <a:pt x="255639" y="189523"/>
                  <a:pt x="353962" y="405833"/>
                </a:cubicBezTo>
              </a:path>
            </a:pathLst>
          </a:custGeom>
          <a:noFill/>
          <a:ln w="28575">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81180787-6F08-F0D2-A77D-20B5497A9FBA}"/>
              </a:ext>
            </a:extLst>
          </p:cNvPr>
          <p:cNvCxnSpPr>
            <a:cxnSpLocks/>
          </p:cNvCxnSpPr>
          <p:nvPr/>
        </p:nvCxnSpPr>
        <p:spPr>
          <a:xfrm flipH="1">
            <a:off x="3689232" y="5054390"/>
            <a:ext cx="1459071" cy="2310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0CFAA2-1F99-1565-E7C6-5F9139419C9D}"/>
              </a:ext>
            </a:extLst>
          </p:cNvPr>
          <p:cNvSpPr txBox="1"/>
          <p:nvPr/>
        </p:nvSpPr>
        <p:spPr>
          <a:xfrm>
            <a:off x="3934997" y="4609219"/>
            <a:ext cx="1330534" cy="523220"/>
          </a:xfrm>
          <a:prstGeom prst="rect">
            <a:avLst/>
          </a:prstGeom>
          <a:noFill/>
        </p:spPr>
        <p:txBody>
          <a:bodyPr wrap="square" rtlCol="0">
            <a:spAutoFit/>
          </a:bodyPr>
          <a:lstStyle/>
          <a:p>
            <a:r>
              <a:rPr lang="en-GB" sz="2800"/>
              <a:t>+ H</a:t>
            </a:r>
            <a:r>
              <a:rPr lang="en-GB" sz="2800" baseline="-25000"/>
              <a:t>2</a:t>
            </a:r>
            <a:r>
              <a:rPr lang="en-GB" sz="2800"/>
              <a:t>O</a:t>
            </a:r>
          </a:p>
        </p:txBody>
      </p:sp>
      <p:sp>
        <p:nvSpPr>
          <p:cNvPr id="22" name="TextBox 21">
            <a:extLst>
              <a:ext uri="{FF2B5EF4-FFF2-40B4-BE49-F238E27FC236}">
                <a16:creationId xmlns:a16="http://schemas.microsoft.com/office/drawing/2014/main" id="{5848167B-AB1F-661E-F4AF-8DD4579712CF}"/>
              </a:ext>
            </a:extLst>
          </p:cNvPr>
          <p:cNvSpPr txBox="1"/>
          <p:nvPr/>
        </p:nvSpPr>
        <p:spPr>
          <a:xfrm>
            <a:off x="653106" y="5152398"/>
            <a:ext cx="2892819" cy="954107"/>
          </a:xfrm>
          <a:prstGeom prst="rect">
            <a:avLst/>
          </a:prstGeom>
          <a:noFill/>
        </p:spPr>
        <p:txBody>
          <a:bodyPr wrap="square" rtlCol="0">
            <a:spAutoFit/>
          </a:bodyPr>
          <a:lstStyle/>
          <a:p>
            <a:r>
              <a:rPr lang="en-GB" sz="2800"/>
              <a:t>Propan-2-ol + sulphuric acid</a:t>
            </a:r>
          </a:p>
        </p:txBody>
      </p:sp>
      <p:sp>
        <p:nvSpPr>
          <p:cNvPr id="23" name="TextBox 22">
            <a:extLst>
              <a:ext uri="{FF2B5EF4-FFF2-40B4-BE49-F238E27FC236}">
                <a16:creationId xmlns:a16="http://schemas.microsoft.com/office/drawing/2014/main" id="{B5726816-8EC8-3854-ED8C-F09AB1FFA7E0}"/>
              </a:ext>
            </a:extLst>
          </p:cNvPr>
          <p:cNvSpPr txBox="1"/>
          <p:nvPr/>
        </p:nvSpPr>
        <p:spPr>
          <a:xfrm>
            <a:off x="4010572" y="1647907"/>
            <a:ext cx="3925276" cy="646331"/>
          </a:xfrm>
          <a:prstGeom prst="rect">
            <a:avLst/>
          </a:prstGeom>
          <a:noFill/>
        </p:spPr>
        <p:txBody>
          <a:bodyPr wrap="square" rtlCol="0">
            <a:spAutoFit/>
          </a:bodyPr>
          <a:lstStyle/>
          <a:p>
            <a:r>
              <a:rPr lang="en-GB"/>
              <a:t>(Major product only is shown, however minor product is also formed)</a:t>
            </a:r>
          </a:p>
        </p:txBody>
      </p:sp>
    </p:spTree>
    <p:extLst>
      <p:ext uri="{BB962C8B-B14F-4D97-AF65-F5344CB8AC3E}">
        <p14:creationId xmlns:p14="http://schemas.microsoft.com/office/powerpoint/2010/main" val="127414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C761-1FFB-C316-C54B-CAE489ABD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11961-F206-C68C-C265-00421CCC0BF8}"/>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Example questions</a:t>
            </a:r>
          </a:p>
        </p:txBody>
      </p:sp>
      <p:pic>
        <p:nvPicPr>
          <p:cNvPr id="5" name="Picture 4" descr="A screenshot of a computer&#10;&#10;Description automatically generated">
            <a:extLst>
              <a:ext uri="{FF2B5EF4-FFF2-40B4-BE49-F238E27FC236}">
                <a16:creationId xmlns:a16="http://schemas.microsoft.com/office/drawing/2014/main" id="{C43D637B-9F9F-9B3C-25C4-181180075091}"/>
              </a:ext>
            </a:extLst>
          </p:cNvPr>
          <p:cNvPicPr>
            <a:picLocks noChangeAspect="1"/>
          </p:cNvPicPr>
          <p:nvPr/>
        </p:nvPicPr>
        <p:blipFill rotWithShape="1">
          <a:blip r:embed="rId2"/>
          <a:srcRect l="43002" t="21585" r="17177" b="15922"/>
          <a:stretch>
            <a:fillRect/>
          </a:stretch>
        </p:blipFill>
        <p:spPr>
          <a:xfrm>
            <a:off x="711199" y="738944"/>
            <a:ext cx="5389157" cy="5285935"/>
          </a:xfrm>
          <a:prstGeom prst="rect">
            <a:avLst/>
          </a:prstGeom>
        </p:spPr>
      </p:pic>
      <p:pic>
        <p:nvPicPr>
          <p:cNvPr id="8" name="Picture 7">
            <a:extLst>
              <a:ext uri="{FF2B5EF4-FFF2-40B4-BE49-F238E27FC236}">
                <a16:creationId xmlns:a16="http://schemas.microsoft.com/office/drawing/2014/main" id="{DB1329AE-4A87-48A6-2289-0B2A964BEA99}"/>
              </a:ext>
            </a:extLst>
          </p:cNvPr>
          <p:cNvPicPr>
            <a:picLocks noChangeAspect="1"/>
          </p:cNvPicPr>
          <p:nvPr/>
        </p:nvPicPr>
        <p:blipFill>
          <a:blip r:embed="rId3"/>
          <a:stretch>
            <a:fillRect/>
          </a:stretch>
        </p:blipFill>
        <p:spPr>
          <a:xfrm>
            <a:off x="6421494" y="873758"/>
            <a:ext cx="5280661" cy="4450081"/>
          </a:xfrm>
          <a:prstGeom prst="rect">
            <a:avLst/>
          </a:prstGeom>
        </p:spPr>
      </p:pic>
    </p:spTree>
    <p:extLst>
      <p:ext uri="{BB962C8B-B14F-4D97-AF65-F5344CB8AC3E}">
        <p14:creationId xmlns:p14="http://schemas.microsoft.com/office/powerpoint/2010/main" val="8481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989D-C0E6-137A-45D7-A7E9ADF13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80C44-38BF-4E51-7FF0-DA73B99811A4}"/>
              </a:ext>
            </a:extLst>
          </p:cNvPr>
          <p:cNvSpPr>
            <a:spLocks noGrp="1"/>
          </p:cNvSpPr>
          <p:nvPr>
            <p:ph type="title"/>
          </p:nvPr>
        </p:nvSpPr>
        <p:spPr>
          <a:xfrm>
            <a:off x="0" y="3663"/>
            <a:ext cx="11353800" cy="1325563"/>
          </a:xfrm>
        </p:spPr>
        <p:txBody>
          <a:bodyPr>
            <a:normAutofit/>
          </a:bodyPr>
          <a:lstStyle/>
          <a:p>
            <a:r>
              <a:rPr lang="en-US" b="1">
                <a:solidFill>
                  <a:schemeClr val="accent6"/>
                </a:solidFill>
                <a:ea typeface="+mj-lt"/>
                <a:cs typeface="+mj-lt"/>
              </a:rPr>
              <a:t>Test for alkenes (unsaturated compounds)</a:t>
            </a:r>
          </a:p>
        </p:txBody>
      </p:sp>
      <p:sp>
        <p:nvSpPr>
          <p:cNvPr id="4" name="TextBox 3">
            <a:extLst>
              <a:ext uri="{FF2B5EF4-FFF2-40B4-BE49-F238E27FC236}">
                <a16:creationId xmlns:a16="http://schemas.microsoft.com/office/drawing/2014/main" id="{B10CF982-BF6B-89E9-AC13-DDC8892E7C56}"/>
              </a:ext>
            </a:extLst>
          </p:cNvPr>
          <p:cNvSpPr txBox="1"/>
          <p:nvPr/>
        </p:nvSpPr>
        <p:spPr>
          <a:xfrm>
            <a:off x="589935" y="1241322"/>
            <a:ext cx="103607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ea typeface="Calibri"/>
              <a:cs typeface="Calibri"/>
            </a:endParaRPr>
          </a:p>
          <a:p>
            <a:r>
              <a:rPr lang="en-US" sz="2800">
                <a:ea typeface="Calibri"/>
                <a:cs typeface="Calibri"/>
              </a:rPr>
              <a:t>If an alkene is shaken with bromine water, the orange </a:t>
            </a:r>
            <a:r>
              <a:rPr lang="en-US" sz="2800" err="1">
                <a:ea typeface="Calibri"/>
                <a:cs typeface="Calibri"/>
              </a:rPr>
              <a:t>colour</a:t>
            </a:r>
            <a:r>
              <a:rPr lang="en-US" sz="2800">
                <a:ea typeface="Calibri"/>
                <a:cs typeface="Calibri"/>
              </a:rPr>
              <a:t> of the bromine water goes </a:t>
            </a:r>
            <a:r>
              <a:rPr lang="en-US" sz="2800" err="1">
                <a:ea typeface="Calibri"/>
                <a:cs typeface="Calibri"/>
              </a:rPr>
              <a:t>colourless</a:t>
            </a:r>
            <a:r>
              <a:rPr lang="en-US" sz="2800">
                <a:ea typeface="Calibri"/>
                <a:cs typeface="Calibri"/>
              </a:rPr>
              <a:t> since a dibromo compound forms via electrophilic addition across the carbon to carbon double bond.</a:t>
            </a:r>
          </a:p>
        </p:txBody>
      </p:sp>
      <p:grpSp>
        <p:nvGrpSpPr>
          <p:cNvPr id="6" name="Group 5">
            <a:extLst>
              <a:ext uri="{FF2B5EF4-FFF2-40B4-BE49-F238E27FC236}">
                <a16:creationId xmlns:a16="http://schemas.microsoft.com/office/drawing/2014/main" id="{CF7F37A3-39C3-5A56-F1FF-9B48DCD7385D}"/>
              </a:ext>
            </a:extLst>
          </p:cNvPr>
          <p:cNvGrpSpPr/>
          <p:nvPr/>
        </p:nvGrpSpPr>
        <p:grpSpPr>
          <a:xfrm>
            <a:off x="2730842" y="3558746"/>
            <a:ext cx="6289589" cy="2874973"/>
            <a:chOff x="2730842" y="3558746"/>
            <a:chExt cx="6289589" cy="2874973"/>
          </a:xfrm>
        </p:grpSpPr>
        <p:pic>
          <p:nvPicPr>
            <p:cNvPr id="5" name="Picture 4" descr="Test for Alkenes: Easy exam revision notes for GSCE Chemistry">
              <a:extLst>
                <a:ext uri="{FF2B5EF4-FFF2-40B4-BE49-F238E27FC236}">
                  <a16:creationId xmlns:a16="http://schemas.microsoft.com/office/drawing/2014/main" id="{167A2BA8-F522-EBB7-910C-18BFB7660851}"/>
                </a:ext>
              </a:extLst>
            </p:cNvPr>
            <p:cNvPicPr>
              <a:picLocks noChangeAspect="1"/>
            </p:cNvPicPr>
            <p:nvPr/>
          </p:nvPicPr>
          <p:blipFill rotWithShape="1">
            <a:blip r:embed="rId2"/>
            <a:srcRect l="3744" t="8078" r="2563" b="5605"/>
            <a:stretch/>
          </p:blipFill>
          <p:spPr>
            <a:xfrm>
              <a:off x="2730842" y="3558746"/>
              <a:ext cx="6289589" cy="2755556"/>
            </a:xfrm>
            <a:prstGeom prst="rect">
              <a:avLst/>
            </a:prstGeom>
          </p:spPr>
        </p:pic>
        <p:sp>
          <p:nvSpPr>
            <p:cNvPr id="3" name="TextBox 2">
              <a:extLst>
                <a:ext uri="{FF2B5EF4-FFF2-40B4-BE49-F238E27FC236}">
                  <a16:creationId xmlns:a16="http://schemas.microsoft.com/office/drawing/2014/main" id="{A1A8999E-D1B5-2044-EBCF-5FBB9B5AF223}"/>
                </a:ext>
              </a:extLst>
            </p:cNvPr>
            <p:cNvSpPr txBox="1"/>
            <p:nvPr/>
          </p:nvSpPr>
          <p:spPr>
            <a:xfrm>
              <a:off x="4038524" y="5602722"/>
              <a:ext cx="2065285" cy="830997"/>
            </a:xfrm>
            <a:prstGeom prst="rect">
              <a:avLst/>
            </a:prstGeom>
            <a:solidFill>
              <a:schemeClr val="bg1"/>
            </a:solidFill>
          </p:spPr>
          <p:txBody>
            <a:bodyPr wrap="square" rtlCol="0">
              <a:spAutoFit/>
            </a:bodyPr>
            <a:lstStyle/>
            <a:p>
              <a:pPr algn="ctr"/>
              <a:r>
                <a:rPr lang="en-US" sz="2400" b="1">
                  <a:solidFill>
                    <a:schemeClr val="accent2">
                      <a:lumMod val="75000"/>
                    </a:schemeClr>
                  </a:solidFill>
                </a:rPr>
                <a:t>Orange</a:t>
              </a:r>
            </a:p>
            <a:p>
              <a:pPr algn="ctr"/>
              <a:endParaRPr lang="en-US" sz="2400" b="1">
                <a:solidFill>
                  <a:schemeClr val="accent2">
                    <a:lumMod val="75000"/>
                  </a:schemeClr>
                </a:solidFill>
              </a:endParaRPr>
            </a:p>
          </p:txBody>
        </p:sp>
      </p:grpSp>
    </p:spTree>
    <p:extLst>
      <p:ext uri="{BB962C8B-B14F-4D97-AF65-F5344CB8AC3E}">
        <p14:creationId xmlns:p14="http://schemas.microsoft.com/office/powerpoint/2010/main" val="166321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F80F-FC72-66D9-9959-74EE89089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CFFC9-3BFF-C7EF-3854-E9E55FBCAE94}"/>
              </a:ext>
            </a:extLst>
          </p:cNvPr>
          <p:cNvSpPr>
            <a:spLocks noGrp="1"/>
          </p:cNvSpPr>
          <p:nvPr>
            <p:ph type="title"/>
          </p:nvPr>
        </p:nvSpPr>
        <p:spPr>
          <a:xfrm>
            <a:off x="0" y="120894"/>
            <a:ext cx="11353800" cy="985322"/>
          </a:xfrm>
        </p:spPr>
        <p:txBody>
          <a:bodyPr/>
          <a:lstStyle/>
          <a:p>
            <a:r>
              <a:rPr lang="en-US" b="1">
                <a:solidFill>
                  <a:schemeClr val="accent6"/>
                </a:solidFill>
              </a:rPr>
              <a:t>Test for alkenes (C=C) – Shake with bromine water</a:t>
            </a:r>
          </a:p>
        </p:txBody>
      </p:sp>
      <p:pic>
        <p:nvPicPr>
          <p:cNvPr id="8" name="Picture 7" descr="What is the formula of ethylene? - Quora">
            <a:extLst>
              <a:ext uri="{FF2B5EF4-FFF2-40B4-BE49-F238E27FC236}">
                <a16:creationId xmlns:a16="http://schemas.microsoft.com/office/drawing/2014/main" id="{19B102FD-2BAC-93EC-90AA-4AEF69D33811}"/>
              </a:ext>
            </a:extLst>
          </p:cNvPr>
          <p:cNvPicPr>
            <a:picLocks noChangeAspect="1"/>
          </p:cNvPicPr>
          <p:nvPr/>
        </p:nvPicPr>
        <p:blipFill>
          <a:blip r:embed="rId2"/>
          <a:stretch>
            <a:fillRect/>
          </a:stretch>
        </p:blipFill>
        <p:spPr>
          <a:xfrm>
            <a:off x="911087" y="2962183"/>
            <a:ext cx="1280232" cy="1247249"/>
          </a:xfrm>
          <a:prstGeom prst="rect">
            <a:avLst/>
          </a:prstGeom>
        </p:spPr>
      </p:pic>
      <p:sp>
        <p:nvSpPr>
          <p:cNvPr id="10" name="Freeform: Shape 9">
            <a:extLst>
              <a:ext uri="{FF2B5EF4-FFF2-40B4-BE49-F238E27FC236}">
                <a16:creationId xmlns:a16="http://schemas.microsoft.com/office/drawing/2014/main" id="{5F3783FC-60BD-80E4-54B2-CB723F1D3876}"/>
              </a:ext>
            </a:extLst>
          </p:cNvPr>
          <p:cNvSpPr/>
          <p:nvPr/>
        </p:nvSpPr>
        <p:spPr>
          <a:xfrm>
            <a:off x="1239301" y="2403797"/>
            <a:ext cx="308147" cy="1125416"/>
          </a:xfrm>
          <a:custGeom>
            <a:avLst/>
            <a:gdLst>
              <a:gd name="connsiteX0" fmla="*/ 308147 w 308147"/>
              <a:gd name="connsiteY0" fmla="*/ 1125416 h 1125416"/>
              <a:gd name="connsiteX1" fmla="*/ 416 w 308147"/>
              <a:gd name="connsiteY1" fmla="*/ 290146 h 1125416"/>
              <a:gd name="connsiteX2" fmla="*/ 255393 w 308147"/>
              <a:gd name="connsiteY2" fmla="*/ 0 h 1125416"/>
            </a:gdLst>
            <a:ahLst/>
            <a:cxnLst>
              <a:cxn ang="0">
                <a:pos x="connsiteX0" y="connsiteY0"/>
              </a:cxn>
              <a:cxn ang="0">
                <a:pos x="connsiteX1" y="connsiteY1"/>
              </a:cxn>
              <a:cxn ang="0">
                <a:pos x="connsiteX2" y="connsiteY2"/>
              </a:cxn>
            </a:cxnLst>
            <a:rect l="l" t="t" r="r" b="b"/>
            <a:pathLst>
              <a:path w="308147" h="1125416">
                <a:moveTo>
                  <a:pt x="308147" y="1125416"/>
                </a:moveTo>
                <a:cubicBezTo>
                  <a:pt x="158677" y="801565"/>
                  <a:pt x="9208" y="477715"/>
                  <a:pt x="416" y="290146"/>
                </a:cubicBezTo>
                <a:cubicBezTo>
                  <a:pt x="-8376" y="102577"/>
                  <a:pt x="123508" y="51288"/>
                  <a:pt x="255393"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289593A-D96F-A2CE-5B48-1DDF06075271}"/>
              </a:ext>
            </a:extLst>
          </p:cNvPr>
          <p:cNvGrpSpPr/>
          <p:nvPr/>
        </p:nvGrpSpPr>
        <p:grpSpPr>
          <a:xfrm rot="18884697">
            <a:off x="958027" y="1063150"/>
            <a:ext cx="2428876" cy="785577"/>
            <a:chOff x="868942" y="1496931"/>
            <a:chExt cx="2428876" cy="785577"/>
          </a:xfrm>
        </p:grpSpPr>
        <p:grpSp>
          <p:nvGrpSpPr>
            <p:cNvPr id="7" name="Group 6">
              <a:extLst>
                <a:ext uri="{FF2B5EF4-FFF2-40B4-BE49-F238E27FC236}">
                  <a16:creationId xmlns:a16="http://schemas.microsoft.com/office/drawing/2014/main" id="{318B7CFB-7F9A-C48A-4263-4CB0712E6A84}"/>
                </a:ext>
              </a:extLst>
            </p:cNvPr>
            <p:cNvGrpSpPr/>
            <p:nvPr/>
          </p:nvGrpSpPr>
          <p:grpSpPr>
            <a:xfrm>
              <a:off x="868942" y="1759288"/>
              <a:ext cx="2428876" cy="523220"/>
              <a:chOff x="2566011" y="3385871"/>
              <a:chExt cx="1329838" cy="523220"/>
            </a:xfrm>
          </p:grpSpPr>
          <p:sp>
            <p:nvSpPr>
              <p:cNvPr id="5" name="TextBox 4">
                <a:extLst>
                  <a:ext uri="{FF2B5EF4-FFF2-40B4-BE49-F238E27FC236}">
                    <a16:creationId xmlns:a16="http://schemas.microsoft.com/office/drawing/2014/main" id="{C964BC57-82A6-15F6-AD7C-2F50D79C4359}"/>
                  </a:ext>
                </a:extLst>
              </p:cNvPr>
              <p:cNvSpPr txBox="1"/>
              <p:nvPr/>
            </p:nvSpPr>
            <p:spPr>
              <a:xfrm>
                <a:off x="2566011" y="3385871"/>
                <a:ext cx="1329838" cy="523220"/>
              </a:xfrm>
              <a:prstGeom prst="rect">
                <a:avLst/>
              </a:prstGeom>
              <a:noFill/>
            </p:spPr>
            <p:txBody>
              <a:bodyPr wrap="square">
                <a:spAutoFit/>
              </a:bodyPr>
              <a:lstStyle/>
              <a:p>
                <a:r>
                  <a:rPr lang="en-GB" sz="2800">
                    <a:solidFill>
                      <a:schemeClr val="accent2"/>
                    </a:solidFill>
                  </a:rPr>
                  <a:t>Br</a:t>
                </a:r>
                <a:r>
                  <a:rPr lang="el-GR" sz="2800" baseline="30000">
                    <a:solidFill>
                      <a:schemeClr val="accent2"/>
                    </a:solidFill>
                  </a:rPr>
                  <a:t>δ</a:t>
                </a:r>
                <a:r>
                  <a:rPr lang="en-GB" sz="2800" baseline="30000">
                    <a:solidFill>
                      <a:schemeClr val="accent2"/>
                    </a:solidFill>
                  </a:rPr>
                  <a:t>+    </a:t>
                </a:r>
                <a:r>
                  <a:rPr lang="en-GB" sz="2800">
                    <a:solidFill>
                      <a:schemeClr val="accent2"/>
                    </a:solidFill>
                  </a:rPr>
                  <a:t>Br</a:t>
                </a:r>
                <a:r>
                  <a:rPr lang="el-GR" sz="2800" baseline="30000">
                    <a:solidFill>
                      <a:schemeClr val="accent2"/>
                    </a:solidFill>
                  </a:rPr>
                  <a:t>δ</a:t>
                </a:r>
                <a:r>
                  <a:rPr lang="en-GB" sz="2800" baseline="30000">
                    <a:solidFill>
                      <a:schemeClr val="accent2"/>
                    </a:solidFill>
                  </a:rPr>
                  <a:t>-</a:t>
                </a:r>
                <a:r>
                  <a:rPr lang="en-GB" sz="2800">
                    <a:solidFill>
                      <a:schemeClr val="accent2"/>
                    </a:solidFill>
                  </a:rPr>
                  <a:t> </a:t>
                </a:r>
              </a:p>
            </p:txBody>
          </p:sp>
          <p:cxnSp>
            <p:nvCxnSpPr>
              <p:cNvPr id="6" name="Straight Connector 5">
                <a:extLst>
                  <a:ext uri="{FF2B5EF4-FFF2-40B4-BE49-F238E27FC236}">
                    <a16:creationId xmlns:a16="http://schemas.microsoft.com/office/drawing/2014/main" id="{778313C4-C381-55BA-7189-8F0A67BEEB00}"/>
                  </a:ext>
                </a:extLst>
              </p:cNvPr>
              <p:cNvCxnSpPr>
                <a:cxnSpLocks/>
              </p:cNvCxnSpPr>
              <p:nvPr/>
            </p:nvCxnSpPr>
            <p:spPr>
              <a:xfrm>
                <a:off x="2782456" y="3697999"/>
                <a:ext cx="2637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Freeform: Shape 11">
              <a:extLst>
                <a:ext uri="{FF2B5EF4-FFF2-40B4-BE49-F238E27FC236}">
                  <a16:creationId xmlns:a16="http://schemas.microsoft.com/office/drawing/2014/main" id="{536383FD-DD38-3810-B74B-1DDE813916E1}"/>
                </a:ext>
              </a:extLst>
            </p:cNvPr>
            <p:cNvSpPr/>
            <p:nvPr/>
          </p:nvSpPr>
          <p:spPr>
            <a:xfrm rot="153781">
              <a:off x="1504572" y="1496931"/>
              <a:ext cx="369277" cy="564649"/>
            </a:xfrm>
            <a:custGeom>
              <a:avLst/>
              <a:gdLst>
                <a:gd name="connsiteX0" fmla="*/ 0 w 369277"/>
                <a:gd name="connsiteY0" fmla="*/ 564649 h 564649"/>
                <a:gd name="connsiteX1" fmla="*/ 123093 w 369277"/>
                <a:gd name="connsiteY1" fmla="*/ 1941 h 564649"/>
                <a:gd name="connsiteX2" fmla="*/ 369277 w 369277"/>
                <a:gd name="connsiteY2" fmla="*/ 415180 h 564649"/>
              </a:gdLst>
              <a:ahLst/>
              <a:cxnLst>
                <a:cxn ang="0">
                  <a:pos x="connsiteX0" y="connsiteY0"/>
                </a:cxn>
                <a:cxn ang="0">
                  <a:pos x="connsiteX1" y="connsiteY1"/>
                </a:cxn>
                <a:cxn ang="0">
                  <a:pos x="connsiteX2" y="connsiteY2"/>
                </a:cxn>
              </a:cxnLst>
              <a:rect l="l" t="t" r="r" b="b"/>
              <a:pathLst>
                <a:path w="369277" h="564649">
                  <a:moveTo>
                    <a:pt x="0" y="564649"/>
                  </a:moveTo>
                  <a:cubicBezTo>
                    <a:pt x="30773" y="295750"/>
                    <a:pt x="61547" y="26852"/>
                    <a:pt x="123093" y="1941"/>
                  </a:cubicBezTo>
                  <a:cubicBezTo>
                    <a:pt x="184639" y="-22970"/>
                    <a:pt x="276958" y="196105"/>
                    <a:pt x="369277" y="41518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Arrow: Right 16">
            <a:extLst>
              <a:ext uri="{FF2B5EF4-FFF2-40B4-BE49-F238E27FC236}">
                <a16:creationId xmlns:a16="http://schemas.microsoft.com/office/drawing/2014/main" id="{3E02F598-C45B-14AC-8ED9-E5BF27370057}"/>
              </a:ext>
            </a:extLst>
          </p:cNvPr>
          <p:cNvSpPr/>
          <p:nvPr/>
        </p:nvSpPr>
        <p:spPr>
          <a:xfrm>
            <a:off x="7676700" y="3487281"/>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thyl Bromide Manufacturer ...">
            <a:extLst>
              <a:ext uri="{FF2B5EF4-FFF2-40B4-BE49-F238E27FC236}">
                <a16:creationId xmlns:a16="http://schemas.microsoft.com/office/drawing/2014/main" id="{2A3702BD-1767-E505-7125-202125F5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869" y="2796177"/>
            <a:ext cx="1926415" cy="141172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AFCDC15-794B-B1C1-3A9D-E5C15DB7BA8A}"/>
              </a:ext>
            </a:extLst>
          </p:cNvPr>
          <p:cNvSpPr txBox="1"/>
          <p:nvPr/>
        </p:nvSpPr>
        <p:spPr>
          <a:xfrm flipV="1">
            <a:off x="5448701" y="2996637"/>
            <a:ext cx="448408" cy="523220"/>
          </a:xfrm>
          <a:prstGeom prst="rect">
            <a:avLst/>
          </a:prstGeom>
          <a:noFill/>
        </p:spPr>
        <p:txBody>
          <a:bodyPr wrap="square" rtlCol="0">
            <a:spAutoFit/>
          </a:bodyPr>
          <a:lstStyle/>
          <a:p>
            <a:r>
              <a:rPr lang="en-GB" sz="2800"/>
              <a:t>+</a:t>
            </a:r>
          </a:p>
        </p:txBody>
      </p:sp>
      <p:sp>
        <p:nvSpPr>
          <p:cNvPr id="24" name="Arrow: Right 23">
            <a:extLst>
              <a:ext uri="{FF2B5EF4-FFF2-40B4-BE49-F238E27FC236}">
                <a16:creationId xmlns:a16="http://schemas.microsoft.com/office/drawing/2014/main" id="{716F98C6-5F28-983D-F5C1-BD8E5C0312D8}"/>
              </a:ext>
            </a:extLst>
          </p:cNvPr>
          <p:cNvSpPr/>
          <p:nvPr/>
        </p:nvSpPr>
        <p:spPr>
          <a:xfrm>
            <a:off x="2913303" y="3490267"/>
            <a:ext cx="1028700" cy="191079"/>
          </a:xfrm>
          <a:prstGeom prst="rightArrow">
            <a:avLst/>
          </a:prstGeom>
          <a:solidFill>
            <a:schemeClr val="tx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992146F-F767-3687-463F-5427CCF0B3A5}"/>
              </a:ext>
            </a:extLst>
          </p:cNvPr>
          <p:cNvSpPr txBox="1"/>
          <p:nvPr/>
        </p:nvSpPr>
        <p:spPr>
          <a:xfrm>
            <a:off x="8814959" y="4424485"/>
            <a:ext cx="3244362" cy="646331"/>
          </a:xfrm>
          <a:prstGeom prst="rect">
            <a:avLst/>
          </a:prstGeom>
          <a:noFill/>
        </p:spPr>
        <p:txBody>
          <a:bodyPr wrap="square" rtlCol="0">
            <a:spAutoFit/>
          </a:bodyPr>
          <a:lstStyle/>
          <a:p>
            <a:r>
              <a:rPr lang="en-GB"/>
              <a:t>The dibromo product is colourless.</a:t>
            </a:r>
          </a:p>
        </p:txBody>
      </p:sp>
      <p:sp>
        <p:nvSpPr>
          <p:cNvPr id="26" name="TextBox 25">
            <a:extLst>
              <a:ext uri="{FF2B5EF4-FFF2-40B4-BE49-F238E27FC236}">
                <a16:creationId xmlns:a16="http://schemas.microsoft.com/office/drawing/2014/main" id="{AC266A5F-B94A-BB1A-4C0D-BD0101224329}"/>
              </a:ext>
            </a:extLst>
          </p:cNvPr>
          <p:cNvSpPr txBox="1"/>
          <p:nvPr/>
        </p:nvSpPr>
        <p:spPr>
          <a:xfrm>
            <a:off x="776772" y="4424485"/>
            <a:ext cx="3244622" cy="1477328"/>
          </a:xfrm>
          <a:prstGeom prst="rect">
            <a:avLst/>
          </a:prstGeom>
          <a:noFill/>
        </p:spPr>
        <p:txBody>
          <a:bodyPr wrap="square" rtlCol="0">
            <a:spAutoFit/>
          </a:bodyPr>
          <a:lstStyle/>
          <a:p>
            <a:r>
              <a:rPr lang="en-GB"/>
              <a:t>The electron cloud in the double bond repel the electron in the Br</a:t>
            </a:r>
            <a:r>
              <a:rPr lang="en-GB" baseline="-25000"/>
              <a:t>2</a:t>
            </a:r>
            <a:r>
              <a:rPr lang="en-GB"/>
              <a:t> causing an induced dipole. Reaction then proceeds in the same way as addition of HBr.</a:t>
            </a:r>
          </a:p>
        </p:txBody>
      </p:sp>
      <p:sp>
        <p:nvSpPr>
          <p:cNvPr id="27" name="TextBox 26">
            <a:extLst>
              <a:ext uri="{FF2B5EF4-FFF2-40B4-BE49-F238E27FC236}">
                <a16:creationId xmlns:a16="http://schemas.microsoft.com/office/drawing/2014/main" id="{FF2A632B-677D-41C6-85FA-40A2A97D8DEE}"/>
              </a:ext>
            </a:extLst>
          </p:cNvPr>
          <p:cNvSpPr txBox="1"/>
          <p:nvPr/>
        </p:nvSpPr>
        <p:spPr>
          <a:xfrm>
            <a:off x="4511469" y="4424485"/>
            <a:ext cx="3165231" cy="1477328"/>
          </a:xfrm>
          <a:prstGeom prst="rect">
            <a:avLst/>
          </a:prstGeom>
          <a:noFill/>
        </p:spPr>
        <p:txBody>
          <a:bodyPr wrap="square" rtlCol="0">
            <a:spAutoFit/>
          </a:bodyPr>
          <a:lstStyle/>
          <a:p>
            <a:r>
              <a:rPr lang="en-GB"/>
              <a:t>A carbocation intermediate is formed and the lone pair on the bromide ion rapidly forms a new bond with the positively charged carbon.</a:t>
            </a:r>
          </a:p>
        </p:txBody>
      </p:sp>
      <p:sp>
        <p:nvSpPr>
          <p:cNvPr id="15" name="TextBox 14">
            <a:extLst>
              <a:ext uri="{FF2B5EF4-FFF2-40B4-BE49-F238E27FC236}">
                <a16:creationId xmlns:a16="http://schemas.microsoft.com/office/drawing/2014/main" id="{1546A7C2-0D9A-6F8F-8211-60D3D8281D0C}"/>
              </a:ext>
            </a:extLst>
          </p:cNvPr>
          <p:cNvSpPr txBox="1"/>
          <p:nvPr/>
        </p:nvSpPr>
        <p:spPr>
          <a:xfrm>
            <a:off x="5507105" y="1732311"/>
            <a:ext cx="763466" cy="1384995"/>
          </a:xfrm>
          <a:prstGeom prst="rect">
            <a:avLst/>
          </a:prstGeom>
          <a:solidFill>
            <a:schemeClr val="bg1"/>
          </a:solidFill>
        </p:spPr>
        <p:txBody>
          <a:bodyPr wrap="square" rtlCol="0">
            <a:spAutoFit/>
          </a:bodyPr>
          <a:lstStyle/>
          <a:p>
            <a:r>
              <a:rPr lang="en-GB" sz="2800"/>
              <a:t>:Br</a:t>
            </a:r>
            <a:r>
              <a:rPr lang="en-GB" sz="3600" b="1" baseline="30000"/>
              <a:t>-</a:t>
            </a:r>
          </a:p>
          <a:p>
            <a:endParaRPr lang="en-GB" sz="2800"/>
          </a:p>
          <a:p>
            <a:r>
              <a:rPr lang="en-GB" sz="2800"/>
              <a:t>   </a:t>
            </a:r>
          </a:p>
        </p:txBody>
      </p:sp>
      <p:sp>
        <p:nvSpPr>
          <p:cNvPr id="21" name="Freeform: Shape 20">
            <a:extLst>
              <a:ext uri="{FF2B5EF4-FFF2-40B4-BE49-F238E27FC236}">
                <a16:creationId xmlns:a16="http://schemas.microsoft.com/office/drawing/2014/main" id="{FE2B6058-125F-D742-3C58-0AAD06903588}"/>
              </a:ext>
            </a:extLst>
          </p:cNvPr>
          <p:cNvSpPr/>
          <p:nvPr/>
        </p:nvSpPr>
        <p:spPr>
          <a:xfrm>
            <a:off x="5244834" y="2061707"/>
            <a:ext cx="506269" cy="997438"/>
          </a:xfrm>
          <a:custGeom>
            <a:avLst/>
            <a:gdLst>
              <a:gd name="connsiteX0" fmla="*/ 398374 w 574220"/>
              <a:gd name="connsiteY0" fmla="*/ 0 h 1046284"/>
              <a:gd name="connsiteX1" fmla="*/ 2720 w 574220"/>
              <a:gd name="connsiteY1" fmla="*/ 615461 h 1046284"/>
              <a:gd name="connsiteX2" fmla="*/ 574220 w 574220"/>
              <a:gd name="connsiteY2" fmla="*/ 1046284 h 1046284"/>
              <a:gd name="connsiteX3" fmla="*/ 574220 w 574220"/>
              <a:gd name="connsiteY3" fmla="*/ 1046284 h 1046284"/>
            </a:gdLst>
            <a:ahLst/>
            <a:cxnLst>
              <a:cxn ang="0">
                <a:pos x="connsiteX0" y="connsiteY0"/>
              </a:cxn>
              <a:cxn ang="0">
                <a:pos x="connsiteX1" y="connsiteY1"/>
              </a:cxn>
              <a:cxn ang="0">
                <a:pos x="connsiteX2" y="connsiteY2"/>
              </a:cxn>
              <a:cxn ang="0">
                <a:pos x="connsiteX3" y="connsiteY3"/>
              </a:cxn>
            </a:cxnLst>
            <a:rect l="l" t="t" r="r" b="b"/>
            <a:pathLst>
              <a:path w="574220" h="1046284">
                <a:moveTo>
                  <a:pt x="398374" y="0"/>
                </a:moveTo>
                <a:cubicBezTo>
                  <a:pt x="185893" y="220540"/>
                  <a:pt x="-26588" y="441080"/>
                  <a:pt x="2720" y="615461"/>
                </a:cubicBezTo>
                <a:cubicBezTo>
                  <a:pt x="32028" y="789842"/>
                  <a:pt x="574220" y="1046284"/>
                  <a:pt x="574220" y="1046284"/>
                </a:cubicBezTo>
                <a:lnTo>
                  <a:pt x="574220" y="1046284"/>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497317F-CC29-8365-DA3E-C6D4F60C7997}"/>
              </a:ext>
            </a:extLst>
          </p:cNvPr>
          <p:cNvGrpSpPr/>
          <p:nvPr/>
        </p:nvGrpSpPr>
        <p:grpSpPr>
          <a:xfrm>
            <a:off x="9109204" y="2796178"/>
            <a:ext cx="1969719" cy="1448630"/>
            <a:chOff x="9109204" y="2796178"/>
            <a:chExt cx="1969719" cy="1448630"/>
          </a:xfrm>
        </p:grpSpPr>
        <p:pic>
          <p:nvPicPr>
            <p:cNvPr id="9" name="Picture 2" descr="1,2-Dibromoethane - Wikipedia">
              <a:extLst>
                <a:ext uri="{FF2B5EF4-FFF2-40B4-BE49-F238E27FC236}">
                  <a16:creationId xmlns:a16="http://schemas.microsoft.com/office/drawing/2014/main" id="{5F58FCBD-A666-5CA0-4CB0-327AEDA08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204" y="2796178"/>
              <a:ext cx="1969719" cy="14486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thyl Bromide Manufacturer ...">
              <a:extLst>
                <a:ext uri="{FF2B5EF4-FFF2-40B4-BE49-F238E27FC236}">
                  <a16:creationId xmlns:a16="http://schemas.microsoft.com/office/drawing/2014/main" id="{2C454107-48AA-DDC7-2F1A-813A39FA9E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990"/>
            <a:stretch>
              <a:fillRect/>
            </a:stretch>
          </p:blipFill>
          <p:spPr bwMode="auto">
            <a:xfrm>
              <a:off x="9123013" y="3877619"/>
              <a:ext cx="1926415" cy="36718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a:extLst>
              <a:ext uri="{FF2B5EF4-FFF2-40B4-BE49-F238E27FC236}">
                <a16:creationId xmlns:a16="http://schemas.microsoft.com/office/drawing/2014/main" id="{CED5736D-955A-2363-0A69-9974921AC528}"/>
              </a:ext>
            </a:extLst>
          </p:cNvPr>
          <p:cNvPicPr>
            <a:picLocks noChangeAspect="1"/>
          </p:cNvPicPr>
          <p:nvPr/>
        </p:nvPicPr>
        <p:blipFill>
          <a:blip r:embed="rId5"/>
          <a:stretch>
            <a:fillRect/>
          </a:stretch>
        </p:blipFill>
        <p:spPr>
          <a:xfrm>
            <a:off x="9645714" y="2779045"/>
            <a:ext cx="428685" cy="371527"/>
          </a:xfrm>
          <a:prstGeom prst="rect">
            <a:avLst/>
          </a:prstGeom>
        </p:spPr>
      </p:pic>
      <p:sp>
        <p:nvSpPr>
          <p:cNvPr id="31" name="TextBox 30">
            <a:extLst>
              <a:ext uri="{FF2B5EF4-FFF2-40B4-BE49-F238E27FC236}">
                <a16:creationId xmlns:a16="http://schemas.microsoft.com/office/drawing/2014/main" id="{CBB66CD9-FC77-B882-060A-D6665E83F099}"/>
              </a:ext>
            </a:extLst>
          </p:cNvPr>
          <p:cNvSpPr txBox="1"/>
          <p:nvPr/>
        </p:nvSpPr>
        <p:spPr>
          <a:xfrm>
            <a:off x="2497394" y="1325428"/>
            <a:ext cx="2172929" cy="369332"/>
          </a:xfrm>
          <a:prstGeom prst="rect">
            <a:avLst/>
          </a:prstGeom>
          <a:noFill/>
        </p:spPr>
        <p:txBody>
          <a:bodyPr wrap="square" rtlCol="0">
            <a:spAutoFit/>
          </a:bodyPr>
          <a:lstStyle/>
          <a:p>
            <a:r>
              <a:rPr lang="en-GB" b="1">
                <a:solidFill>
                  <a:schemeClr val="accent2"/>
                </a:solidFill>
              </a:rPr>
              <a:t>ORANGE</a:t>
            </a:r>
          </a:p>
        </p:txBody>
      </p:sp>
      <p:sp>
        <p:nvSpPr>
          <p:cNvPr id="32" name="TextBox 31">
            <a:extLst>
              <a:ext uri="{FF2B5EF4-FFF2-40B4-BE49-F238E27FC236}">
                <a16:creationId xmlns:a16="http://schemas.microsoft.com/office/drawing/2014/main" id="{D14C304B-5798-86BD-01C2-6D666440BF3E}"/>
              </a:ext>
            </a:extLst>
          </p:cNvPr>
          <p:cNvSpPr txBox="1"/>
          <p:nvPr/>
        </p:nvSpPr>
        <p:spPr>
          <a:xfrm>
            <a:off x="9390091" y="1332741"/>
            <a:ext cx="2172929" cy="369332"/>
          </a:xfrm>
          <a:prstGeom prst="rect">
            <a:avLst/>
          </a:prstGeom>
          <a:noFill/>
        </p:spPr>
        <p:txBody>
          <a:bodyPr wrap="square" rtlCol="0">
            <a:spAutoFit/>
          </a:bodyPr>
          <a:lstStyle/>
          <a:p>
            <a:r>
              <a:rPr lang="en-GB" b="1">
                <a:solidFill>
                  <a:schemeClr val="bg1">
                    <a:lumMod val="65000"/>
                  </a:schemeClr>
                </a:solidFill>
              </a:rPr>
              <a:t>COLOURLESS</a:t>
            </a:r>
          </a:p>
        </p:txBody>
      </p:sp>
    </p:spTree>
    <p:extLst>
      <p:ext uri="{BB962C8B-B14F-4D97-AF65-F5344CB8AC3E}">
        <p14:creationId xmlns:p14="http://schemas.microsoft.com/office/powerpoint/2010/main" val="424790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a:solidFill>
                  <a:schemeClr val="accent6"/>
                </a:solidFill>
              </a:rPr>
              <a:t>3.3.4.3 Addition polymers</a:t>
            </a:r>
          </a:p>
        </p:txBody>
      </p:sp>
      <p:pic>
        <p:nvPicPr>
          <p:cNvPr id="3" name="Picture 2" descr="A white paper with black text&#10;&#10;Description automatically generated">
            <a:extLst>
              <a:ext uri="{FF2B5EF4-FFF2-40B4-BE49-F238E27FC236}">
                <a16:creationId xmlns:a16="http://schemas.microsoft.com/office/drawing/2014/main" id="{1CA28AF8-4122-4A06-C446-753FC33BDB9E}"/>
              </a:ext>
            </a:extLst>
          </p:cNvPr>
          <p:cNvPicPr>
            <a:picLocks noChangeAspect="1"/>
          </p:cNvPicPr>
          <p:nvPr/>
        </p:nvPicPr>
        <p:blipFill>
          <a:blip r:embed="rId2"/>
          <a:srcRect b="42647"/>
          <a:stretch>
            <a:fillRect/>
          </a:stretch>
        </p:blipFill>
        <p:spPr>
          <a:xfrm>
            <a:off x="224777" y="1328273"/>
            <a:ext cx="6044447" cy="3784501"/>
          </a:xfrm>
          <a:prstGeom prst="rect">
            <a:avLst/>
          </a:prstGeom>
        </p:spPr>
      </p:pic>
      <p:pic>
        <p:nvPicPr>
          <p:cNvPr id="4" name="Picture 3" descr="A white paper with black text&#10;&#10;Description automatically generated">
            <a:extLst>
              <a:ext uri="{FF2B5EF4-FFF2-40B4-BE49-F238E27FC236}">
                <a16:creationId xmlns:a16="http://schemas.microsoft.com/office/drawing/2014/main" id="{CBB54D41-1B2E-1739-0659-318C3035C05D}"/>
              </a:ext>
            </a:extLst>
          </p:cNvPr>
          <p:cNvPicPr>
            <a:picLocks noChangeAspect="1"/>
          </p:cNvPicPr>
          <p:nvPr/>
        </p:nvPicPr>
        <p:blipFill>
          <a:blip r:embed="rId2"/>
          <a:srcRect t="58807"/>
          <a:stretch>
            <a:fillRect/>
          </a:stretch>
        </p:blipFill>
        <p:spPr>
          <a:xfrm>
            <a:off x="6494000" y="1328272"/>
            <a:ext cx="5551447" cy="2496475"/>
          </a:xfrm>
          <a:prstGeom prst="rect">
            <a:avLst/>
          </a:prstGeom>
        </p:spPr>
      </p:pic>
    </p:spTree>
    <p:extLst>
      <p:ext uri="{BB962C8B-B14F-4D97-AF65-F5344CB8AC3E}">
        <p14:creationId xmlns:p14="http://schemas.microsoft.com/office/powerpoint/2010/main" val="394424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27F3-E299-97C6-4D54-62DFE14F3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1EC75-0D3B-C3F7-B44B-9F9ADB4AF0A9}"/>
              </a:ext>
            </a:extLst>
          </p:cNvPr>
          <p:cNvSpPr>
            <a:spLocks noGrp="1"/>
          </p:cNvSpPr>
          <p:nvPr>
            <p:ph type="title"/>
          </p:nvPr>
        </p:nvSpPr>
        <p:spPr>
          <a:xfrm>
            <a:off x="0" y="2710"/>
            <a:ext cx="11353800" cy="1325563"/>
          </a:xfrm>
        </p:spPr>
        <p:txBody>
          <a:bodyPr/>
          <a:lstStyle/>
          <a:p>
            <a:r>
              <a:rPr lang="en-US" b="1" dirty="0" err="1">
                <a:solidFill>
                  <a:schemeClr val="accent6"/>
                </a:solidFill>
              </a:rPr>
              <a:t>Polymerisation</a:t>
            </a:r>
            <a:endParaRPr lang="en-US" b="1" dirty="0" err="1">
              <a:solidFill>
                <a:schemeClr val="accent6"/>
              </a:solidFill>
              <a:ea typeface="Calibri Light"/>
              <a:cs typeface="Calibri Light"/>
            </a:endParaRPr>
          </a:p>
        </p:txBody>
      </p:sp>
      <p:sp>
        <p:nvSpPr>
          <p:cNvPr id="7" name="TextBox 6">
            <a:extLst>
              <a:ext uri="{FF2B5EF4-FFF2-40B4-BE49-F238E27FC236}">
                <a16:creationId xmlns:a16="http://schemas.microsoft.com/office/drawing/2014/main" id="{AE8AFB07-537B-877B-9D7E-E3F74BFB7443}"/>
              </a:ext>
            </a:extLst>
          </p:cNvPr>
          <p:cNvSpPr txBox="1"/>
          <p:nvPr/>
        </p:nvSpPr>
        <p:spPr>
          <a:xfrm>
            <a:off x="-4538" y="1160206"/>
            <a:ext cx="1205226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When ADDITION </a:t>
            </a:r>
            <a:r>
              <a:rPr lang="en-US" sz="2800" dirty="0" err="1">
                <a:ea typeface="Calibri"/>
                <a:cs typeface="Calibri"/>
              </a:rPr>
              <a:t>polymerisation</a:t>
            </a:r>
            <a:r>
              <a:rPr lang="en-US" sz="2800" dirty="0">
                <a:ea typeface="Calibri"/>
                <a:cs typeface="Calibri"/>
              </a:rPr>
              <a:t> occurs, the double bonds between the carbon atoms break, and single bonds form between the monomers forming long chains. The separate monomers ADD together with no other products formed.</a:t>
            </a:r>
          </a:p>
          <a:p>
            <a:r>
              <a:rPr lang="en-US" sz="2800" dirty="0">
                <a:ea typeface="Calibri"/>
                <a:cs typeface="Calibri"/>
              </a:rPr>
              <a:t>Another type of </a:t>
            </a:r>
            <a:r>
              <a:rPr lang="en-US" sz="2800" dirty="0" err="1">
                <a:ea typeface="Calibri"/>
                <a:cs typeface="Calibri"/>
              </a:rPr>
              <a:t>polymerisation</a:t>
            </a:r>
            <a:r>
              <a:rPr lang="en-US" sz="2800" dirty="0">
                <a:ea typeface="Calibri"/>
                <a:cs typeface="Calibri"/>
              </a:rPr>
              <a:t> called CONDENSATION </a:t>
            </a:r>
            <a:r>
              <a:rPr lang="en-US" sz="2800" dirty="0" err="1">
                <a:ea typeface="Calibri"/>
                <a:cs typeface="Calibri"/>
              </a:rPr>
              <a:t>polymerisation</a:t>
            </a:r>
            <a:r>
              <a:rPr lang="en-US" sz="2800" dirty="0">
                <a:ea typeface="Calibri"/>
                <a:cs typeface="Calibri"/>
              </a:rPr>
              <a:t> is discussed in Year 13 (A2). </a:t>
            </a:r>
          </a:p>
        </p:txBody>
      </p:sp>
    </p:spTree>
    <p:extLst>
      <p:ext uri="{BB962C8B-B14F-4D97-AF65-F5344CB8AC3E}">
        <p14:creationId xmlns:p14="http://schemas.microsoft.com/office/powerpoint/2010/main" val="3490246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E299-8784-38DB-66EE-F24C70A20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431B4-6089-175E-B24B-DE12CFC96F36}"/>
              </a:ext>
            </a:extLst>
          </p:cNvPr>
          <p:cNvSpPr>
            <a:spLocks noGrp="1"/>
          </p:cNvSpPr>
          <p:nvPr>
            <p:ph type="title"/>
          </p:nvPr>
        </p:nvSpPr>
        <p:spPr>
          <a:xfrm>
            <a:off x="0" y="2710"/>
            <a:ext cx="11353800" cy="1325563"/>
          </a:xfrm>
        </p:spPr>
        <p:txBody>
          <a:bodyPr/>
          <a:lstStyle/>
          <a:p>
            <a:r>
              <a:rPr lang="en-US" b="1">
                <a:solidFill>
                  <a:schemeClr val="accent6"/>
                </a:solidFill>
              </a:rPr>
              <a:t>Alkene monomers</a:t>
            </a:r>
          </a:p>
        </p:txBody>
      </p:sp>
      <p:sp>
        <p:nvSpPr>
          <p:cNvPr id="5" name="TextBox 4">
            <a:extLst>
              <a:ext uri="{FF2B5EF4-FFF2-40B4-BE49-F238E27FC236}">
                <a16:creationId xmlns:a16="http://schemas.microsoft.com/office/drawing/2014/main" id="{6D76EF63-F2D7-5F31-B1D7-CD10F2373D65}"/>
              </a:ext>
            </a:extLst>
          </p:cNvPr>
          <p:cNvSpPr txBox="1"/>
          <p:nvPr/>
        </p:nvSpPr>
        <p:spPr>
          <a:xfrm>
            <a:off x="12813" y="1056968"/>
            <a:ext cx="121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POLYMERS are large molecules made by the joining together of many small MONOMERS. They may be natural polymers such as proteins (made up of amino acids), or synthetic, such as PVC. Here we introduce simple ethene-based synthetic (addition) polymers. The simplest monomer is ethene;</a:t>
            </a:r>
          </a:p>
          <a:p>
            <a:endParaRPr lang="en-US" sz="2800" dirty="0">
              <a:ea typeface="Calibri"/>
              <a:cs typeface="Calibri"/>
            </a:endParaRPr>
          </a:p>
          <a:p>
            <a:endParaRPr lang="en-US" sz="2800" dirty="0">
              <a:ea typeface="Calibri"/>
              <a:cs typeface="Calibri"/>
            </a:endParaRPr>
          </a:p>
          <a:p>
            <a:endParaRPr lang="en-US" sz="2800">
              <a:ea typeface="Calibri"/>
              <a:cs typeface="Calibri"/>
            </a:endParaRPr>
          </a:p>
          <a:p>
            <a:endParaRPr lang="en-US" sz="2800">
              <a:ea typeface="Calibri"/>
              <a:cs typeface="Calibri"/>
            </a:endParaRPr>
          </a:p>
        </p:txBody>
      </p:sp>
      <p:pic>
        <p:nvPicPr>
          <p:cNvPr id="4" name="Picture 3" descr="addition polymerisation">
            <a:extLst>
              <a:ext uri="{FF2B5EF4-FFF2-40B4-BE49-F238E27FC236}">
                <a16:creationId xmlns:a16="http://schemas.microsoft.com/office/drawing/2014/main" id="{4D9CEDD4-E4E0-8678-1752-CF1BBC0F60FF}"/>
              </a:ext>
            </a:extLst>
          </p:cNvPr>
          <p:cNvPicPr>
            <a:picLocks noChangeAspect="1"/>
          </p:cNvPicPr>
          <p:nvPr/>
        </p:nvPicPr>
        <p:blipFill>
          <a:blip r:embed="rId2"/>
          <a:stretch>
            <a:fillRect/>
          </a:stretch>
        </p:blipFill>
        <p:spPr>
          <a:xfrm>
            <a:off x="2266517" y="3400034"/>
            <a:ext cx="7672819" cy="2748395"/>
          </a:xfrm>
          <a:prstGeom prst="rect">
            <a:avLst/>
          </a:prstGeom>
        </p:spPr>
      </p:pic>
      <p:sp>
        <p:nvSpPr>
          <p:cNvPr id="6" name="Arrow: Right 5">
            <a:extLst>
              <a:ext uri="{FF2B5EF4-FFF2-40B4-BE49-F238E27FC236}">
                <a16:creationId xmlns:a16="http://schemas.microsoft.com/office/drawing/2014/main" id="{CCA9BA91-01EF-357B-066C-AB1AA3859232}"/>
              </a:ext>
            </a:extLst>
          </p:cNvPr>
          <p:cNvSpPr/>
          <p:nvPr/>
        </p:nvSpPr>
        <p:spPr>
          <a:xfrm>
            <a:off x="5175849" y="4318076"/>
            <a:ext cx="1869056" cy="50320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7BB798-049F-9838-F150-AFFC83E35CAD}"/>
              </a:ext>
            </a:extLst>
          </p:cNvPr>
          <p:cNvSpPr txBox="1"/>
          <p:nvPr/>
        </p:nvSpPr>
        <p:spPr>
          <a:xfrm>
            <a:off x="2027902" y="6145162"/>
            <a:ext cx="8148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   Monomer - Eth</a:t>
            </a:r>
            <a:r>
              <a:rPr lang="en-US" u="sng" dirty="0">
                <a:ea typeface="Calibri"/>
                <a:cs typeface="Calibri"/>
              </a:rPr>
              <a:t>ene</a:t>
            </a:r>
            <a:r>
              <a:rPr lang="en-US" dirty="0">
                <a:ea typeface="Calibri"/>
                <a:cs typeface="Calibri"/>
              </a:rPr>
              <a:t>            Polymer - Polyeth</a:t>
            </a:r>
            <a:r>
              <a:rPr lang="en-US" u="sng" dirty="0">
                <a:ea typeface="Calibri"/>
                <a:cs typeface="Calibri"/>
              </a:rPr>
              <a:t>ene</a:t>
            </a:r>
          </a:p>
        </p:txBody>
      </p:sp>
    </p:spTree>
    <p:extLst>
      <p:ext uri="{BB962C8B-B14F-4D97-AF65-F5344CB8AC3E}">
        <p14:creationId xmlns:p14="http://schemas.microsoft.com/office/powerpoint/2010/main" val="115270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E35B-9B9B-D6E0-04FF-97223D4D0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9FA9-412D-996C-B07D-5172D5A0B93A}"/>
              </a:ext>
            </a:extLst>
          </p:cNvPr>
          <p:cNvSpPr>
            <a:spLocks noGrp="1"/>
          </p:cNvSpPr>
          <p:nvPr>
            <p:ph type="title"/>
          </p:nvPr>
        </p:nvSpPr>
        <p:spPr>
          <a:xfrm>
            <a:off x="0" y="2710"/>
            <a:ext cx="11353800" cy="1325563"/>
          </a:xfrm>
        </p:spPr>
        <p:txBody>
          <a:bodyPr/>
          <a:lstStyle/>
          <a:p>
            <a:r>
              <a:rPr lang="en-US" b="1" dirty="0">
                <a:solidFill>
                  <a:schemeClr val="accent6"/>
                </a:solidFill>
              </a:rPr>
              <a:t>Polymer, monomer and repeat unit </a:t>
            </a:r>
          </a:p>
        </p:txBody>
      </p:sp>
      <p:sp>
        <p:nvSpPr>
          <p:cNvPr id="5" name="TextBox 4">
            <a:extLst>
              <a:ext uri="{FF2B5EF4-FFF2-40B4-BE49-F238E27FC236}">
                <a16:creationId xmlns:a16="http://schemas.microsoft.com/office/drawing/2014/main" id="{553056FD-84DB-5132-EA3A-F8B4D1A1CDB3}"/>
              </a:ext>
            </a:extLst>
          </p:cNvPr>
          <p:cNvSpPr txBox="1"/>
          <p:nvPr/>
        </p:nvSpPr>
        <p:spPr>
          <a:xfrm>
            <a:off x="12813" y="1056968"/>
            <a:ext cx="1219226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It is important that, when given an addition polymer, we are able to identify the initial monomer and repeat unit for the given polymer. It is also necessary to identify the polymer from  its monomer/repeat unit</a:t>
            </a:r>
          </a:p>
          <a:p>
            <a:endParaRPr lang="en-US" sz="2800" dirty="0">
              <a:ea typeface="Calibri"/>
              <a:cs typeface="Calibri"/>
            </a:endParaRPr>
          </a:p>
          <a:p>
            <a:endParaRPr lang="en-US" sz="2800" dirty="0">
              <a:ea typeface="Calibri"/>
              <a:cs typeface="Calibri"/>
            </a:endParaRPr>
          </a:p>
          <a:p>
            <a:endParaRPr lang="en-US" sz="2800">
              <a:ea typeface="Calibri"/>
              <a:cs typeface="Calibri"/>
            </a:endParaRPr>
          </a:p>
          <a:p>
            <a:endParaRPr lang="en-US" sz="2800">
              <a:ea typeface="Calibri"/>
              <a:cs typeface="Calibri"/>
            </a:endParaRPr>
          </a:p>
        </p:txBody>
      </p:sp>
      <p:pic>
        <p:nvPicPr>
          <p:cNvPr id="7" name="Picture 6" descr="A diagram of a hexagon with letters and numbers&#10;&#10;AI-generated content may be incorrect.">
            <a:extLst>
              <a:ext uri="{FF2B5EF4-FFF2-40B4-BE49-F238E27FC236}">
                <a16:creationId xmlns:a16="http://schemas.microsoft.com/office/drawing/2014/main" id="{A0153D0B-1E0B-2250-01BF-ABF4393CE5F2}"/>
              </a:ext>
            </a:extLst>
          </p:cNvPr>
          <p:cNvPicPr>
            <a:picLocks noChangeAspect="1"/>
          </p:cNvPicPr>
          <p:nvPr/>
        </p:nvPicPr>
        <p:blipFill>
          <a:blip r:embed="rId2"/>
          <a:srcRect r="9622" b="-610"/>
          <a:stretch>
            <a:fillRect/>
          </a:stretch>
        </p:blipFill>
        <p:spPr>
          <a:xfrm>
            <a:off x="2491887" y="3533775"/>
            <a:ext cx="3081848" cy="1935782"/>
          </a:xfrm>
          <a:prstGeom prst="rect">
            <a:avLst/>
          </a:prstGeom>
        </p:spPr>
      </p:pic>
      <p:pic>
        <p:nvPicPr>
          <p:cNvPr id="8" name="Picture 7" descr="A diagram of a hexagon with letters and numbers&#10;&#10;AI-generated content may be incorrect.">
            <a:extLst>
              <a:ext uri="{FF2B5EF4-FFF2-40B4-BE49-F238E27FC236}">
                <a16:creationId xmlns:a16="http://schemas.microsoft.com/office/drawing/2014/main" id="{80568E50-F24E-4AB9-0562-69DA4BD36BC7}"/>
              </a:ext>
            </a:extLst>
          </p:cNvPr>
          <p:cNvPicPr>
            <a:picLocks noChangeAspect="1"/>
          </p:cNvPicPr>
          <p:nvPr/>
        </p:nvPicPr>
        <p:blipFill>
          <a:blip r:embed="rId2"/>
          <a:srcRect r="67354" b="-1220"/>
          <a:stretch>
            <a:fillRect/>
          </a:stretch>
        </p:blipFill>
        <p:spPr>
          <a:xfrm>
            <a:off x="8130686" y="2314574"/>
            <a:ext cx="1113217" cy="1947511"/>
          </a:xfrm>
          <a:prstGeom prst="rect">
            <a:avLst/>
          </a:prstGeom>
        </p:spPr>
      </p:pic>
      <p:grpSp>
        <p:nvGrpSpPr>
          <p:cNvPr id="11" name="Group 10">
            <a:extLst>
              <a:ext uri="{FF2B5EF4-FFF2-40B4-BE49-F238E27FC236}">
                <a16:creationId xmlns:a16="http://schemas.microsoft.com/office/drawing/2014/main" id="{90700992-D824-5744-3DFE-749476AB07AD}"/>
              </a:ext>
            </a:extLst>
          </p:cNvPr>
          <p:cNvGrpSpPr/>
          <p:nvPr/>
        </p:nvGrpSpPr>
        <p:grpSpPr>
          <a:xfrm>
            <a:off x="10064994" y="2314574"/>
            <a:ext cx="1435343" cy="1959239"/>
            <a:chOff x="10064994" y="2314574"/>
            <a:chExt cx="1435343" cy="1959239"/>
          </a:xfrm>
        </p:grpSpPr>
        <p:pic>
          <p:nvPicPr>
            <p:cNvPr id="9" name="Picture 8" descr="A diagram of a hexagon with letters and numbers&#10;&#10;AI-generated content may be incorrect.">
              <a:extLst>
                <a:ext uri="{FF2B5EF4-FFF2-40B4-BE49-F238E27FC236}">
                  <a16:creationId xmlns:a16="http://schemas.microsoft.com/office/drawing/2014/main" id="{A61A6A11-6CD5-F09A-7E46-6420CD1D25E5}"/>
                </a:ext>
              </a:extLst>
            </p:cNvPr>
            <p:cNvPicPr>
              <a:picLocks noChangeAspect="1"/>
            </p:cNvPicPr>
            <p:nvPr/>
          </p:nvPicPr>
          <p:blipFill>
            <a:blip r:embed="rId2"/>
            <a:srcRect l="12371" r="52577" b="-1829"/>
            <a:stretch>
              <a:fillRect/>
            </a:stretch>
          </p:blipFill>
          <p:spPr>
            <a:xfrm>
              <a:off x="10064994" y="2314574"/>
              <a:ext cx="1195251" cy="1959239"/>
            </a:xfrm>
            <a:prstGeom prst="rect">
              <a:avLst/>
            </a:prstGeom>
          </p:spPr>
        </p:pic>
        <p:sp>
          <p:nvSpPr>
            <p:cNvPr id="10" name="Rectangle 9">
              <a:extLst>
                <a:ext uri="{FF2B5EF4-FFF2-40B4-BE49-F238E27FC236}">
                  <a16:creationId xmlns:a16="http://schemas.microsoft.com/office/drawing/2014/main" id="{1AE3394B-74E5-C80B-F966-E3DDA32A68AE}"/>
                </a:ext>
              </a:extLst>
            </p:cNvPr>
            <p:cNvSpPr/>
            <p:nvPr/>
          </p:nvSpPr>
          <p:spPr>
            <a:xfrm>
              <a:off x="11090030" y="3528646"/>
              <a:ext cx="410307" cy="726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1C7E8-BBCC-B4E8-6BE3-8703560A245E}"/>
              </a:ext>
            </a:extLst>
          </p:cNvPr>
          <p:cNvSpPr txBox="1"/>
          <p:nvPr/>
        </p:nvSpPr>
        <p:spPr>
          <a:xfrm>
            <a:off x="9495692" y="2930769"/>
            <a:ext cx="527538" cy="375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OR</a:t>
            </a:r>
            <a:endParaRPr lang="en-US" dirty="0"/>
          </a:p>
        </p:txBody>
      </p:sp>
      <p:pic>
        <p:nvPicPr>
          <p:cNvPr id="14" name="Picture 13" descr="A diagram of a molecule&#10;&#10;AI-generated content may be incorrect.">
            <a:extLst>
              <a:ext uri="{FF2B5EF4-FFF2-40B4-BE49-F238E27FC236}">
                <a16:creationId xmlns:a16="http://schemas.microsoft.com/office/drawing/2014/main" id="{C27AE2CD-759E-2DDD-8EE7-96110FCBF2C2}"/>
              </a:ext>
            </a:extLst>
          </p:cNvPr>
          <p:cNvPicPr>
            <a:picLocks noChangeAspect="1"/>
          </p:cNvPicPr>
          <p:nvPr/>
        </p:nvPicPr>
        <p:blipFill>
          <a:blip r:embed="rId3"/>
          <a:stretch>
            <a:fillRect/>
          </a:stretch>
        </p:blipFill>
        <p:spPr>
          <a:xfrm>
            <a:off x="8974748" y="4742351"/>
            <a:ext cx="1581150" cy="1781175"/>
          </a:xfrm>
          <a:prstGeom prst="rect">
            <a:avLst/>
          </a:prstGeom>
        </p:spPr>
      </p:pic>
      <p:cxnSp>
        <p:nvCxnSpPr>
          <p:cNvPr id="15" name="Straight Arrow Connector 14">
            <a:extLst>
              <a:ext uri="{FF2B5EF4-FFF2-40B4-BE49-F238E27FC236}">
                <a16:creationId xmlns:a16="http://schemas.microsoft.com/office/drawing/2014/main" id="{D34B89E8-60EE-BBD2-0F98-32A98A37F1CF}"/>
              </a:ext>
            </a:extLst>
          </p:cNvPr>
          <p:cNvCxnSpPr/>
          <p:nvPr/>
        </p:nvCxnSpPr>
        <p:spPr>
          <a:xfrm>
            <a:off x="6494584" y="4654061"/>
            <a:ext cx="1418492" cy="60960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B9A74D-CFB4-8553-6D85-2D5A1E5BB5A4}"/>
              </a:ext>
            </a:extLst>
          </p:cNvPr>
          <p:cNvCxnSpPr>
            <a:cxnSpLocks/>
          </p:cNvCxnSpPr>
          <p:nvPr/>
        </p:nvCxnSpPr>
        <p:spPr>
          <a:xfrm flipV="1">
            <a:off x="6494583" y="3704491"/>
            <a:ext cx="1383323" cy="62132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E1AE41-6219-DA61-4D45-580C4D066822}"/>
              </a:ext>
            </a:extLst>
          </p:cNvPr>
          <p:cNvSpPr txBox="1"/>
          <p:nvPr/>
        </p:nvSpPr>
        <p:spPr>
          <a:xfrm>
            <a:off x="6154615" y="3024553"/>
            <a:ext cx="1735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REPEAT UNIT</a:t>
            </a:r>
            <a:endParaRPr lang="en-US" dirty="0"/>
          </a:p>
        </p:txBody>
      </p:sp>
      <p:sp>
        <p:nvSpPr>
          <p:cNvPr id="18" name="TextBox 17">
            <a:extLst>
              <a:ext uri="{FF2B5EF4-FFF2-40B4-BE49-F238E27FC236}">
                <a16:creationId xmlns:a16="http://schemas.microsoft.com/office/drawing/2014/main" id="{10B47AE8-6B16-8216-4E36-9DA1EE1F7C03}"/>
              </a:ext>
            </a:extLst>
          </p:cNvPr>
          <p:cNvSpPr txBox="1"/>
          <p:nvPr/>
        </p:nvSpPr>
        <p:spPr>
          <a:xfrm>
            <a:off x="6107722" y="5627075"/>
            <a:ext cx="1735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MONOMER</a:t>
            </a:r>
            <a:endParaRPr lang="en-US" dirty="0"/>
          </a:p>
        </p:txBody>
      </p:sp>
      <p:sp>
        <p:nvSpPr>
          <p:cNvPr id="19" name="Oval 18">
            <a:extLst>
              <a:ext uri="{FF2B5EF4-FFF2-40B4-BE49-F238E27FC236}">
                <a16:creationId xmlns:a16="http://schemas.microsoft.com/office/drawing/2014/main" id="{BE4BC584-3EAA-B218-A916-BADA011462BC}"/>
              </a:ext>
            </a:extLst>
          </p:cNvPr>
          <p:cNvSpPr/>
          <p:nvPr/>
        </p:nvSpPr>
        <p:spPr>
          <a:xfrm>
            <a:off x="8170984" y="2919045"/>
            <a:ext cx="1078523" cy="339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A92227-07FC-23F7-5EFA-EB9D1250A632}"/>
              </a:ext>
            </a:extLst>
          </p:cNvPr>
          <p:cNvSpPr/>
          <p:nvPr/>
        </p:nvSpPr>
        <p:spPr>
          <a:xfrm>
            <a:off x="9226060" y="5322275"/>
            <a:ext cx="1078523" cy="339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Bracket 20">
            <a:extLst>
              <a:ext uri="{FF2B5EF4-FFF2-40B4-BE49-F238E27FC236}">
                <a16:creationId xmlns:a16="http://schemas.microsoft.com/office/drawing/2014/main" id="{39346C6A-B7A0-5034-E2C9-BFFBABCC8055}"/>
              </a:ext>
            </a:extLst>
          </p:cNvPr>
          <p:cNvSpPr/>
          <p:nvPr/>
        </p:nvSpPr>
        <p:spPr>
          <a:xfrm>
            <a:off x="2497015" y="3528646"/>
            <a:ext cx="1125415" cy="19460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30FB9667-6DBE-476A-61E4-DC8A0BEEBA49}"/>
              </a:ext>
            </a:extLst>
          </p:cNvPr>
          <p:cNvSpPr txBox="1"/>
          <p:nvPr/>
        </p:nvSpPr>
        <p:spPr>
          <a:xfrm>
            <a:off x="3047999" y="5662245"/>
            <a:ext cx="32472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Poly(</a:t>
            </a:r>
            <a:r>
              <a:rPr lang="en-US" dirty="0" err="1">
                <a:ea typeface="Calibri"/>
                <a:cs typeface="Calibri"/>
              </a:rPr>
              <a:t>phenylethene</a:t>
            </a:r>
            <a:r>
              <a:rPr lang="en-US" dirty="0">
                <a:ea typeface="Calibri"/>
                <a:cs typeface="Calibri"/>
              </a:rPr>
              <a:t>)</a:t>
            </a:r>
            <a:endParaRPr lang="en-US" dirty="0"/>
          </a:p>
        </p:txBody>
      </p:sp>
    </p:spTree>
    <p:extLst>
      <p:ext uri="{BB962C8B-B14F-4D97-AF65-F5344CB8AC3E}">
        <p14:creationId xmlns:p14="http://schemas.microsoft.com/office/powerpoint/2010/main" val="305148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AE9D-1506-4E18-1105-C9DBD6261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DE62D-B6AB-9A0B-D416-488DDBB43BDF}"/>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Example question</a:t>
            </a:r>
          </a:p>
        </p:txBody>
      </p:sp>
      <p:pic>
        <p:nvPicPr>
          <p:cNvPr id="3" name="Picture 2" descr="A diagram of a molecule&#10;&#10;AI-generated content may be incorrect.">
            <a:extLst>
              <a:ext uri="{FF2B5EF4-FFF2-40B4-BE49-F238E27FC236}">
                <a16:creationId xmlns:a16="http://schemas.microsoft.com/office/drawing/2014/main" id="{9C1132B2-1F01-C3B7-1574-762190D30A3B}"/>
              </a:ext>
            </a:extLst>
          </p:cNvPr>
          <p:cNvPicPr>
            <a:picLocks noChangeAspect="1"/>
          </p:cNvPicPr>
          <p:nvPr/>
        </p:nvPicPr>
        <p:blipFill>
          <a:blip r:embed="rId2"/>
          <a:srcRect l="9877" t="463" r="-137" b="-242"/>
          <a:stretch>
            <a:fillRect/>
          </a:stretch>
        </p:blipFill>
        <p:spPr>
          <a:xfrm>
            <a:off x="2663337" y="1022618"/>
            <a:ext cx="7720403" cy="4846976"/>
          </a:xfrm>
          <a:prstGeom prst="rect">
            <a:avLst/>
          </a:prstGeom>
        </p:spPr>
      </p:pic>
      <p:sp>
        <p:nvSpPr>
          <p:cNvPr id="5" name="Oval 4">
            <a:extLst>
              <a:ext uri="{FF2B5EF4-FFF2-40B4-BE49-F238E27FC236}">
                <a16:creationId xmlns:a16="http://schemas.microsoft.com/office/drawing/2014/main" id="{2CD571D8-DBE6-D062-24FB-E6A35132B154}"/>
              </a:ext>
            </a:extLst>
          </p:cNvPr>
          <p:cNvSpPr/>
          <p:nvPr/>
        </p:nvSpPr>
        <p:spPr>
          <a:xfrm>
            <a:off x="8921261" y="5380892"/>
            <a:ext cx="246184" cy="11723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859" y="2710"/>
            <a:ext cx="10515600" cy="1325563"/>
          </a:xfrm>
        </p:spPr>
        <p:txBody>
          <a:bodyPr/>
          <a:lstStyle/>
          <a:p>
            <a:r>
              <a:rPr lang="en-US" b="1">
                <a:solidFill>
                  <a:schemeClr val="accent6"/>
                </a:solidFill>
              </a:rPr>
              <a:t>3.3.4 Alkenes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401444" y="1444625"/>
            <a:ext cx="10515600" cy="1433436"/>
          </a:xfrm>
        </p:spPr>
        <p:txBody>
          <a:bodyPr vert="horz" lIns="91440" tIns="45720" rIns="91440" bIns="45720" rtlCol="0" anchor="t">
            <a:normAutofit lnSpcReduction="10000"/>
          </a:bodyPr>
          <a:lstStyle/>
          <a:p>
            <a:pPr marL="0" indent="0">
              <a:buNone/>
            </a:pPr>
            <a:r>
              <a:rPr lang="en-US"/>
              <a:t>3.3.4.1 Structure, bonding and reactivity  </a:t>
            </a:r>
          </a:p>
          <a:p>
            <a:pPr marL="0" indent="0">
              <a:buNone/>
            </a:pPr>
            <a:r>
              <a:rPr lang="en-US"/>
              <a:t>3.3.4.2 Addition reactions of alkenes</a:t>
            </a:r>
            <a:endParaRPr lang="en-US">
              <a:cs typeface="Calibri"/>
            </a:endParaRPr>
          </a:p>
          <a:p>
            <a:pPr marL="0" indent="0">
              <a:buNone/>
            </a:pPr>
            <a:r>
              <a:rPr lang="en-US"/>
              <a:t>3.3.4.3 Addition polymers</a:t>
            </a:r>
            <a:endParaRPr lang="en-US">
              <a:cs typeface="Calibri"/>
            </a:endParaRPr>
          </a:p>
        </p:txBody>
      </p:sp>
    </p:spTree>
    <p:extLst>
      <p:ext uri="{BB962C8B-B14F-4D97-AF65-F5344CB8AC3E}">
        <p14:creationId xmlns:p14="http://schemas.microsoft.com/office/powerpoint/2010/main" val="3361823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1F47D-513B-F4BB-CC72-2CE28C7C5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B9F4C-9D72-E241-2736-E5365D200EF3}"/>
              </a:ext>
            </a:extLst>
          </p:cNvPr>
          <p:cNvSpPr>
            <a:spLocks noGrp="1"/>
          </p:cNvSpPr>
          <p:nvPr>
            <p:ph type="title"/>
          </p:nvPr>
        </p:nvSpPr>
        <p:spPr>
          <a:xfrm>
            <a:off x="0" y="2710"/>
            <a:ext cx="11353800" cy="1325563"/>
          </a:xfrm>
        </p:spPr>
        <p:txBody>
          <a:bodyPr/>
          <a:lstStyle/>
          <a:p>
            <a:r>
              <a:rPr lang="en-US" b="1" dirty="0">
                <a:solidFill>
                  <a:schemeClr val="accent6"/>
                </a:solidFill>
              </a:rPr>
              <a:t>Modifying the properties of plastics </a:t>
            </a:r>
          </a:p>
        </p:txBody>
      </p:sp>
      <p:sp>
        <p:nvSpPr>
          <p:cNvPr id="5" name="TextBox 4">
            <a:extLst>
              <a:ext uri="{FF2B5EF4-FFF2-40B4-BE49-F238E27FC236}">
                <a16:creationId xmlns:a16="http://schemas.microsoft.com/office/drawing/2014/main" id="{2F434B4A-7A3A-3371-A7CC-93023E1D4552}"/>
              </a:ext>
            </a:extLst>
          </p:cNvPr>
          <p:cNvSpPr txBox="1"/>
          <p:nvPr/>
        </p:nvSpPr>
        <p:spPr>
          <a:xfrm>
            <a:off x="3044" y="881122"/>
            <a:ext cx="1219226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As well as by changing the </a:t>
            </a:r>
            <a:r>
              <a:rPr lang="en-US" sz="2800" dirty="0">
                <a:solidFill>
                  <a:srgbClr val="FF0000"/>
                </a:solidFill>
                <a:ea typeface="Calibri"/>
                <a:cs typeface="Calibri"/>
              </a:rPr>
              <a:t>R</a:t>
            </a:r>
            <a:r>
              <a:rPr lang="en-US" sz="2800" dirty="0">
                <a:ea typeface="Calibri"/>
                <a:cs typeface="Calibri"/>
              </a:rPr>
              <a:t>-group of the monomers, additives (such as </a:t>
            </a:r>
            <a:r>
              <a:rPr lang="en-US" sz="2800" dirty="0" err="1">
                <a:ea typeface="Calibri"/>
                <a:cs typeface="Calibri"/>
              </a:rPr>
              <a:t>plasticisers</a:t>
            </a:r>
            <a:r>
              <a:rPr lang="en-US" sz="2800" dirty="0">
                <a:ea typeface="Calibri"/>
                <a:cs typeface="Calibri"/>
              </a:rPr>
              <a:t>) may be used to modify the properties of plastics.</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r>
              <a:rPr lang="en-US" sz="2800" dirty="0">
                <a:ea typeface="Calibri"/>
                <a:cs typeface="Calibri"/>
              </a:rPr>
              <a:t>These small molecules get between the polymer chains, disrupting the intermolecular forces, enabling them to slide across one another. For example, both plastic bags and drainpipes may be made from PVC, by modification with </a:t>
            </a:r>
            <a:r>
              <a:rPr lang="en-US" sz="2800" dirty="0" err="1">
                <a:ea typeface="Calibri"/>
                <a:cs typeface="Calibri"/>
              </a:rPr>
              <a:t>plasticisers</a:t>
            </a:r>
            <a:r>
              <a:rPr lang="en-US" sz="2800" dirty="0">
                <a:ea typeface="Calibri"/>
                <a:cs typeface="Calibri"/>
              </a:rPr>
              <a:t>.</a:t>
            </a:r>
          </a:p>
          <a:p>
            <a:r>
              <a:rPr lang="en-US" sz="2800" dirty="0">
                <a:ea typeface="Calibri"/>
                <a:cs typeface="Calibri"/>
              </a:rPr>
              <a:t>The properties of poly(ethene) may also be modified by changing the method of manufacture. High density polythene is made at lower temperatures and pressures </a:t>
            </a:r>
            <a:r>
              <a:rPr lang="en-US" sz="2800">
                <a:ea typeface="Calibri"/>
                <a:cs typeface="Calibri"/>
              </a:rPr>
              <a:t>than high density polythene by using a Ziegler-Natta catalyst.</a:t>
            </a:r>
            <a:endParaRPr lang="en-US" sz="2800" dirty="0">
              <a:ea typeface="Calibri"/>
              <a:cs typeface="Calibri"/>
            </a:endParaRPr>
          </a:p>
        </p:txBody>
      </p:sp>
      <p:grpSp>
        <p:nvGrpSpPr>
          <p:cNvPr id="13" name="Group 12">
            <a:extLst>
              <a:ext uri="{FF2B5EF4-FFF2-40B4-BE49-F238E27FC236}">
                <a16:creationId xmlns:a16="http://schemas.microsoft.com/office/drawing/2014/main" id="{A1036FFE-60FD-5EFD-E07F-CF60298FF4CC}"/>
              </a:ext>
            </a:extLst>
          </p:cNvPr>
          <p:cNvGrpSpPr/>
          <p:nvPr/>
        </p:nvGrpSpPr>
        <p:grpSpPr>
          <a:xfrm>
            <a:off x="9912594" y="1332889"/>
            <a:ext cx="1841742" cy="1813415"/>
            <a:chOff x="1257056" y="2534505"/>
            <a:chExt cx="1841742" cy="1813415"/>
          </a:xfrm>
        </p:grpSpPr>
        <p:pic>
          <p:nvPicPr>
            <p:cNvPr id="4" name="Picture 3" descr="A diagram of a molecule&#10;&#10;AI-generated content may be incorrect.">
              <a:extLst>
                <a:ext uri="{FF2B5EF4-FFF2-40B4-BE49-F238E27FC236}">
                  <a16:creationId xmlns:a16="http://schemas.microsoft.com/office/drawing/2014/main" id="{69067FA1-9685-9111-7AFF-6090F2E24CD4}"/>
                </a:ext>
              </a:extLst>
            </p:cNvPr>
            <p:cNvPicPr>
              <a:picLocks noChangeAspect="1"/>
            </p:cNvPicPr>
            <p:nvPr/>
          </p:nvPicPr>
          <p:blipFill>
            <a:blip r:embed="rId2"/>
            <a:stretch>
              <a:fillRect/>
            </a:stretch>
          </p:blipFill>
          <p:spPr>
            <a:xfrm>
              <a:off x="1257056" y="2534505"/>
              <a:ext cx="1581150" cy="1781175"/>
            </a:xfrm>
            <a:prstGeom prst="rect">
              <a:avLst/>
            </a:prstGeom>
          </p:spPr>
        </p:pic>
        <p:sp>
          <p:nvSpPr>
            <p:cNvPr id="6" name="TextBox 5">
              <a:extLst>
                <a:ext uri="{FF2B5EF4-FFF2-40B4-BE49-F238E27FC236}">
                  <a16:creationId xmlns:a16="http://schemas.microsoft.com/office/drawing/2014/main" id="{8801AB30-C26D-37ED-8564-64020816E5C9}"/>
                </a:ext>
              </a:extLst>
            </p:cNvPr>
            <p:cNvSpPr txBox="1"/>
            <p:nvPr/>
          </p:nvSpPr>
          <p:spPr>
            <a:xfrm>
              <a:off x="2110153" y="3516923"/>
              <a:ext cx="988645" cy="83099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ea typeface="Calibri"/>
                  <a:cs typeface="Calibri"/>
                </a:rPr>
                <a:t> R</a:t>
              </a:r>
            </a:p>
            <a:p>
              <a:endParaRPr lang="en-US" sz="2400" dirty="0">
                <a:solidFill>
                  <a:srgbClr val="FF0000"/>
                </a:solidFill>
                <a:ea typeface="Calibri"/>
                <a:cs typeface="Calibri"/>
              </a:endParaRPr>
            </a:p>
          </p:txBody>
        </p:sp>
      </p:grpSp>
    </p:spTree>
    <p:extLst>
      <p:ext uri="{BB962C8B-B14F-4D97-AF65-F5344CB8AC3E}">
        <p14:creationId xmlns:p14="http://schemas.microsoft.com/office/powerpoint/2010/main" val="91099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A0E30-597B-1B4B-2608-ABD6FEC86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2A268-1C12-F40D-D0AC-2EF0453CF7C8}"/>
              </a:ext>
            </a:extLst>
          </p:cNvPr>
          <p:cNvSpPr>
            <a:spLocks noGrp="1"/>
          </p:cNvSpPr>
          <p:nvPr>
            <p:ph type="title"/>
          </p:nvPr>
        </p:nvSpPr>
        <p:spPr>
          <a:xfrm>
            <a:off x="0" y="2710"/>
            <a:ext cx="11353800" cy="1325563"/>
          </a:xfrm>
        </p:spPr>
        <p:txBody>
          <a:bodyPr/>
          <a:lstStyle/>
          <a:p>
            <a:r>
              <a:rPr lang="en-US" b="1" dirty="0">
                <a:solidFill>
                  <a:schemeClr val="accent6"/>
                </a:solidFill>
              </a:rPr>
              <a:t>Modifying the properties of plastics </a:t>
            </a:r>
          </a:p>
        </p:txBody>
      </p:sp>
      <p:sp>
        <p:nvSpPr>
          <p:cNvPr id="5" name="TextBox 4">
            <a:extLst>
              <a:ext uri="{FF2B5EF4-FFF2-40B4-BE49-F238E27FC236}">
                <a16:creationId xmlns:a16="http://schemas.microsoft.com/office/drawing/2014/main" id="{E7CBC57F-80C3-8AF4-1813-300B4014501E}"/>
              </a:ext>
            </a:extLst>
          </p:cNvPr>
          <p:cNvSpPr txBox="1"/>
          <p:nvPr/>
        </p:nvSpPr>
        <p:spPr>
          <a:xfrm>
            <a:off x="3044" y="1185922"/>
            <a:ext cx="121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When high temperatures and pressures are used to manufacture low density polythene, a free radical mechanism occurs, resulting in more branching and therefore less-tightly packing together of the polymer chains. This type of polyethene is used to make plastic bags.</a:t>
            </a:r>
            <a:endParaRPr lang="en-US" dirty="0">
              <a:ea typeface="Calibri"/>
              <a:cs typeface="Calibri"/>
            </a:endParaRPr>
          </a:p>
          <a:p>
            <a:r>
              <a:rPr lang="en-US" sz="2800" dirty="0">
                <a:ea typeface="Calibri"/>
                <a:cs typeface="Calibri"/>
              </a:rPr>
              <a:t>Conversely, less branching, which resulted from the lower temperatures and pressures facilitated by a catalyst, enables the polymers to pack together more tightly resulting in a high density polyethene. This is used for harder products such as plastic buckets.</a:t>
            </a:r>
            <a:endParaRPr lang="en-US" dirty="0">
              <a:ea typeface="Calibri"/>
              <a:cs typeface="Calibri"/>
            </a:endParaRPr>
          </a:p>
        </p:txBody>
      </p:sp>
    </p:spTree>
    <p:extLst>
      <p:ext uri="{BB962C8B-B14F-4D97-AF65-F5344CB8AC3E}">
        <p14:creationId xmlns:p14="http://schemas.microsoft.com/office/powerpoint/2010/main" val="369458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3C7F-5A41-86E7-7CE2-9F9D82FB9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83BB7-3697-76BA-ECE0-908F1BAAA9A2}"/>
              </a:ext>
            </a:extLst>
          </p:cNvPr>
          <p:cNvSpPr>
            <a:spLocks noGrp="1"/>
          </p:cNvSpPr>
          <p:nvPr>
            <p:ph type="title"/>
          </p:nvPr>
        </p:nvSpPr>
        <p:spPr>
          <a:xfrm>
            <a:off x="0" y="2710"/>
            <a:ext cx="11353800" cy="1325563"/>
          </a:xfrm>
        </p:spPr>
        <p:txBody>
          <a:bodyPr/>
          <a:lstStyle/>
          <a:p>
            <a:r>
              <a:rPr lang="en-US" b="1" dirty="0">
                <a:solidFill>
                  <a:schemeClr val="accent6"/>
                </a:solidFill>
              </a:rPr>
              <a:t>Environmental issues </a:t>
            </a:r>
          </a:p>
        </p:txBody>
      </p:sp>
      <p:sp>
        <p:nvSpPr>
          <p:cNvPr id="5" name="TextBox 4">
            <a:extLst>
              <a:ext uri="{FF2B5EF4-FFF2-40B4-BE49-F238E27FC236}">
                <a16:creationId xmlns:a16="http://schemas.microsoft.com/office/drawing/2014/main" id="{F90170E8-65BE-A96C-A1C4-926769C2B225}"/>
              </a:ext>
            </a:extLst>
          </p:cNvPr>
          <p:cNvSpPr txBox="1"/>
          <p:nvPr/>
        </p:nvSpPr>
        <p:spPr>
          <a:xfrm>
            <a:off x="3044" y="1185922"/>
            <a:ext cx="1219226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Since addition polymers consist of very long alkyl chains, they are not susceptible to biodegradation form the action of agents such as enzymes. Also, the carbon-carbon single bonds are strong and non-polar as are the C-H bonds. As with alkanes, this makes them very unreactive. A consequence of these features is that they tend to remain in the environment long after their useful lifespan. One way of reducing the impact of plastics on the environment is to recycle them.</a:t>
            </a:r>
            <a:endParaRPr lang="en-US" dirty="0">
              <a:ea typeface="Calibri"/>
              <a:cs typeface="Calibri"/>
            </a:endParaRPr>
          </a:p>
          <a:p>
            <a:endParaRPr lang="en-US" sz="2800" dirty="0">
              <a:ea typeface="Calibri"/>
              <a:cs typeface="Calibri"/>
            </a:endParaRPr>
          </a:p>
          <a:p>
            <a:pPr marL="514350" indent="-514350">
              <a:buAutoNum type="arabicPeriod"/>
            </a:pPr>
            <a:r>
              <a:rPr lang="en-US" sz="2800" dirty="0">
                <a:ea typeface="Calibri"/>
                <a:cs typeface="Calibri"/>
              </a:rPr>
              <a:t>Mechanical recycling</a:t>
            </a:r>
            <a:endParaRPr lang="en-US" dirty="0">
              <a:ea typeface="Calibri"/>
              <a:cs typeface="Calibri"/>
            </a:endParaRPr>
          </a:p>
          <a:p>
            <a:r>
              <a:rPr lang="en-US" sz="2800" dirty="0">
                <a:ea typeface="Calibri"/>
                <a:cs typeface="Calibri"/>
              </a:rPr>
              <a:t>Once sorted and washed, some plastics may be ground into small pellets, which can then be melted and remolded into new products. This may only be carried out a number of times before the plastics properties become too degraded</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2179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DE1C-A0DD-8C7B-4AF8-7D61AF757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231CA-90A2-AFCE-8461-0EEBFB515285}"/>
              </a:ext>
            </a:extLst>
          </p:cNvPr>
          <p:cNvSpPr>
            <a:spLocks noGrp="1"/>
          </p:cNvSpPr>
          <p:nvPr>
            <p:ph type="title"/>
          </p:nvPr>
        </p:nvSpPr>
        <p:spPr>
          <a:xfrm>
            <a:off x="0" y="2710"/>
            <a:ext cx="11353800" cy="1325563"/>
          </a:xfrm>
        </p:spPr>
        <p:txBody>
          <a:bodyPr/>
          <a:lstStyle/>
          <a:p>
            <a:r>
              <a:rPr lang="en-US" b="1" dirty="0">
                <a:solidFill>
                  <a:schemeClr val="accent6"/>
                </a:solidFill>
              </a:rPr>
              <a:t>Environmental issues </a:t>
            </a:r>
          </a:p>
        </p:txBody>
      </p:sp>
      <p:sp>
        <p:nvSpPr>
          <p:cNvPr id="5" name="TextBox 4">
            <a:extLst>
              <a:ext uri="{FF2B5EF4-FFF2-40B4-BE49-F238E27FC236}">
                <a16:creationId xmlns:a16="http://schemas.microsoft.com/office/drawing/2014/main" id="{F4CFF9FC-64AB-990D-4F67-48692DFAEFB4}"/>
              </a:ext>
            </a:extLst>
          </p:cNvPr>
          <p:cNvSpPr txBox="1"/>
          <p:nvPr/>
        </p:nvSpPr>
        <p:spPr>
          <a:xfrm>
            <a:off x="3044" y="1185922"/>
            <a:ext cx="1219226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2.   Feedstock recycling</a:t>
            </a:r>
          </a:p>
          <a:p>
            <a:r>
              <a:rPr lang="en-US" sz="2800" dirty="0">
                <a:ea typeface="Calibri"/>
                <a:cs typeface="Calibri"/>
              </a:rPr>
              <a:t>The polymer bonds may be broken, producing monomers, by heating the plastics to a certain temperature. These can then form a feedstock to make new plastics.</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72035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681F-4CD4-A9ED-BA49-C634D7FF9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E2F98-58BE-0EE3-CFB5-6D1AAF38B8BC}"/>
              </a:ext>
            </a:extLst>
          </p:cNvPr>
          <p:cNvSpPr>
            <a:spLocks noGrp="1"/>
          </p:cNvSpPr>
          <p:nvPr>
            <p:ph type="title"/>
          </p:nvPr>
        </p:nvSpPr>
        <p:spPr>
          <a:xfrm>
            <a:off x="0" y="2710"/>
            <a:ext cx="6364941" cy="1020763"/>
          </a:xfrm>
        </p:spPr>
        <p:txBody>
          <a:bodyPr>
            <a:normAutofit/>
          </a:bodyPr>
          <a:lstStyle/>
          <a:p>
            <a:r>
              <a:rPr lang="en-US" b="1" dirty="0">
                <a:solidFill>
                  <a:schemeClr val="accent6"/>
                </a:solidFill>
              </a:rPr>
              <a:t>Example questions</a:t>
            </a:r>
          </a:p>
        </p:txBody>
      </p:sp>
      <p:pic>
        <p:nvPicPr>
          <p:cNvPr id="4" name="Picture 3" descr="A white and black page with black text&#10;&#10;AI-generated content may be incorrect.">
            <a:extLst>
              <a:ext uri="{FF2B5EF4-FFF2-40B4-BE49-F238E27FC236}">
                <a16:creationId xmlns:a16="http://schemas.microsoft.com/office/drawing/2014/main" id="{0E26AB18-F4DB-BC0C-C5FB-1876F822AB55}"/>
              </a:ext>
            </a:extLst>
          </p:cNvPr>
          <p:cNvPicPr>
            <a:picLocks noChangeAspect="1"/>
          </p:cNvPicPr>
          <p:nvPr/>
        </p:nvPicPr>
        <p:blipFill>
          <a:blip r:embed="rId2"/>
          <a:srcRect l="12747" r="220" b="336"/>
          <a:stretch>
            <a:fillRect/>
          </a:stretch>
        </p:blipFill>
        <p:spPr>
          <a:xfrm>
            <a:off x="214583" y="1017378"/>
            <a:ext cx="5682807" cy="4262555"/>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7F54468A-35E3-2F99-47A1-F31DCF7D5D68}"/>
              </a:ext>
            </a:extLst>
          </p:cNvPr>
          <p:cNvPicPr>
            <a:picLocks noChangeAspect="1"/>
          </p:cNvPicPr>
          <p:nvPr/>
        </p:nvPicPr>
        <p:blipFill>
          <a:blip r:embed="rId3"/>
          <a:srcRect l="20623" t="31933" r="23151" b="54927"/>
          <a:stretch>
            <a:fillRect/>
          </a:stretch>
        </p:blipFill>
        <p:spPr>
          <a:xfrm>
            <a:off x="5892767" y="1504488"/>
            <a:ext cx="6169578" cy="90118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76BC48C-44C0-A56D-3998-8B625DC2CD7F}"/>
              </a:ext>
            </a:extLst>
          </p:cNvPr>
          <p:cNvPicPr>
            <a:picLocks noChangeAspect="1"/>
          </p:cNvPicPr>
          <p:nvPr/>
        </p:nvPicPr>
        <p:blipFill>
          <a:blip r:embed="rId3"/>
          <a:srcRect l="20627" t="47589" r="23198" b="39203"/>
          <a:stretch>
            <a:fillRect/>
          </a:stretch>
        </p:blipFill>
        <p:spPr>
          <a:xfrm>
            <a:off x="5893186" y="3750693"/>
            <a:ext cx="6164005" cy="905804"/>
          </a:xfrm>
          <a:prstGeom prst="rect">
            <a:avLst/>
          </a:prstGeom>
        </p:spPr>
      </p:pic>
    </p:spTree>
    <p:extLst>
      <p:ext uri="{BB962C8B-B14F-4D97-AF65-F5344CB8AC3E}">
        <p14:creationId xmlns:p14="http://schemas.microsoft.com/office/powerpoint/2010/main" val="34023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3.3.4.1 Structure, bonding and reactivity</a:t>
            </a:r>
          </a:p>
        </p:txBody>
      </p:sp>
      <p:sp>
        <p:nvSpPr>
          <p:cNvPr id="4" name="TextBox 3">
            <a:extLst>
              <a:ext uri="{FF2B5EF4-FFF2-40B4-BE49-F238E27FC236}">
                <a16:creationId xmlns:a16="http://schemas.microsoft.com/office/drawing/2014/main" id="{B2C75E7E-0F1E-27A7-0F5B-30DD0FEFA7A6}"/>
              </a:ext>
            </a:extLst>
          </p:cNvPr>
          <p:cNvSpPr txBox="1"/>
          <p:nvPr/>
        </p:nvSpPr>
        <p:spPr>
          <a:xfrm>
            <a:off x="640708" y="1837948"/>
            <a:ext cx="1121015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Alkenes are unsaturated hydrocarbons.</a:t>
            </a:r>
          </a:p>
          <a:p>
            <a:endParaRPr lang="en-US" sz="2800">
              <a:ea typeface="Calibri"/>
              <a:cs typeface="Calibri"/>
            </a:endParaRPr>
          </a:p>
          <a:p>
            <a:r>
              <a:rPr lang="en-US" sz="2800">
                <a:ea typeface="Calibri"/>
                <a:cs typeface="Calibri"/>
              </a:rPr>
              <a:t>Bonding in alkenes involves a double covalent bond, a </a:t>
            </a:r>
            <a:r>
              <a:rPr lang="en-US" sz="2800" err="1">
                <a:ea typeface="Calibri"/>
                <a:cs typeface="Calibri"/>
              </a:rPr>
              <a:t>centre</a:t>
            </a:r>
            <a:r>
              <a:rPr lang="en-US" sz="2800">
                <a:ea typeface="Calibri"/>
                <a:cs typeface="Calibri"/>
              </a:rPr>
              <a:t> of high electron density</a:t>
            </a:r>
          </a:p>
        </p:txBody>
      </p:sp>
    </p:spTree>
    <p:extLst>
      <p:ext uri="{BB962C8B-B14F-4D97-AF65-F5344CB8AC3E}">
        <p14:creationId xmlns:p14="http://schemas.microsoft.com/office/powerpoint/2010/main" val="236014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020763"/>
          </a:xfrm>
        </p:spPr>
        <p:txBody>
          <a:bodyPr/>
          <a:lstStyle/>
          <a:p>
            <a:r>
              <a:rPr lang="en-US" b="1">
                <a:solidFill>
                  <a:schemeClr val="accent6"/>
                </a:solidFill>
              </a:rPr>
              <a:t>General Introduction</a:t>
            </a:r>
          </a:p>
        </p:txBody>
      </p:sp>
      <p:sp>
        <p:nvSpPr>
          <p:cNvPr id="4" name="TextBox 3">
            <a:extLst>
              <a:ext uri="{FF2B5EF4-FFF2-40B4-BE49-F238E27FC236}">
                <a16:creationId xmlns:a16="http://schemas.microsoft.com/office/drawing/2014/main" id="{771548B6-410C-CC11-8DFE-E952618F6167}"/>
              </a:ext>
            </a:extLst>
          </p:cNvPr>
          <p:cNvSpPr txBox="1"/>
          <p:nvPr/>
        </p:nvSpPr>
        <p:spPr>
          <a:xfrm>
            <a:off x="0" y="1030653"/>
            <a:ext cx="1187334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Alkenes are hydrocarbons and have the general formula (with one double bond) C</a:t>
            </a:r>
            <a:r>
              <a:rPr lang="en-GB" sz="2800" baseline="-25000">
                <a:ea typeface="Calibri"/>
                <a:cs typeface="Calibri"/>
              </a:rPr>
              <a:t>n</a:t>
            </a:r>
            <a:r>
              <a:rPr lang="en-GB" sz="2800">
                <a:ea typeface="Calibri"/>
                <a:cs typeface="Calibri"/>
              </a:rPr>
              <a:t>H</a:t>
            </a:r>
            <a:r>
              <a:rPr lang="en-GB" sz="2800" baseline="-25000">
                <a:ea typeface="Calibri"/>
                <a:cs typeface="Calibri"/>
              </a:rPr>
              <a:t>2n</a:t>
            </a:r>
            <a:r>
              <a:rPr lang="en-GB" sz="2800">
                <a:ea typeface="Calibri"/>
                <a:cs typeface="Calibri"/>
              </a:rPr>
              <a:t>. There is at least one C=C double bond – that makes them UNSATURATED. </a:t>
            </a:r>
            <a:endParaRPr lang="en-US"/>
          </a:p>
          <a:p>
            <a:r>
              <a:rPr lang="en-GB" sz="2800">
                <a:ea typeface="Calibri"/>
                <a:cs typeface="Calibri"/>
              </a:rPr>
              <a:t>They are named in a similar way to alkanes, but with the suffix –ENE, rather than –</a:t>
            </a:r>
            <a:r>
              <a:rPr lang="en-GB" sz="2800" err="1">
                <a:ea typeface="Calibri"/>
                <a:cs typeface="Calibri"/>
              </a:rPr>
              <a:t>ane</a:t>
            </a:r>
            <a:r>
              <a:rPr lang="en-GB" sz="2800">
                <a:ea typeface="Calibri"/>
                <a:cs typeface="Calibri"/>
              </a:rPr>
              <a:t>.</a:t>
            </a:r>
          </a:p>
          <a:p>
            <a:r>
              <a:rPr lang="en-GB" sz="2800">
                <a:ea typeface="Calibri"/>
                <a:cs typeface="Calibri"/>
              </a:rPr>
              <a:t> e.g. ethene (C</a:t>
            </a:r>
            <a:r>
              <a:rPr lang="en-GB" sz="2800" baseline="-25000">
                <a:ea typeface="Calibri"/>
                <a:cs typeface="Calibri"/>
              </a:rPr>
              <a:t>2</a:t>
            </a:r>
            <a:r>
              <a:rPr lang="en-GB" sz="2800">
                <a:ea typeface="Calibri"/>
                <a:cs typeface="Calibri"/>
              </a:rPr>
              <a:t>H</a:t>
            </a:r>
            <a:r>
              <a:rPr lang="en-GB" sz="2800" baseline="-25000">
                <a:ea typeface="Calibri"/>
                <a:cs typeface="Calibri"/>
              </a:rPr>
              <a:t>4</a:t>
            </a:r>
            <a:r>
              <a:rPr lang="en-GB" sz="2800">
                <a:ea typeface="Calibri"/>
                <a:cs typeface="Calibri"/>
              </a:rPr>
              <a:t>)</a:t>
            </a:r>
            <a:endParaRPr lang="en-GB">
              <a:ea typeface="Calibri"/>
              <a:cs typeface="Calibri"/>
            </a:endParaRPr>
          </a:p>
          <a:p>
            <a:endParaRPr lang="en-GB" sz="2800">
              <a:ea typeface="Calibri"/>
              <a:cs typeface="Calibri"/>
            </a:endParaRPr>
          </a:p>
          <a:p>
            <a:endParaRPr lang="en-GB" sz="2800">
              <a:ea typeface="Calibri"/>
              <a:cs typeface="Calibri"/>
            </a:endParaRPr>
          </a:p>
          <a:p>
            <a:endParaRPr lang="en-GB" sz="2800">
              <a:ea typeface="Calibri"/>
              <a:cs typeface="Calibri"/>
            </a:endParaRPr>
          </a:p>
        </p:txBody>
      </p:sp>
      <p:sp>
        <p:nvSpPr>
          <p:cNvPr id="17" name="TextBox 16">
            <a:extLst>
              <a:ext uri="{FF2B5EF4-FFF2-40B4-BE49-F238E27FC236}">
                <a16:creationId xmlns:a16="http://schemas.microsoft.com/office/drawing/2014/main" id="{D21F7484-97AC-B0C5-6B2F-A9131EB8DB41}"/>
              </a:ext>
            </a:extLst>
          </p:cNvPr>
          <p:cNvSpPr txBox="1"/>
          <p:nvPr/>
        </p:nvSpPr>
        <p:spPr>
          <a:xfrm>
            <a:off x="1423358" y="5635924"/>
            <a:ext cx="105817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Alkenes are planar around the double bond. The bond angle is approximately 120</a:t>
            </a:r>
            <a:r>
              <a:rPr lang="en-US" sz="2800" baseline="30000">
                <a:ea typeface="Calibri"/>
                <a:cs typeface="Calibri"/>
              </a:rPr>
              <a:t>o</a:t>
            </a:r>
          </a:p>
        </p:txBody>
      </p:sp>
      <p:pic>
        <p:nvPicPr>
          <p:cNvPr id="5" name="Picture 4" descr="What is the formula of ethylene? - Quora">
            <a:extLst>
              <a:ext uri="{FF2B5EF4-FFF2-40B4-BE49-F238E27FC236}">
                <a16:creationId xmlns:a16="http://schemas.microsoft.com/office/drawing/2014/main" id="{746DCE48-8223-8123-AF2B-AE35C3CA022A}"/>
              </a:ext>
            </a:extLst>
          </p:cNvPr>
          <p:cNvPicPr>
            <a:picLocks noChangeAspect="1"/>
          </p:cNvPicPr>
          <p:nvPr/>
        </p:nvPicPr>
        <p:blipFill>
          <a:blip r:embed="rId2"/>
          <a:stretch>
            <a:fillRect/>
          </a:stretch>
        </p:blipFill>
        <p:spPr>
          <a:xfrm>
            <a:off x="4650806" y="2922737"/>
            <a:ext cx="2574086" cy="2507770"/>
          </a:xfrm>
          <a:prstGeom prst="rect">
            <a:avLst/>
          </a:prstGeom>
        </p:spPr>
      </p:pic>
    </p:spTree>
    <p:extLst>
      <p:ext uri="{BB962C8B-B14F-4D97-AF65-F5344CB8AC3E}">
        <p14:creationId xmlns:p14="http://schemas.microsoft.com/office/powerpoint/2010/main" val="169604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F3DBA-9622-6F4D-D5DF-CB5D72643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A0D89-D269-AD77-73EC-EFC64BC0F7A3}"/>
              </a:ext>
            </a:extLst>
          </p:cNvPr>
          <p:cNvSpPr>
            <a:spLocks noGrp="1"/>
          </p:cNvSpPr>
          <p:nvPr>
            <p:ph type="title"/>
          </p:nvPr>
        </p:nvSpPr>
        <p:spPr>
          <a:xfrm>
            <a:off x="0" y="2710"/>
            <a:ext cx="9151435" cy="1020763"/>
          </a:xfrm>
        </p:spPr>
        <p:txBody>
          <a:bodyPr/>
          <a:lstStyle/>
          <a:p>
            <a:r>
              <a:rPr lang="en-US" b="1">
                <a:solidFill>
                  <a:schemeClr val="accent6"/>
                </a:solidFill>
              </a:rPr>
              <a:t>General Introduction</a:t>
            </a:r>
          </a:p>
        </p:txBody>
      </p:sp>
      <p:sp>
        <p:nvSpPr>
          <p:cNvPr id="4" name="TextBox 3">
            <a:extLst>
              <a:ext uri="{FF2B5EF4-FFF2-40B4-BE49-F238E27FC236}">
                <a16:creationId xmlns:a16="http://schemas.microsoft.com/office/drawing/2014/main" id="{9DFF6DF4-B565-35E4-CE08-F4864B395A52}"/>
              </a:ext>
            </a:extLst>
          </p:cNvPr>
          <p:cNvSpPr txBox="1"/>
          <p:nvPr/>
        </p:nvSpPr>
        <p:spPr>
          <a:xfrm>
            <a:off x="166255" y="1030653"/>
            <a:ext cx="118733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As a consequence of the nature of the carbon-carbon double bond, alkenes unlike alkanes, do not experience free rotation about this bond. Why is this ?</a:t>
            </a:r>
            <a:endParaRPr lang="en-US"/>
          </a:p>
        </p:txBody>
      </p:sp>
      <p:pic>
        <p:nvPicPr>
          <p:cNvPr id="3" name="Picture 2" descr="What is the formula of ethylene? - Quora">
            <a:extLst>
              <a:ext uri="{FF2B5EF4-FFF2-40B4-BE49-F238E27FC236}">
                <a16:creationId xmlns:a16="http://schemas.microsoft.com/office/drawing/2014/main" id="{215BC493-9D44-B12A-C0E8-6350C9AE2ACC}"/>
              </a:ext>
            </a:extLst>
          </p:cNvPr>
          <p:cNvPicPr>
            <a:picLocks noChangeAspect="1"/>
          </p:cNvPicPr>
          <p:nvPr/>
        </p:nvPicPr>
        <p:blipFill>
          <a:blip r:embed="rId2"/>
          <a:stretch>
            <a:fillRect/>
          </a:stretch>
        </p:blipFill>
        <p:spPr>
          <a:xfrm>
            <a:off x="7051825" y="2520171"/>
            <a:ext cx="2574086" cy="2507770"/>
          </a:xfrm>
          <a:prstGeom prst="rect">
            <a:avLst/>
          </a:prstGeom>
        </p:spPr>
      </p:pic>
      <p:pic>
        <p:nvPicPr>
          <p:cNvPr id="5" name="Picture 4" descr="Ethane | Formula &amp; Structure - Lesson ...">
            <a:extLst>
              <a:ext uri="{FF2B5EF4-FFF2-40B4-BE49-F238E27FC236}">
                <a16:creationId xmlns:a16="http://schemas.microsoft.com/office/drawing/2014/main" id="{0B1A8403-3A88-2061-CC62-1637BCB7539B}"/>
              </a:ext>
            </a:extLst>
          </p:cNvPr>
          <p:cNvPicPr>
            <a:picLocks noChangeAspect="1"/>
          </p:cNvPicPr>
          <p:nvPr/>
        </p:nvPicPr>
        <p:blipFill>
          <a:blip r:embed="rId3"/>
          <a:stretch>
            <a:fillRect/>
          </a:stretch>
        </p:blipFill>
        <p:spPr>
          <a:xfrm>
            <a:off x="2322483" y="2500313"/>
            <a:ext cx="3334468" cy="2533110"/>
          </a:xfrm>
          <a:prstGeom prst="rect">
            <a:avLst/>
          </a:prstGeom>
        </p:spPr>
      </p:pic>
      <p:cxnSp>
        <p:nvCxnSpPr>
          <p:cNvPr id="6" name="Straight Arrow Connector 5">
            <a:extLst>
              <a:ext uri="{FF2B5EF4-FFF2-40B4-BE49-F238E27FC236}">
                <a16:creationId xmlns:a16="http://schemas.microsoft.com/office/drawing/2014/main" id="{E6F15145-2D7A-74B5-80D2-AA5F648D258E}"/>
              </a:ext>
            </a:extLst>
          </p:cNvPr>
          <p:cNvCxnSpPr/>
          <p:nvPr/>
        </p:nvCxnSpPr>
        <p:spPr>
          <a:xfrm flipV="1">
            <a:off x="3968674" y="3778369"/>
            <a:ext cx="1569" cy="191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A26C2A-9782-81E4-2190-6D6B803176AE}"/>
              </a:ext>
            </a:extLst>
          </p:cNvPr>
          <p:cNvCxnSpPr>
            <a:cxnSpLocks/>
          </p:cNvCxnSpPr>
          <p:nvPr/>
        </p:nvCxnSpPr>
        <p:spPr>
          <a:xfrm flipV="1">
            <a:off x="8332855" y="3840154"/>
            <a:ext cx="1569" cy="191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B0FD7D-1C70-7EA8-6A9A-65AC5BF496E7}"/>
              </a:ext>
            </a:extLst>
          </p:cNvPr>
          <p:cNvSpPr txBox="1"/>
          <p:nvPr/>
        </p:nvSpPr>
        <p:spPr>
          <a:xfrm>
            <a:off x="2555818" y="5714837"/>
            <a:ext cx="3540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Free rotation about the single bond</a:t>
            </a:r>
            <a:endParaRPr lang="en-US"/>
          </a:p>
        </p:txBody>
      </p:sp>
      <p:sp>
        <p:nvSpPr>
          <p:cNvPr id="9" name="TextBox 8">
            <a:extLst>
              <a:ext uri="{FF2B5EF4-FFF2-40B4-BE49-F238E27FC236}">
                <a16:creationId xmlns:a16="http://schemas.microsoft.com/office/drawing/2014/main" id="{EAD636F9-0205-2EF3-EE86-F8D2776114D0}"/>
              </a:ext>
            </a:extLst>
          </p:cNvPr>
          <p:cNvSpPr txBox="1"/>
          <p:nvPr/>
        </p:nvSpPr>
        <p:spPr>
          <a:xfrm>
            <a:off x="6937131" y="5695786"/>
            <a:ext cx="4185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 rotation about the double bond (fixed) </a:t>
            </a:r>
            <a:endParaRPr lang="en-US"/>
          </a:p>
        </p:txBody>
      </p:sp>
    </p:spTree>
    <p:extLst>
      <p:ext uri="{BB962C8B-B14F-4D97-AF65-F5344CB8AC3E}">
        <p14:creationId xmlns:p14="http://schemas.microsoft.com/office/powerpoint/2010/main" val="206402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A3BF7-97C1-5AEA-59AB-5C25CC0FC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9DD9C-049A-82FA-F348-CB7D89D74A96}"/>
              </a:ext>
            </a:extLst>
          </p:cNvPr>
          <p:cNvSpPr>
            <a:spLocks noGrp="1"/>
          </p:cNvSpPr>
          <p:nvPr>
            <p:ph type="title"/>
          </p:nvPr>
        </p:nvSpPr>
        <p:spPr>
          <a:xfrm>
            <a:off x="0" y="2710"/>
            <a:ext cx="9151435" cy="1020763"/>
          </a:xfrm>
        </p:spPr>
        <p:txBody>
          <a:bodyPr/>
          <a:lstStyle/>
          <a:p>
            <a:r>
              <a:rPr lang="en-US" b="1">
                <a:solidFill>
                  <a:schemeClr val="accent6"/>
                </a:solidFill>
              </a:rPr>
              <a:t>The nature of the C=C double bond</a:t>
            </a:r>
          </a:p>
        </p:txBody>
      </p:sp>
      <p:grpSp>
        <p:nvGrpSpPr>
          <p:cNvPr id="10" name="Group 9">
            <a:extLst>
              <a:ext uri="{FF2B5EF4-FFF2-40B4-BE49-F238E27FC236}">
                <a16:creationId xmlns:a16="http://schemas.microsoft.com/office/drawing/2014/main" id="{1073E187-277F-78BD-EDA9-BA2AD54E98ED}"/>
              </a:ext>
            </a:extLst>
          </p:cNvPr>
          <p:cNvGrpSpPr/>
          <p:nvPr/>
        </p:nvGrpSpPr>
        <p:grpSpPr>
          <a:xfrm>
            <a:off x="166255" y="1030653"/>
            <a:ext cx="11873344" cy="2246769"/>
            <a:chOff x="166255" y="1030653"/>
            <a:chExt cx="11873344" cy="2246769"/>
          </a:xfrm>
        </p:grpSpPr>
        <p:sp>
          <p:nvSpPr>
            <p:cNvPr id="4" name="TextBox 3">
              <a:extLst>
                <a:ext uri="{FF2B5EF4-FFF2-40B4-BE49-F238E27FC236}">
                  <a16:creationId xmlns:a16="http://schemas.microsoft.com/office/drawing/2014/main" id="{BDC5C772-51FC-2EA2-D4F5-46847FF10E5B}"/>
                </a:ext>
              </a:extLst>
            </p:cNvPr>
            <p:cNvSpPr txBox="1"/>
            <p:nvPr/>
          </p:nvSpPr>
          <p:spPr>
            <a:xfrm>
              <a:off x="166255" y="1030653"/>
              <a:ext cx="1187334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The carbon-to-carbon double bond consists of two types of bond. Firstly, a sigma (    ) bond, which is the same as a single bond in alkanes and is formed by </a:t>
              </a:r>
              <a:r>
                <a:rPr lang="en-GB" sz="2800" b="1" u="sng">
                  <a:ea typeface="Calibri"/>
                  <a:cs typeface="Calibri"/>
                </a:rPr>
                <a:t>end-on-end</a:t>
              </a:r>
              <a:r>
                <a:rPr lang="en-GB" sz="2800">
                  <a:ea typeface="Calibri"/>
                  <a:cs typeface="Calibri"/>
                </a:rPr>
                <a:t> overlap of s, or p-orbitals. This makes it </a:t>
              </a:r>
              <a:r>
                <a:rPr lang="en-GB" sz="2800" b="1" u="sng">
                  <a:ea typeface="Calibri"/>
                  <a:cs typeface="Calibri"/>
                </a:rPr>
                <a:t>stronger</a:t>
              </a:r>
              <a:r>
                <a:rPr lang="en-GB" sz="2800">
                  <a:ea typeface="Calibri"/>
                  <a:cs typeface="Calibri"/>
                </a:rPr>
                <a:t>. Secondly, a pi (</a:t>
              </a:r>
              <a:r>
                <a:rPr lang="el-GR" sz="2800">
                  <a:ea typeface="Calibri"/>
                  <a:cs typeface="Calibri"/>
                </a:rPr>
                <a:t>π</a:t>
              </a:r>
              <a:r>
                <a:rPr lang="en-GB" sz="2800">
                  <a:ea typeface="Calibri"/>
                  <a:cs typeface="Calibri"/>
                </a:rPr>
                <a:t>)bond. This comprises of </a:t>
              </a:r>
              <a:r>
                <a:rPr lang="en-GB" sz="2800" b="1" u="sng">
                  <a:ea typeface="Calibri"/>
                  <a:cs typeface="Calibri"/>
                </a:rPr>
                <a:t>sideways overlap</a:t>
              </a:r>
              <a:r>
                <a:rPr lang="en-GB" sz="2800">
                  <a:ea typeface="Calibri"/>
                  <a:cs typeface="Calibri"/>
                </a:rPr>
                <a:t> of p-orbitals, above and below the sigma bond. This is </a:t>
              </a:r>
              <a:r>
                <a:rPr lang="en-GB" sz="2800" b="1" u="sng">
                  <a:ea typeface="Calibri"/>
                  <a:cs typeface="Calibri"/>
                </a:rPr>
                <a:t>weaker</a:t>
              </a:r>
              <a:r>
                <a:rPr lang="en-GB" sz="2800">
                  <a:ea typeface="Calibri"/>
                  <a:cs typeface="Calibri"/>
                </a:rPr>
                <a:t>.</a:t>
              </a:r>
              <a:endParaRPr lang="en-US"/>
            </a:p>
          </p:txBody>
        </p:sp>
        <p:pic>
          <p:nvPicPr>
            <p:cNvPr id="1028" name="Picture 4" descr="Sigma lowercase greek alphabet symbol ...">
              <a:extLst>
                <a:ext uri="{FF2B5EF4-FFF2-40B4-BE49-F238E27FC236}">
                  <a16:creationId xmlns:a16="http://schemas.microsoft.com/office/drawing/2014/main" id="{B7BFD6B4-39B4-983A-7AC1-24B91C975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7" t="31127" r="24056" b="20111"/>
            <a:stretch>
              <a:fillRect/>
            </a:stretch>
          </p:blipFill>
          <p:spPr bwMode="auto">
            <a:xfrm>
              <a:off x="391886" y="1630200"/>
              <a:ext cx="258413" cy="2488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323477DD-5638-C146-BF16-A6B196ACECB1}"/>
              </a:ext>
            </a:extLst>
          </p:cNvPr>
          <p:cNvGrpSpPr/>
          <p:nvPr/>
        </p:nvGrpSpPr>
        <p:grpSpPr>
          <a:xfrm>
            <a:off x="4221972" y="3093680"/>
            <a:ext cx="3560889" cy="2057002"/>
            <a:chOff x="4645268" y="2950709"/>
            <a:chExt cx="3560889" cy="2057002"/>
          </a:xfrm>
        </p:grpSpPr>
        <p:sp>
          <p:nvSpPr>
            <p:cNvPr id="11" name="TextBox 10">
              <a:extLst>
                <a:ext uri="{FF2B5EF4-FFF2-40B4-BE49-F238E27FC236}">
                  <a16:creationId xmlns:a16="http://schemas.microsoft.com/office/drawing/2014/main" id="{F033E705-0231-8D40-E8FC-6497FFFB66EF}"/>
                </a:ext>
              </a:extLst>
            </p:cNvPr>
            <p:cNvSpPr txBox="1"/>
            <p:nvPr/>
          </p:nvSpPr>
          <p:spPr>
            <a:xfrm>
              <a:off x="5609492" y="3745523"/>
              <a:ext cx="1459523" cy="523220"/>
            </a:xfrm>
            <a:prstGeom prst="rect">
              <a:avLst/>
            </a:prstGeom>
            <a:noFill/>
          </p:spPr>
          <p:txBody>
            <a:bodyPr wrap="square" rtlCol="0">
              <a:spAutoFit/>
            </a:bodyPr>
            <a:lstStyle/>
            <a:p>
              <a:r>
                <a:rPr lang="en-GB" sz="2800"/>
                <a:t>C	C</a:t>
              </a:r>
            </a:p>
          </p:txBody>
        </p:sp>
        <p:sp>
          <p:nvSpPr>
            <p:cNvPr id="12" name="TextBox 11">
              <a:extLst>
                <a:ext uri="{FF2B5EF4-FFF2-40B4-BE49-F238E27FC236}">
                  <a16:creationId xmlns:a16="http://schemas.microsoft.com/office/drawing/2014/main" id="{F2FECD3A-6C2A-654A-CD56-499ABAB32617}"/>
                </a:ext>
              </a:extLst>
            </p:cNvPr>
            <p:cNvSpPr txBox="1"/>
            <p:nvPr/>
          </p:nvSpPr>
          <p:spPr>
            <a:xfrm>
              <a:off x="7293955" y="2950709"/>
              <a:ext cx="764931" cy="523220"/>
            </a:xfrm>
            <a:prstGeom prst="rect">
              <a:avLst/>
            </a:prstGeom>
            <a:noFill/>
          </p:spPr>
          <p:txBody>
            <a:bodyPr wrap="square" rtlCol="0">
              <a:spAutoFit/>
            </a:bodyPr>
            <a:lstStyle/>
            <a:p>
              <a:r>
                <a:rPr lang="en-GB" sz="2800"/>
                <a:t>H</a:t>
              </a:r>
            </a:p>
          </p:txBody>
        </p:sp>
        <p:sp>
          <p:nvSpPr>
            <p:cNvPr id="13" name="TextBox 12">
              <a:extLst>
                <a:ext uri="{FF2B5EF4-FFF2-40B4-BE49-F238E27FC236}">
                  <a16:creationId xmlns:a16="http://schemas.microsoft.com/office/drawing/2014/main" id="{380B85E8-4FF0-FCC4-498F-F8AAB734459C}"/>
                </a:ext>
              </a:extLst>
            </p:cNvPr>
            <p:cNvSpPr txBox="1"/>
            <p:nvPr/>
          </p:nvSpPr>
          <p:spPr>
            <a:xfrm>
              <a:off x="4645268" y="3735998"/>
              <a:ext cx="764931" cy="523220"/>
            </a:xfrm>
            <a:prstGeom prst="rect">
              <a:avLst/>
            </a:prstGeom>
            <a:noFill/>
          </p:spPr>
          <p:txBody>
            <a:bodyPr wrap="square" rtlCol="0">
              <a:spAutoFit/>
            </a:bodyPr>
            <a:lstStyle/>
            <a:p>
              <a:r>
                <a:rPr lang="en-GB" sz="2800"/>
                <a:t>H</a:t>
              </a:r>
            </a:p>
          </p:txBody>
        </p:sp>
        <p:sp>
          <p:nvSpPr>
            <p:cNvPr id="14" name="TextBox 13">
              <a:extLst>
                <a:ext uri="{FF2B5EF4-FFF2-40B4-BE49-F238E27FC236}">
                  <a16:creationId xmlns:a16="http://schemas.microsoft.com/office/drawing/2014/main" id="{C04E12E8-F53F-A502-36FF-06DA478EE067}"/>
                </a:ext>
              </a:extLst>
            </p:cNvPr>
            <p:cNvSpPr txBox="1"/>
            <p:nvPr/>
          </p:nvSpPr>
          <p:spPr>
            <a:xfrm>
              <a:off x="4863611" y="4435066"/>
              <a:ext cx="764931" cy="523220"/>
            </a:xfrm>
            <a:prstGeom prst="rect">
              <a:avLst/>
            </a:prstGeom>
            <a:noFill/>
          </p:spPr>
          <p:txBody>
            <a:bodyPr wrap="square" rtlCol="0">
              <a:spAutoFit/>
            </a:bodyPr>
            <a:lstStyle/>
            <a:p>
              <a:r>
                <a:rPr lang="en-GB" sz="2800"/>
                <a:t>H</a:t>
              </a:r>
            </a:p>
          </p:txBody>
        </p:sp>
        <p:sp>
          <p:nvSpPr>
            <p:cNvPr id="15" name="TextBox 14">
              <a:extLst>
                <a:ext uri="{FF2B5EF4-FFF2-40B4-BE49-F238E27FC236}">
                  <a16:creationId xmlns:a16="http://schemas.microsoft.com/office/drawing/2014/main" id="{B871DFD4-34ED-7BB6-1955-88ED695B46F0}"/>
                </a:ext>
              </a:extLst>
            </p:cNvPr>
            <p:cNvSpPr txBox="1"/>
            <p:nvPr/>
          </p:nvSpPr>
          <p:spPr>
            <a:xfrm>
              <a:off x="7441226" y="3745523"/>
              <a:ext cx="764931" cy="523220"/>
            </a:xfrm>
            <a:prstGeom prst="rect">
              <a:avLst/>
            </a:prstGeom>
            <a:noFill/>
          </p:spPr>
          <p:txBody>
            <a:bodyPr wrap="square" rtlCol="0">
              <a:spAutoFit/>
            </a:bodyPr>
            <a:lstStyle/>
            <a:p>
              <a:r>
                <a:rPr lang="en-GB" sz="2800"/>
                <a:t>H</a:t>
              </a:r>
            </a:p>
          </p:txBody>
        </p:sp>
        <p:sp>
          <p:nvSpPr>
            <p:cNvPr id="16" name="TextBox 15">
              <a:extLst>
                <a:ext uri="{FF2B5EF4-FFF2-40B4-BE49-F238E27FC236}">
                  <a16:creationId xmlns:a16="http://schemas.microsoft.com/office/drawing/2014/main" id="{24EE19A7-82F9-42FE-5043-EC04A926FD07}"/>
                </a:ext>
              </a:extLst>
            </p:cNvPr>
            <p:cNvSpPr txBox="1"/>
            <p:nvPr/>
          </p:nvSpPr>
          <p:spPr>
            <a:xfrm>
              <a:off x="7293954" y="4484491"/>
              <a:ext cx="764931" cy="523220"/>
            </a:xfrm>
            <a:prstGeom prst="rect">
              <a:avLst/>
            </a:prstGeom>
            <a:noFill/>
          </p:spPr>
          <p:txBody>
            <a:bodyPr wrap="square" rtlCol="0">
              <a:spAutoFit/>
            </a:bodyPr>
            <a:lstStyle/>
            <a:p>
              <a:r>
                <a:rPr lang="en-GB" sz="2800"/>
                <a:t>H</a:t>
              </a:r>
            </a:p>
          </p:txBody>
        </p:sp>
        <p:sp>
          <p:nvSpPr>
            <p:cNvPr id="17" name="TextBox 16">
              <a:extLst>
                <a:ext uri="{FF2B5EF4-FFF2-40B4-BE49-F238E27FC236}">
                  <a16:creationId xmlns:a16="http://schemas.microsoft.com/office/drawing/2014/main" id="{801A6BAD-B113-E6CE-8368-7B71C96D5A99}"/>
                </a:ext>
              </a:extLst>
            </p:cNvPr>
            <p:cNvSpPr txBox="1"/>
            <p:nvPr/>
          </p:nvSpPr>
          <p:spPr>
            <a:xfrm>
              <a:off x="4972819" y="2954533"/>
              <a:ext cx="764931" cy="523220"/>
            </a:xfrm>
            <a:prstGeom prst="rect">
              <a:avLst/>
            </a:prstGeom>
            <a:noFill/>
          </p:spPr>
          <p:txBody>
            <a:bodyPr wrap="square" rtlCol="0">
              <a:spAutoFit/>
            </a:bodyPr>
            <a:lstStyle/>
            <a:p>
              <a:r>
                <a:rPr lang="en-GB" sz="2800"/>
                <a:t>H</a:t>
              </a:r>
            </a:p>
          </p:txBody>
        </p:sp>
        <p:grpSp>
          <p:nvGrpSpPr>
            <p:cNvPr id="26" name="Group 25">
              <a:extLst>
                <a:ext uri="{FF2B5EF4-FFF2-40B4-BE49-F238E27FC236}">
                  <a16:creationId xmlns:a16="http://schemas.microsoft.com/office/drawing/2014/main" id="{14BD0294-926D-DCCD-2ED9-8EB6EC0861CD}"/>
                </a:ext>
              </a:extLst>
            </p:cNvPr>
            <p:cNvGrpSpPr/>
            <p:nvPr/>
          </p:nvGrpSpPr>
          <p:grpSpPr>
            <a:xfrm>
              <a:off x="5877661" y="3922873"/>
              <a:ext cx="727563" cy="167787"/>
              <a:chOff x="5877661" y="3922873"/>
              <a:chExt cx="727563" cy="167787"/>
            </a:xfrm>
          </p:grpSpPr>
          <p:sp>
            <p:nvSpPr>
              <p:cNvPr id="18" name="Oval 17">
                <a:extLst>
                  <a:ext uri="{FF2B5EF4-FFF2-40B4-BE49-F238E27FC236}">
                    <a16:creationId xmlns:a16="http://schemas.microsoft.com/office/drawing/2014/main" id="{90A3F630-2EB8-8923-30C2-7B96FC92C7AE}"/>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A930E4F-4208-4E74-E85C-647DA6857D1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Oval 20">
              <a:extLst>
                <a:ext uri="{FF2B5EF4-FFF2-40B4-BE49-F238E27FC236}">
                  <a16:creationId xmlns:a16="http://schemas.microsoft.com/office/drawing/2014/main" id="{C394C785-8353-2243-1D78-8452831D397A}"/>
                </a:ext>
              </a:extLst>
            </p:cNvPr>
            <p:cNvSpPr/>
            <p:nvPr/>
          </p:nvSpPr>
          <p:spPr>
            <a:xfrm>
              <a:off x="4965459" y="3927289"/>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34CE955-EBAF-6CAE-FF40-CC8D4C9C5B9B}"/>
                </a:ext>
              </a:extLst>
            </p:cNvPr>
            <p:cNvSpPr/>
            <p:nvPr/>
          </p:nvSpPr>
          <p:spPr>
            <a:xfrm>
              <a:off x="5200653" y="392655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BEF84E8-2E9F-8109-476F-A06714844D44}"/>
                </a:ext>
              </a:extLst>
            </p:cNvPr>
            <p:cNvSpPr/>
            <p:nvPr/>
          </p:nvSpPr>
          <p:spPr>
            <a:xfrm>
              <a:off x="6801586" y="3928041"/>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0305FA9-2A06-BEF8-FEE7-47B9694C77B6}"/>
                </a:ext>
              </a:extLst>
            </p:cNvPr>
            <p:cNvSpPr/>
            <p:nvPr/>
          </p:nvSpPr>
          <p:spPr>
            <a:xfrm>
              <a:off x="7036780" y="3927308"/>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F5C4350D-7B98-38E6-AAED-CEEA5D011A3F}"/>
                </a:ext>
              </a:extLst>
            </p:cNvPr>
            <p:cNvGrpSpPr/>
            <p:nvPr/>
          </p:nvGrpSpPr>
          <p:grpSpPr>
            <a:xfrm rot="19150359">
              <a:off x="5105367" y="4307347"/>
              <a:ext cx="727563" cy="167787"/>
              <a:chOff x="5877661" y="3922873"/>
              <a:chExt cx="727563" cy="167787"/>
            </a:xfrm>
          </p:grpSpPr>
          <p:sp>
            <p:nvSpPr>
              <p:cNvPr id="28" name="Oval 27">
                <a:extLst>
                  <a:ext uri="{FF2B5EF4-FFF2-40B4-BE49-F238E27FC236}">
                    <a16:creationId xmlns:a16="http://schemas.microsoft.com/office/drawing/2014/main" id="{ED8DD511-021B-E538-BA36-A528319C6112}"/>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2071576-E383-4598-F091-4F3DDD2420DD}"/>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0F119B0-2C82-D502-2CCF-F14300B30081}"/>
                </a:ext>
              </a:extLst>
            </p:cNvPr>
            <p:cNvGrpSpPr/>
            <p:nvPr/>
          </p:nvGrpSpPr>
          <p:grpSpPr>
            <a:xfrm rot="19150359">
              <a:off x="6693201" y="3518634"/>
              <a:ext cx="727563" cy="167787"/>
              <a:chOff x="5877661" y="3922873"/>
              <a:chExt cx="727563" cy="167787"/>
            </a:xfrm>
          </p:grpSpPr>
          <p:sp>
            <p:nvSpPr>
              <p:cNvPr id="31" name="Oval 30">
                <a:extLst>
                  <a:ext uri="{FF2B5EF4-FFF2-40B4-BE49-F238E27FC236}">
                    <a16:creationId xmlns:a16="http://schemas.microsoft.com/office/drawing/2014/main" id="{8044BE58-C21F-8785-C75C-E474EFA1414C}"/>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08281FA-EADF-BC4E-B376-C70BB543CC91}"/>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5C70FAF5-0DA5-FD55-7AE5-7F84D127E7A9}"/>
                </a:ext>
              </a:extLst>
            </p:cNvPr>
            <p:cNvGrpSpPr/>
            <p:nvPr/>
          </p:nvGrpSpPr>
          <p:grpSpPr>
            <a:xfrm rot="14213827">
              <a:off x="5160614" y="3516634"/>
              <a:ext cx="727563" cy="167787"/>
              <a:chOff x="5877661" y="3922873"/>
              <a:chExt cx="727563" cy="167787"/>
            </a:xfrm>
          </p:grpSpPr>
          <p:sp>
            <p:nvSpPr>
              <p:cNvPr id="34" name="Oval 33">
                <a:extLst>
                  <a:ext uri="{FF2B5EF4-FFF2-40B4-BE49-F238E27FC236}">
                    <a16:creationId xmlns:a16="http://schemas.microsoft.com/office/drawing/2014/main" id="{4B7A7EDA-E02C-9F57-038D-BE04CC4FD21A}"/>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A75D611-FB35-4937-BA19-4B994A689CA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D7A388C5-7084-7198-642E-5A46580962DB}"/>
                </a:ext>
              </a:extLst>
            </p:cNvPr>
            <p:cNvGrpSpPr/>
            <p:nvPr/>
          </p:nvGrpSpPr>
          <p:grpSpPr>
            <a:xfrm rot="13663975">
              <a:off x="6668175" y="4354359"/>
              <a:ext cx="727563" cy="167787"/>
              <a:chOff x="5877661" y="3922873"/>
              <a:chExt cx="727563" cy="167787"/>
            </a:xfrm>
          </p:grpSpPr>
          <p:sp>
            <p:nvSpPr>
              <p:cNvPr id="37" name="Oval 36">
                <a:extLst>
                  <a:ext uri="{FF2B5EF4-FFF2-40B4-BE49-F238E27FC236}">
                    <a16:creationId xmlns:a16="http://schemas.microsoft.com/office/drawing/2014/main" id="{BAC27075-AA8E-7F22-105D-5BF9F182E08D}"/>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826F6F4-94C8-0FBA-F992-D71EE3FDA33E}"/>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4" name="TextBox 43">
            <a:extLst>
              <a:ext uri="{FF2B5EF4-FFF2-40B4-BE49-F238E27FC236}">
                <a16:creationId xmlns:a16="http://schemas.microsoft.com/office/drawing/2014/main" id="{22AF9DB3-1658-5832-AFC7-451C01BA2A38}"/>
              </a:ext>
            </a:extLst>
          </p:cNvPr>
          <p:cNvSpPr txBox="1"/>
          <p:nvPr/>
        </p:nvSpPr>
        <p:spPr>
          <a:xfrm>
            <a:off x="9308667" y="3888494"/>
            <a:ext cx="1459523" cy="523220"/>
          </a:xfrm>
          <a:prstGeom prst="rect">
            <a:avLst/>
          </a:prstGeom>
          <a:noFill/>
        </p:spPr>
        <p:txBody>
          <a:bodyPr wrap="square" rtlCol="0">
            <a:spAutoFit/>
          </a:bodyPr>
          <a:lstStyle/>
          <a:p>
            <a:r>
              <a:rPr lang="en-GB" sz="2800"/>
              <a:t>C	C</a:t>
            </a:r>
          </a:p>
        </p:txBody>
      </p:sp>
      <p:sp>
        <p:nvSpPr>
          <p:cNvPr id="45" name="TextBox 44">
            <a:extLst>
              <a:ext uri="{FF2B5EF4-FFF2-40B4-BE49-F238E27FC236}">
                <a16:creationId xmlns:a16="http://schemas.microsoft.com/office/drawing/2014/main" id="{EA3A7F1B-349A-1DC1-B93B-E390FEDD8256}"/>
              </a:ext>
            </a:extLst>
          </p:cNvPr>
          <p:cNvSpPr txBox="1"/>
          <p:nvPr/>
        </p:nvSpPr>
        <p:spPr>
          <a:xfrm>
            <a:off x="10993130" y="3093680"/>
            <a:ext cx="764931" cy="523220"/>
          </a:xfrm>
          <a:prstGeom prst="rect">
            <a:avLst/>
          </a:prstGeom>
          <a:noFill/>
        </p:spPr>
        <p:txBody>
          <a:bodyPr wrap="square" rtlCol="0">
            <a:spAutoFit/>
          </a:bodyPr>
          <a:lstStyle/>
          <a:p>
            <a:r>
              <a:rPr lang="en-GB" sz="2800"/>
              <a:t>H</a:t>
            </a:r>
          </a:p>
        </p:txBody>
      </p:sp>
      <p:sp>
        <p:nvSpPr>
          <p:cNvPr id="47" name="TextBox 46">
            <a:extLst>
              <a:ext uri="{FF2B5EF4-FFF2-40B4-BE49-F238E27FC236}">
                <a16:creationId xmlns:a16="http://schemas.microsoft.com/office/drawing/2014/main" id="{FF3C69A8-81C9-EC87-BEFF-C9E035479C8E}"/>
              </a:ext>
            </a:extLst>
          </p:cNvPr>
          <p:cNvSpPr txBox="1"/>
          <p:nvPr/>
        </p:nvSpPr>
        <p:spPr>
          <a:xfrm>
            <a:off x="8405131" y="4609569"/>
            <a:ext cx="764931" cy="523220"/>
          </a:xfrm>
          <a:prstGeom prst="rect">
            <a:avLst/>
          </a:prstGeom>
          <a:noFill/>
        </p:spPr>
        <p:txBody>
          <a:bodyPr wrap="square" rtlCol="0">
            <a:spAutoFit/>
          </a:bodyPr>
          <a:lstStyle/>
          <a:p>
            <a:r>
              <a:rPr lang="en-GB" sz="2800"/>
              <a:t>H</a:t>
            </a:r>
          </a:p>
        </p:txBody>
      </p:sp>
      <p:sp>
        <p:nvSpPr>
          <p:cNvPr id="49" name="TextBox 48">
            <a:extLst>
              <a:ext uri="{FF2B5EF4-FFF2-40B4-BE49-F238E27FC236}">
                <a16:creationId xmlns:a16="http://schemas.microsoft.com/office/drawing/2014/main" id="{81A3E071-3A7A-D09B-3B7C-782ADECD3343}"/>
              </a:ext>
            </a:extLst>
          </p:cNvPr>
          <p:cNvSpPr txBox="1"/>
          <p:nvPr/>
        </p:nvSpPr>
        <p:spPr>
          <a:xfrm>
            <a:off x="10993129" y="4627462"/>
            <a:ext cx="764931" cy="523220"/>
          </a:xfrm>
          <a:prstGeom prst="rect">
            <a:avLst/>
          </a:prstGeom>
          <a:noFill/>
        </p:spPr>
        <p:txBody>
          <a:bodyPr wrap="square" rtlCol="0">
            <a:spAutoFit/>
          </a:bodyPr>
          <a:lstStyle/>
          <a:p>
            <a:r>
              <a:rPr lang="en-GB" sz="2800"/>
              <a:t>H</a:t>
            </a:r>
          </a:p>
        </p:txBody>
      </p:sp>
      <p:sp>
        <p:nvSpPr>
          <p:cNvPr id="50" name="TextBox 49">
            <a:extLst>
              <a:ext uri="{FF2B5EF4-FFF2-40B4-BE49-F238E27FC236}">
                <a16:creationId xmlns:a16="http://schemas.microsoft.com/office/drawing/2014/main" id="{7F0F1137-E0B5-F9D3-1C6F-A95B9D4E141F}"/>
              </a:ext>
            </a:extLst>
          </p:cNvPr>
          <p:cNvSpPr txBox="1"/>
          <p:nvPr/>
        </p:nvSpPr>
        <p:spPr>
          <a:xfrm>
            <a:off x="8435510" y="3192100"/>
            <a:ext cx="764931" cy="523220"/>
          </a:xfrm>
          <a:prstGeom prst="rect">
            <a:avLst/>
          </a:prstGeom>
          <a:noFill/>
        </p:spPr>
        <p:txBody>
          <a:bodyPr wrap="square" rtlCol="0">
            <a:spAutoFit/>
          </a:bodyPr>
          <a:lstStyle/>
          <a:p>
            <a:r>
              <a:rPr lang="en-GB" sz="2800"/>
              <a:t>H</a:t>
            </a:r>
          </a:p>
        </p:txBody>
      </p:sp>
      <p:grpSp>
        <p:nvGrpSpPr>
          <p:cNvPr id="51" name="Group 50">
            <a:extLst>
              <a:ext uri="{FF2B5EF4-FFF2-40B4-BE49-F238E27FC236}">
                <a16:creationId xmlns:a16="http://schemas.microsoft.com/office/drawing/2014/main" id="{B7C2E4B2-2A7F-59CA-0EBC-8B0DFF2A616D}"/>
              </a:ext>
            </a:extLst>
          </p:cNvPr>
          <p:cNvGrpSpPr/>
          <p:nvPr/>
        </p:nvGrpSpPr>
        <p:grpSpPr>
          <a:xfrm>
            <a:off x="9576836" y="4065844"/>
            <a:ext cx="727563" cy="167787"/>
            <a:chOff x="5877661" y="3922873"/>
            <a:chExt cx="727563" cy="167787"/>
          </a:xfrm>
        </p:grpSpPr>
        <p:sp>
          <p:nvSpPr>
            <p:cNvPr id="1031" name="Oval 1030">
              <a:extLst>
                <a:ext uri="{FF2B5EF4-FFF2-40B4-BE49-F238E27FC236}">
                  <a16:creationId xmlns:a16="http://schemas.microsoft.com/office/drawing/2014/main" id="{B083D9BD-6212-2A39-19C6-B6C722F955B5}"/>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a:extLst>
                <a:ext uri="{FF2B5EF4-FFF2-40B4-BE49-F238E27FC236}">
                  <a16:creationId xmlns:a16="http://schemas.microsoft.com/office/drawing/2014/main" id="{13E9E24E-72B0-2528-B544-8FF08A7420D6}"/>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AB348670-04DD-2A23-216C-700D149C55EB}"/>
              </a:ext>
            </a:extLst>
          </p:cNvPr>
          <p:cNvGrpSpPr/>
          <p:nvPr/>
        </p:nvGrpSpPr>
        <p:grpSpPr>
          <a:xfrm rot="19150359">
            <a:off x="10392376" y="3661605"/>
            <a:ext cx="727563" cy="167787"/>
            <a:chOff x="5877661" y="3922873"/>
            <a:chExt cx="727563" cy="167787"/>
          </a:xfrm>
        </p:grpSpPr>
        <p:sp>
          <p:nvSpPr>
            <p:cNvPr id="1024" name="Oval 1023">
              <a:extLst>
                <a:ext uri="{FF2B5EF4-FFF2-40B4-BE49-F238E27FC236}">
                  <a16:creationId xmlns:a16="http://schemas.microsoft.com/office/drawing/2014/main" id="{25134EC5-3B1C-6F4F-268C-BFDCDCC37003}"/>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a:extLst>
                <a:ext uri="{FF2B5EF4-FFF2-40B4-BE49-F238E27FC236}">
                  <a16:creationId xmlns:a16="http://schemas.microsoft.com/office/drawing/2014/main" id="{27A50A90-80BF-A6AD-A6EB-5A465A58D2B5}"/>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6F3654D1-2004-D818-BED9-00F1845005CF}"/>
              </a:ext>
            </a:extLst>
          </p:cNvPr>
          <p:cNvGrpSpPr/>
          <p:nvPr/>
        </p:nvGrpSpPr>
        <p:grpSpPr>
          <a:xfrm rot="13663975">
            <a:off x="10383576" y="4460657"/>
            <a:ext cx="714102" cy="205683"/>
            <a:chOff x="5891122" y="3922873"/>
            <a:chExt cx="714102" cy="205683"/>
          </a:xfrm>
        </p:grpSpPr>
        <p:sp>
          <p:nvSpPr>
            <p:cNvPr id="60" name="Oval 59">
              <a:extLst>
                <a:ext uri="{FF2B5EF4-FFF2-40B4-BE49-F238E27FC236}">
                  <a16:creationId xmlns:a16="http://schemas.microsoft.com/office/drawing/2014/main" id="{2C035E81-BFBF-0EC8-FB22-2646E7EC24E0}"/>
                </a:ext>
              </a:extLst>
            </p:cNvPr>
            <p:cNvSpPr/>
            <p:nvPr/>
          </p:nvSpPr>
          <p:spPr>
            <a:xfrm rot="21349750">
              <a:off x="5891122" y="3961502"/>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CAFDBDF1-B446-C0DC-C555-0FE787A29202}"/>
                </a:ext>
              </a:extLst>
            </p:cNvPr>
            <p:cNvSpPr/>
            <p:nvPr/>
          </p:nvSpPr>
          <p:spPr>
            <a:xfrm rot="21101506">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0" name="Oval 1059">
            <a:extLst>
              <a:ext uri="{FF2B5EF4-FFF2-40B4-BE49-F238E27FC236}">
                <a16:creationId xmlns:a16="http://schemas.microsoft.com/office/drawing/2014/main" id="{CFAA27C2-0901-2C21-33AB-5FE3451744F1}"/>
              </a:ext>
            </a:extLst>
          </p:cNvPr>
          <p:cNvSpPr/>
          <p:nvPr/>
        </p:nvSpPr>
        <p:spPr>
          <a:xfrm>
            <a:off x="9467153" y="3812845"/>
            <a:ext cx="957221" cy="18725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a:extLst>
              <a:ext uri="{FF2B5EF4-FFF2-40B4-BE49-F238E27FC236}">
                <a16:creationId xmlns:a16="http://schemas.microsoft.com/office/drawing/2014/main" id="{21743239-8C36-9341-2DDC-6A3FA0C61CF6}"/>
              </a:ext>
            </a:extLst>
          </p:cNvPr>
          <p:cNvSpPr/>
          <p:nvPr/>
        </p:nvSpPr>
        <p:spPr>
          <a:xfrm>
            <a:off x="9478874" y="4308150"/>
            <a:ext cx="957221" cy="18725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4" name="Straight Arrow Connector 1063">
            <a:extLst>
              <a:ext uri="{FF2B5EF4-FFF2-40B4-BE49-F238E27FC236}">
                <a16:creationId xmlns:a16="http://schemas.microsoft.com/office/drawing/2014/main" id="{63B9A955-91BD-08E6-AB7C-794C37498E19}"/>
              </a:ext>
            </a:extLst>
          </p:cNvPr>
          <p:cNvCxnSpPr>
            <a:cxnSpLocks/>
          </p:cNvCxnSpPr>
          <p:nvPr/>
        </p:nvCxnSpPr>
        <p:spPr>
          <a:xfrm flipH="1" flipV="1">
            <a:off x="5814417" y="4208434"/>
            <a:ext cx="23695" cy="13503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66" name="TextBox 1065">
            <a:extLst>
              <a:ext uri="{FF2B5EF4-FFF2-40B4-BE49-F238E27FC236}">
                <a16:creationId xmlns:a16="http://schemas.microsoft.com/office/drawing/2014/main" id="{541E8B34-FB71-B5C5-A58E-9FCBF7133E38}"/>
              </a:ext>
            </a:extLst>
          </p:cNvPr>
          <p:cNvSpPr txBox="1"/>
          <p:nvPr/>
        </p:nvSpPr>
        <p:spPr>
          <a:xfrm>
            <a:off x="5262907" y="5440441"/>
            <a:ext cx="1459523" cy="369332"/>
          </a:xfrm>
          <a:prstGeom prst="rect">
            <a:avLst/>
          </a:prstGeom>
          <a:noFill/>
        </p:spPr>
        <p:txBody>
          <a:bodyPr wrap="square" rtlCol="0">
            <a:spAutoFit/>
          </a:bodyPr>
          <a:lstStyle/>
          <a:p>
            <a:r>
              <a:rPr lang="en-GB"/>
              <a:t>Sigma bond</a:t>
            </a:r>
          </a:p>
        </p:txBody>
      </p:sp>
      <p:cxnSp>
        <p:nvCxnSpPr>
          <p:cNvPr id="1069" name="Straight Arrow Connector 1068">
            <a:extLst>
              <a:ext uri="{FF2B5EF4-FFF2-40B4-BE49-F238E27FC236}">
                <a16:creationId xmlns:a16="http://schemas.microsoft.com/office/drawing/2014/main" id="{F6DF4A8C-AB41-C393-007C-31B2AF3356CA}"/>
              </a:ext>
            </a:extLst>
          </p:cNvPr>
          <p:cNvCxnSpPr>
            <a:cxnSpLocks/>
          </p:cNvCxnSpPr>
          <p:nvPr/>
        </p:nvCxnSpPr>
        <p:spPr>
          <a:xfrm flipH="1" flipV="1">
            <a:off x="9945475" y="4193782"/>
            <a:ext cx="23695" cy="13503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70" name="TextBox 1069">
            <a:extLst>
              <a:ext uri="{FF2B5EF4-FFF2-40B4-BE49-F238E27FC236}">
                <a16:creationId xmlns:a16="http://schemas.microsoft.com/office/drawing/2014/main" id="{7E452304-429C-2BED-FA1A-7ECF630BAB0E}"/>
              </a:ext>
            </a:extLst>
          </p:cNvPr>
          <p:cNvSpPr txBox="1"/>
          <p:nvPr/>
        </p:nvSpPr>
        <p:spPr>
          <a:xfrm>
            <a:off x="9393965" y="5425789"/>
            <a:ext cx="1459523" cy="369332"/>
          </a:xfrm>
          <a:prstGeom prst="rect">
            <a:avLst/>
          </a:prstGeom>
          <a:noFill/>
        </p:spPr>
        <p:txBody>
          <a:bodyPr wrap="square" rtlCol="0">
            <a:spAutoFit/>
          </a:bodyPr>
          <a:lstStyle/>
          <a:p>
            <a:r>
              <a:rPr lang="en-GB"/>
              <a:t>Sigma bond</a:t>
            </a:r>
          </a:p>
        </p:txBody>
      </p:sp>
      <p:cxnSp>
        <p:nvCxnSpPr>
          <p:cNvPr id="1074" name="Straight Arrow Connector 1073">
            <a:extLst>
              <a:ext uri="{FF2B5EF4-FFF2-40B4-BE49-F238E27FC236}">
                <a16:creationId xmlns:a16="http://schemas.microsoft.com/office/drawing/2014/main" id="{F0302283-5DAC-C590-1860-FA9581D6F1D4}"/>
              </a:ext>
            </a:extLst>
          </p:cNvPr>
          <p:cNvCxnSpPr>
            <a:cxnSpLocks/>
            <a:endCxn id="1060" idx="0"/>
          </p:cNvCxnSpPr>
          <p:nvPr/>
        </p:nvCxnSpPr>
        <p:spPr>
          <a:xfrm flipH="1">
            <a:off x="9945764" y="3263402"/>
            <a:ext cx="637096" cy="549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5" name="Straight Arrow Connector 1074">
            <a:extLst>
              <a:ext uri="{FF2B5EF4-FFF2-40B4-BE49-F238E27FC236}">
                <a16:creationId xmlns:a16="http://schemas.microsoft.com/office/drawing/2014/main" id="{62FD6BC7-5824-9000-5999-F1AAC11F2ED5}"/>
              </a:ext>
            </a:extLst>
          </p:cNvPr>
          <p:cNvCxnSpPr>
            <a:cxnSpLocks/>
          </p:cNvCxnSpPr>
          <p:nvPr/>
        </p:nvCxnSpPr>
        <p:spPr>
          <a:xfrm flipH="1">
            <a:off x="10094772" y="3246080"/>
            <a:ext cx="493723" cy="10764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0" name="TextBox 1079">
            <a:extLst>
              <a:ext uri="{FF2B5EF4-FFF2-40B4-BE49-F238E27FC236}">
                <a16:creationId xmlns:a16="http://schemas.microsoft.com/office/drawing/2014/main" id="{F6F9E0B7-DEB3-B722-EC8C-B79AE0D341E5}"/>
              </a:ext>
            </a:extLst>
          </p:cNvPr>
          <p:cNvSpPr txBox="1"/>
          <p:nvPr/>
        </p:nvSpPr>
        <p:spPr>
          <a:xfrm>
            <a:off x="9969170" y="2924086"/>
            <a:ext cx="1459523" cy="369332"/>
          </a:xfrm>
          <a:prstGeom prst="rect">
            <a:avLst/>
          </a:prstGeom>
          <a:noFill/>
        </p:spPr>
        <p:txBody>
          <a:bodyPr wrap="square" rtlCol="0">
            <a:spAutoFit/>
          </a:bodyPr>
          <a:lstStyle/>
          <a:p>
            <a:r>
              <a:rPr lang="en-GB"/>
              <a:t>Pi bond</a:t>
            </a:r>
          </a:p>
        </p:txBody>
      </p:sp>
      <p:sp>
        <p:nvSpPr>
          <p:cNvPr id="1081" name="TextBox 1080">
            <a:extLst>
              <a:ext uri="{FF2B5EF4-FFF2-40B4-BE49-F238E27FC236}">
                <a16:creationId xmlns:a16="http://schemas.microsoft.com/office/drawing/2014/main" id="{379F7036-13FC-DAF7-52A7-27E22ABA3763}"/>
              </a:ext>
            </a:extLst>
          </p:cNvPr>
          <p:cNvSpPr txBox="1"/>
          <p:nvPr/>
        </p:nvSpPr>
        <p:spPr>
          <a:xfrm>
            <a:off x="2502065" y="6343852"/>
            <a:ext cx="7482067" cy="369332"/>
          </a:xfrm>
          <a:prstGeom prst="rect">
            <a:avLst/>
          </a:prstGeom>
          <a:noFill/>
        </p:spPr>
        <p:txBody>
          <a:bodyPr wrap="square" rtlCol="0">
            <a:spAutoFit/>
          </a:bodyPr>
          <a:lstStyle/>
          <a:p>
            <a:r>
              <a:rPr lang="en-GB"/>
              <a:t>This is a slight oversimplification but is sufficient for A level understanding</a:t>
            </a:r>
          </a:p>
        </p:txBody>
      </p:sp>
      <p:grpSp>
        <p:nvGrpSpPr>
          <p:cNvPr id="6" name="Group 5">
            <a:extLst>
              <a:ext uri="{FF2B5EF4-FFF2-40B4-BE49-F238E27FC236}">
                <a16:creationId xmlns:a16="http://schemas.microsoft.com/office/drawing/2014/main" id="{C1DB63B1-4F8C-71D3-A25D-DF35C568874D}"/>
              </a:ext>
            </a:extLst>
          </p:cNvPr>
          <p:cNvGrpSpPr/>
          <p:nvPr/>
        </p:nvGrpSpPr>
        <p:grpSpPr>
          <a:xfrm rot="2449641" flipH="1">
            <a:off x="8692954" y="3672115"/>
            <a:ext cx="727563" cy="167787"/>
            <a:chOff x="5877661" y="3922873"/>
            <a:chExt cx="727563" cy="167787"/>
          </a:xfrm>
        </p:grpSpPr>
        <p:sp>
          <p:nvSpPr>
            <p:cNvPr id="7" name="Oval 6">
              <a:extLst>
                <a:ext uri="{FF2B5EF4-FFF2-40B4-BE49-F238E27FC236}">
                  <a16:creationId xmlns:a16="http://schemas.microsoft.com/office/drawing/2014/main" id="{C5B6B98C-40D9-7625-B9A7-B1487A4A82D7}"/>
                </a:ext>
              </a:extLst>
            </p:cNvPr>
            <p:cNvSpPr/>
            <p:nvPr/>
          </p:nvSpPr>
          <p:spPr>
            <a:xfrm>
              <a:off x="5877661" y="3923606"/>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0CF977B-073B-6FEA-D263-62F37A396371}"/>
                </a:ext>
              </a:extLst>
            </p:cNvPr>
            <p:cNvSpPr/>
            <p:nvPr/>
          </p:nvSpPr>
          <p:spPr>
            <a:xfrm>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6A07EBD9-BF67-7D7E-EFAD-688C6E4B27E8}"/>
              </a:ext>
            </a:extLst>
          </p:cNvPr>
          <p:cNvGrpSpPr/>
          <p:nvPr/>
        </p:nvGrpSpPr>
        <p:grpSpPr>
          <a:xfrm rot="7936025" flipH="1">
            <a:off x="8684154" y="4471167"/>
            <a:ext cx="714102" cy="205683"/>
            <a:chOff x="5891122" y="3922873"/>
            <a:chExt cx="714102" cy="205683"/>
          </a:xfrm>
        </p:grpSpPr>
        <p:sp>
          <p:nvSpPr>
            <p:cNvPr id="20" name="Oval 19">
              <a:extLst>
                <a:ext uri="{FF2B5EF4-FFF2-40B4-BE49-F238E27FC236}">
                  <a16:creationId xmlns:a16="http://schemas.microsoft.com/office/drawing/2014/main" id="{CC348E63-974B-3581-7D93-C11E08306475}"/>
                </a:ext>
              </a:extLst>
            </p:cNvPr>
            <p:cNvSpPr/>
            <p:nvPr/>
          </p:nvSpPr>
          <p:spPr>
            <a:xfrm rot="21349750">
              <a:off x="5891122" y="3961502"/>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73BE504-8766-81BD-9EE0-8E4092FA4EDE}"/>
                </a:ext>
              </a:extLst>
            </p:cNvPr>
            <p:cNvSpPr/>
            <p:nvPr/>
          </p:nvSpPr>
          <p:spPr>
            <a:xfrm rot="21101506">
              <a:off x="6112855" y="3922873"/>
              <a:ext cx="492369" cy="1670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orbital shapes for s and p orbitals ...">
            <a:extLst>
              <a:ext uri="{FF2B5EF4-FFF2-40B4-BE49-F238E27FC236}">
                <a16:creationId xmlns:a16="http://schemas.microsoft.com/office/drawing/2014/main" id="{717F344A-F983-28B2-3AD7-71805D02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24" y="3205912"/>
            <a:ext cx="3761463" cy="20282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6F28F33-5AD5-54CA-CA39-16D747912CE5}"/>
              </a:ext>
            </a:extLst>
          </p:cNvPr>
          <p:cNvSpPr txBox="1"/>
          <p:nvPr/>
        </p:nvSpPr>
        <p:spPr>
          <a:xfrm>
            <a:off x="882869" y="4840014"/>
            <a:ext cx="2301765" cy="523220"/>
          </a:xfrm>
          <a:prstGeom prst="rect">
            <a:avLst/>
          </a:prstGeom>
          <a:noFill/>
        </p:spPr>
        <p:txBody>
          <a:bodyPr wrap="square" rtlCol="0">
            <a:spAutoFit/>
          </a:bodyPr>
          <a:lstStyle/>
          <a:p>
            <a:r>
              <a:rPr lang="en-US" sz="2800"/>
              <a:t>Orbital shapes</a:t>
            </a:r>
          </a:p>
        </p:txBody>
      </p:sp>
    </p:spTree>
    <p:extLst>
      <p:ext uri="{BB962C8B-B14F-4D97-AF65-F5344CB8AC3E}">
        <p14:creationId xmlns:p14="http://schemas.microsoft.com/office/powerpoint/2010/main" val="355208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39D26-F7A3-91F2-0105-F7A696631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56A9E-C069-C637-6BAF-4FA2BE01703E}"/>
              </a:ext>
            </a:extLst>
          </p:cNvPr>
          <p:cNvSpPr>
            <a:spLocks noGrp="1"/>
          </p:cNvSpPr>
          <p:nvPr>
            <p:ph type="title"/>
          </p:nvPr>
        </p:nvSpPr>
        <p:spPr>
          <a:xfrm>
            <a:off x="0" y="2710"/>
            <a:ext cx="9151435" cy="1020763"/>
          </a:xfrm>
        </p:spPr>
        <p:txBody>
          <a:bodyPr/>
          <a:lstStyle/>
          <a:p>
            <a:r>
              <a:rPr lang="en-US" b="1">
                <a:solidFill>
                  <a:schemeClr val="accent6"/>
                </a:solidFill>
              </a:rPr>
              <a:t>Isomers</a:t>
            </a:r>
          </a:p>
        </p:txBody>
      </p:sp>
      <p:sp>
        <p:nvSpPr>
          <p:cNvPr id="3" name="TextBox 2">
            <a:extLst>
              <a:ext uri="{FF2B5EF4-FFF2-40B4-BE49-F238E27FC236}">
                <a16:creationId xmlns:a16="http://schemas.microsoft.com/office/drawing/2014/main" id="{6BF5E446-2B3F-1C83-A9A7-D3EA213F25AD}"/>
              </a:ext>
            </a:extLst>
          </p:cNvPr>
          <p:cNvSpPr txBox="1"/>
          <p:nvPr/>
        </p:nvSpPr>
        <p:spPr>
          <a:xfrm>
            <a:off x="-1576" y="1027975"/>
            <a:ext cx="1219578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ea typeface="Calibri"/>
                <a:cs typeface="Calibri"/>
              </a:rPr>
              <a:t>Position isomers</a:t>
            </a:r>
          </a:p>
          <a:p>
            <a:endParaRPr lang="en-US" sz="2800">
              <a:ea typeface="Calibri"/>
              <a:cs typeface="Calibri"/>
            </a:endParaRPr>
          </a:p>
          <a:p>
            <a:r>
              <a:rPr lang="en-US" sz="2800">
                <a:ea typeface="Calibri"/>
                <a:cs typeface="Calibri"/>
              </a:rPr>
              <a:t>This refers to the position of the double bond. E.g.</a:t>
            </a:r>
          </a:p>
          <a:p>
            <a:endParaRPr lang="en-US" sz="2800">
              <a:ea typeface="Calibri"/>
              <a:cs typeface="Calibri"/>
            </a:endParaRPr>
          </a:p>
          <a:p>
            <a:r>
              <a:rPr lang="en-US" sz="2800">
                <a:ea typeface="Calibri"/>
                <a:cs typeface="Calibri"/>
              </a:rPr>
              <a:t>  ​CH</a:t>
            </a:r>
            <a:r>
              <a:rPr lang="en-US" sz="2800" baseline="-25000">
                <a:ea typeface="Calibri"/>
                <a:cs typeface="Calibri"/>
              </a:rPr>
              <a:t>3</a:t>
            </a:r>
            <a:r>
              <a:rPr lang="en-US" sz="2800">
                <a:ea typeface="Calibri"/>
                <a:cs typeface="Calibri"/>
              </a:rPr>
              <a:t>-CH</a:t>
            </a:r>
            <a:r>
              <a:rPr lang="en-US" sz="2800" baseline="-25000">
                <a:ea typeface="Calibri"/>
                <a:cs typeface="Calibri"/>
              </a:rPr>
              <a:t>2</a:t>
            </a:r>
            <a:r>
              <a:rPr lang="en-US" sz="2800">
                <a:ea typeface="Calibri"/>
                <a:cs typeface="Calibri"/>
              </a:rPr>
              <a:t>-CH=CH</a:t>
            </a:r>
            <a:r>
              <a:rPr lang="en-US" sz="2800" baseline="-25000">
                <a:ea typeface="Calibri"/>
                <a:cs typeface="Calibri"/>
              </a:rPr>
              <a:t>2 </a:t>
            </a:r>
            <a:r>
              <a:rPr lang="en-US" sz="2800">
                <a:ea typeface="Calibri"/>
                <a:cs typeface="Calibri"/>
              </a:rPr>
              <a:t>   and    CH</a:t>
            </a:r>
            <a:r>
              <a:rPr lang="en-US" sz="2800" baseline="-25000">
                <a:ea typeface="Calibri"/>
                <a:cs typeface="Calibri"/>
              </a:rPr>
              <a:t>3</a:t>
            </a:r>
            <a:r>
              <a:rPr lang="en-US" sz="2800">
                <a:ea typeface="Calibri"/>
                <a:cs typeface="Calibri"/>
              </a:rPr>
              <a:t>-CH=CH-CH</a:t>
            </a:r>
            <a:r>
              <a:rPr lang="en-US" sz="2800" baseline="-25000">
                <a:ea typeface="Calibri"/>
                <a:cs typeface="Calibri"/>
              </a:rPr>
              <a:t>3</a:t>
            </a:r>
          </a:p>
          <a:p>
            <a:r>
              <a:rPr lang="en-US" sz="2800">
                <a:ea typeface="Calibri"/>
                <a:cs typeface="Calibri"/>
              </a:rPr>
              <a:t>   but-1-e​ne          but-2-ene</a:t>
            </a:r>
          </a:p>
        </p:txBody>
      </p:sp>
    </p:spTree>
    <p:extLst>
      <p:ext uri="{BB962C8B-B14F-4D97-AF65-F5344CB8AC3E}">
        <p14:creationId xmlns:p14="http://schemas.microsoft.com/office/powerpoint/2010/main" val="9692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9CEA-858D-CA61-F32E-B53B6F8B4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6E65F-91D0-09DC-A6EF-99C54A217B7E}"/>
              </a:ext>
            </a:extLst>
          </p:cNvPr>
          <p:cNvSpPr>
            <a:spLocks noGrp="1"/>
          </p:cNvSpPr>
          <p:nvPr>
            <p:ph type="title"/>
          </p:nvPr>
        </p:nvSpPr>
        <p:spPr>
          <a:xfrm>
            <a:off x="0" y="2710"/>
            <a:ext cx="9151435" cy="1020763"/>
          </a:xfrm>
        </p:spPr>
        <p:txBody>
          <a:bodyPr/>
          <a:lstStyle/>
          <a:p>
            <a:r>
              <a:rPr lang="en-US" b="1">
                <a:solidFill>
                  <a:schemeClr val="accent6"/>
                </a:solidFill>
              </a:rPr>
              <a:t>Isomers</a:t>
            </a:r>
          </a:p>
        </p:txBody>
      </p:sp>
      <p:sp>
        <p:nvSpPr>
          <p:cNvPr id="3" name="TextBox 2">
            <a:extLst>
              <a:ext uri="{FF2B5EF4-FFF2-40B4-BE49-F238E27FC236}">
                <a16:creationId xmlns:a16="http://schemas.microsoft.com/office/drawing/2014/main" id="{C3174704-D6E9-0337-AAFF-C9DD6B4A88C3}"/>
              </a:ext>
            </a:extLst>
          </p:cNvPr>
          <p:cNvSpPr txBox="1"/>
          <p:nvPr/>
        </p:nvSpPr>
        <p:spPr>
          <a:xfrm>
            <a:off x="-1576" y="1027975"/>
            <a:ext cx="36379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ea typeface="Calibri"/>
                <a:cs typeface="Calibri"/>
              </a:rPr>
              <a:t>Geometrical isomers</a:t>
            </a:r>
            <a:endParaRPr lang="en-US" sz="2800" i="1"/>
          </a:p>
        </p:txBody>
      </p:sp>
      <p:pic>
        <p:nvPicPr>
          <p:cNvPr id="4" name="Picture 3" descr="Chemsheets AS006 (Electron arrangement) - ppt download">
            <a:extLst>
              <a:ext uri="{FF2B5EF4-FFF2-40B4-BE49-F238E27FC236}">
                <a16:creationId xmlns:a16="http://schemas.microsoft.com/office/drawing/2014/main" id="{12919D8B-B6B3-813E-CFEA-59B464C71EE4}"/>
              </a:ext>
            </a:extLst>
          </p:cNvPr>
          <p:cNvPicPr>
            <a:picLocks noChangeAspect="1"/>
          </p:cNvPicPr>
          <p:nvPr/>
        </p:nvPicPr>
        <p:blipFill>
          <a:blip r:embed="rId2"/>
          <a:srcRect t="16972" r="172" b="44266"/>
          <a:stretch>
            <a:fillRect/>
          </a:stretch>
        </p:blipFill>
        <p:spPr>
          <a:xfrm>
            <a:off x="1647092" y="4031762"/>
            <a:ext cx="5664205" cy="1649492"/>
          </a:xfrm>
          <a:prstGeom prst="rect">
            <a:avLst/>
          </a:prstGeom>
        </p:spPr>
      </p:pic>
      <p:sp>
        <p:nvSpPr>
          <p:cNvPr id="5" name="TextBox 4">
            <a:extLst>
              <a:ext uri="{FF2B5EF4-FFF2-40B4-BE49-F238E27FC236}">
                <a16:creationId xmlns:a16="http://schemas.microsoft.com/office/drawing/2014/main" id="{294F9FB3-324F-15FA-08B3-5681083796B1}"/>
              </a:ext>
            </a:extLst>
          </p:cNvPr>
          <p:cNvSpPr txBox="1"/>
          <p:nvPr/>
        </p:nvSpPr>
        <p:spPr>
          <a:xfrm>
            <a:off x="2260790" y="5887380"/>
            <a:ext cx="18136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  E</a:t>
            </a:r>
            <a:r>
              <a:rPr lang="en-US">
                <a:ea typeface="Calibri"/>
                <a:cs typeface="Calibri"/>
              </a:rPr>
              <a:t>-but-2-ene</a:t>
            </a:r>
            <a:endParaRPr lang="en-US"/>
          </a:p>
        </p:txBody>
      </p:sp>
      <p:sp>
        <p:nvSpPr>
          <p:cNvPr id="6" name="TextBox 5">
            <a:extLst>
              <a:ext uri="{FF2B5EF4-FFF2-40B4-BE49-F238E27FC236}">
                <a16:creationId xmlns:a16="http://schemas.microsoft.com/office/drawing/2014/main" id="{556F6D63-4271-35DD-4904-1F5D3B803F3E}"/>
              </a:ext>
            </a:extLst>
          </p:cNvPr>
          <p:cNvSpPr txBox="1"/>
          <p:nvPr/>
        </p:nvSpPr>
        <p:spPr>
          <a:xfrm>
            <a:off x="4888713" y="5887380"/>
            <a:ext cx="18136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  Z</a:t>
            </a:r>
            <a:r>
              <a:rPr lang="en-US">
                <a:ea typeface="Calibri"/>
                <a:cs typeface="Calibri"/>
              </a:rPr>
              <a:t>-but-2-ene</a:t>
            </a:r>
            <a:endParaRPr lang="en-US"/>
          </a:p>
        </p:txBody>
      </p:sp>
      <p:sp>
        <p:nvSpPr>
          <p:cNvPr id="7" name="TextBox 6">
            <a:extLst>
              <a:ext uri="{FF2B5EF4-FFF2-40B4-BE49-F238E27FC236}">
                <a16:creationId xmlns:a16="http://schemas.microsoft.com/office/drawing/2014/main" id="{5BA510ED-D1B6-04F0-58E6-71814C6044C4}"/>
              </a:ext>
            </a:extLst>
          </p:cNvPr>
          <p:cNvSpPr txBox="1"/>
          <p:nvPr/>
        </p:nvSpPr>
        <p:spPr>
          <a:xfrm>
            <a:off x="2520" y="1843548"/>
            <a:ext cx="121790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Restricted rotation about the carbon-to-carbon double bond results in a type of stereoisomerism called geometrical isomerism. This is often called </a:t>
            </a:r>
            <a:r>
              <a:rPr lang="en-US" sz="2800" i="1">
                <a:ea typeface="Calibri"/>
                <a:cs typeface="Calibri"/>
              </a:rPr>
              <a:t>E-Z</a:t>
            </a:r>
            <a:r>
              <a:rPr lang="en-US" sz="2800">
                <a:ea typeface="Calibri"/>
                <a:cs typeface="Calibri"/>
              </a:rPr>
              <a:t> isomerism (previously called </a:t>
            </a:r>
            <a:r>
              <a:rPr lang="en-US" sz="2800" i="1">
                <a:ea typeface="Calibri"/>
                <a:cs typeface="Calibri"/>
              </a:rPr>
              <a:t>cis/trans</a:t>
            </a:r>
            <a:r>
              <a:rPr lang="en-US" sz="2800">
                <a:ea typeface="Calibri"/>
                <a:cs typeface="Calibri"/>
              </a:rPr>
              <a:t> isomerism). In geometrical isomerism, the structural formulae are the same, but the bonds are arranged differently in space.</a:t>
            </a:r>
            <a:endParaRPr lang="en-US" sz="2800"/>
          </a:p>
        </p:txBody>
      </p:sp>
      <p:sp>
        <p:nvSpPr>
          <p:cNvPr id="8" name="Oval 7">
            <a:extLst>
              <a:ext uri="{FF2B5EF4-FFF2-40B4-BE49-F238E27FC236}">
                <a16:creationId xmlns:a16="http://schemas.microsoft.com/office/drawing/2014/main" id="{1512B5BB-749B-93BD-7683-7810155A5599}"/>
              </a:ext>
            </a:extLst>
          </p:cNvPr>
          <p:cNvSpPr/>
          <p:nvPr/>
        </p:nvSpPr>
        <p:spPr>
          <a:xfrm>
            <a:off x="2197761" y="3945193"/>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7CF3A9-9AB7-D522-E50E-B868ACC1A0B4}"/>
              </a:ext>
            </a:extLst>
          </p:cNvPr>
          <p:cNvSpPr/>
          <p:nvPr/>
        </p:nvSpPr>
        <p:spPr>
          <a:xfrm>
            <a:off x="3848760" y="5137038"/>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BBDE3F-584F-25E1-4586-1A8C24713B92}"/>
              </a:ext>
            </a:extLst>
          </p:cNvPr>
          <p:cNvSpPr/>
          <p:nvPr/>
        </p:nvSpPr>
        <p:spPr>
          <a:xfrm>
            <a:off x="4737760" y="3964730"/>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E787980-5F9D-D198-DA43-CB31AAC0EE5B}"/>
              </a:ext>
            </a:extLst>
          </p:cNvPr>
          <p:cNvSpPr/>
          <p:nvPr/>
        </p:nvSpPr>
        <p:spPr>
          <a:xfrm>
            <a:off x="6427837" y="3974499"/>
            <a:ext cx="516193" cy="5899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CE3908-31A3-8A08-47B4-CB1AFC4ADCFE}"/>
              </a:ext>
            </a:extLst>
          </p:cNvPr>
          <p:cNvSpPr txBox="1"/>
          <p:nvPr/>
        </p:nvSpPr>
        <p:spPr>
          <a:xfrm>
            <a:off x="7299191" y="5464465"/>
            <a:ext cx="48937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E</a:t>
            </a:r>
            <a:r>
              <a:rPr lang="en-US">
                <a:ea typeface="Calibri"/>
                <a:cs typeface="Calibri"/>
              </a:rPr>
              <a:t> = </a:t>
            </a:r>
            <a:r>
              <a:rPr lang="en-US" err="1">
                <a:ea typeface="Calibri"/>
                <a:cs typeface="Calibri"/>
              </a:rPr>
              <a:t>Entgegen</a:t>
            </a:r>
            <a:r>
              <a:rPr lang="en-US">
                <a:ea typeface="Calibri"/>
                <a:cs typeface="Calibri"/>
              </a:rPr>
              <a:t> = opposite</a:t>
            </a:r>
          </a:p>
          <a:p>
            <a:r>
              <a:rPr lang="en-US" i="1">
                <a:ea typeface="Calibri"/>
                <a:cs typeface="Calibri"/>
              </a:rPr>
              <a:t>Z</a:t>
            </a:r>
            <a:r>
              <a:rPr lang="en-US">
                <a:ea typeface="Calibri"/>
                <a:cs typeface="Calibri"/>
              </a:rPr>
              <a:t> = </a:t>
            </a:r>
            <a:r>
              <a:rPr lang="en-US" err="1">
                <a:ea typeface="Calibri"/>
                <a:cs typeface="Calibri"/>
              </a:rPr>
              <a:t>Zusammen</a:t>
            </a:r>
            <a:r>
              <a:rPr lang="en-US">
                <a:ea typeface="Calibri"/>
                <a:cs typeface="Calibri"/>
              </a:rPr>
              <a:t> = together</a:t>
            </a:r>
          </a:p>
          <a:p>
            <a:endParaRPr lang="en-US">
              <a:ea typeface="Calibri"/>
              <a:cs typeface="Calibri"/>
            </a:endParaRPr>
          </a:p>
          <a:p>
            <a:r>
              <a:rPr lang="en-US">
                <a:ea typeface="Calibri"/>
                <a:cs typeface="Calibri"/>
              </a:rPr>
              <a:t>This is the Cahn-Ingold-Prelog naming system</a:t>
            </a:r>
          </a:p>
        </p:txBody>
      </p:sp>
    </p:spTree>
    <p:extLst>
      <p:ext uri="{BB962C8B-B14F-4D97-AF65-F5344CB8AC3E}">
        <p14:creationId xmlns:p14="http://schemas.microsoft.com/office/powerpoint/2010/main" val="68664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Office Theme</vt:lpstr>
      <vt:lpstr>Organic Chemistry Year 1 - AS  3.3.4 Alkenes</vt:lpstr>
      <vt:lpstr>Organic Chemistry Year 1  3.3.4 Alkenes</vt:lpstr>
      <vt:lpstr>3.3.4 Alkenes</vt:lpstr>
      <vt:lpstr>3.3.4.1 Structure, bonding and reactivity</vt:lpstr>
      <vt:lpstr>General Introduction</vt:lpstr>
      <vt:lpstr>General Introduction</vt:lpstr>
      <vt:lpstr>The nature of the C=C double bond</vt:lpstr>
      <vt:lpstr>Isomers</vt:lpstr>
      <vt:lpstr>Isomers</vt:lpstr>
      <vt:lpstr>Cahn-Ingold-Prelog notation</vt:lpstr>
      <vt:lpstr>Cahn-Ingold-Prelog notation</vt:lpstr>
      <vt:lpstr>Example question</vt:lpstr>
      <vt:lpstr>3.3.4.2 Addition reactions of alkenes</vt:lpstr>
      <vt:lpstr>Electrophilic addition </vt:lpstr>
      <vt:lpstr>Electrophilic addition of HBr to ethene </vt:lpstr>
      <vt:lpstr>Electrophilic addition of HBr to propene</vt:lpstr>
      <vt:lpstr>Electrophilic addition of HBr to propene</vt:lpstr>
      <vt:lpstr>Example 6 marker question</vt:lpstr>
      <vt:lpstr>Answer (6 marks)</vt:lpstr>
      <vt:lpstr>Electrophilic addition of conc. H2SO4 to an alkene </vt:lpstr>
      <vt:lpstr>Mechanism for propene + sulphuric acid</vt:lpstr>
      <vt:lpstr>Example questions</vt:lpstr>
      <vt:lpstr>Test for alkenes (unsaturated compounds)</vt:lpstr>
      <vt:lpstr>Test for alkenes (C=C) – Shake with bromine water</vt:lpstr>
      <vt:lpstr>3.3.4.3 Addition polymers</vt:lpstr>
      <vt:lpstr>Polymerisation</vt:lpstr>
      <vt:lpstr>Alkene monomers</vt:lpstr>
      <vt:lpstr>Polymer, monomer and repeat unit </vt:lpstr>
      <vt:lpstr>Example question</vt:lpstr>
      <vt:lpstr>Modifying the properties of plastics </vt:lpstr>
      <vt:lpstr>Modifying the properties of plastics </vt:lpstr>
      <vt:lpstr>Environmental issues </vt:lpstr>
      <vt:lpstr>Environmental issues </vt:lpstr>
      <vt:lpstr>Example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revision>431</cp:revision>
  <dcterms:created xsi:type="dcterms:W3CDTF">2021-10-29T07:59:38Z</dcterms:created>
  <dcterms:modified xsi:type="dcterms:W3CDTF">2025-09-24T09:32:34Z</dcterms:modified>
</cp:coreProperties>
</file>