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8" r:id="rId2"/>
    <p:sldId id="417" r:id="rId3"/>
    <p:sldId id="415" r:id="rId4"/>
    <p:sldId id="416" r:id="rId5"/>
    <p:sldId id="423" r:id="rId6"/>
    <p:sldId id="425" r:id="rId7"/>
    <p:sldId id="426" r:id="rId8"/>
    <p:sldId id="427" r:id="rId9"/>
    <p:sldId id="424" r:id="rId10"/>
    <p:sldId id="420" r:id="rId11"/>
    <p:sldId id="418" r:id="rId12"/>
    <p:sldId id="437" r:id="rId13"/>
    <p:sldId id="438" r:id="rId14"/>
    <p:sldId id="429" r:id="rId15"/>
    <p:sldId id="436" r:id="rId16"/>
    <p:sldId id="428" r:id="rId17"/>
    <p:sldId id="421" r:id="rId18"/>
    <p:sldId id="419" r:id="rId19"/>
    <p:sldId id="430" r:id="rId20"/>
    <p:sldId id="431" r:id="rId21"/>
    <p:sldId id="433" r:id="rId22"/>
    <p:sldId id="432" r:id="rId23"/>
    <p:sldId id="435" r:id="rId24"/>
    <p:sldId id="434" r:id="rId25"/>
    <p:sldId id="42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4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E4945C-DFE2-C4DE-63E5-17502CD43C89}" v="76" dt="2025-09-24T09:46:07.8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721"/>
  </p:normalViewPr>
  <p:slideViewPr>
    <p:cSldViewPr snapToGrid="0" showGuides="1">
      <p:cViewPr varScale="1">
        <p:scale>
          <a:sx n="104" d="100"/>
          <a:sy n="104" d="100"/>
        </p:scale>
        <p:origin x="56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riffiths" userId="55ce029b995a3368" providerId="Windows Live" clId="Web-{D9E4945C-DFE2-C4DE-63E5-17502CD43C89}"/>
    <pc:docChg chg="modSld">
      <pc:chgData name="John Griffiths" userId="55ce029b995a3368" providerId="Windows Live" clId="Web-{D9E4945C-DFE2-C4DE-63E5-17502CD43C89}" dt="2025-09-24T09:46:07.894" v="48" actId="1076"/>
      <pc:docMkLst>
        <pc:docMk/>
      </pc:docMkLst>
      <pc:sldChg chg="addSp modSp">
        <pc:chgData name="John Griffiths" userId="55ce029b995a3368" providerId="Windows Live" clId="Web-{D9E4945C-DFE2-C4DE-63E5-17502CD43C89}" dt="2025-09-24T09:46:07.894" v="48" actId="1076"/>
        <pc:sldMkLst>
          <pc:docMk/>
          <pc:sldMk cId="1849054199" sldId="421"/>
        </pc:sldMkLst>
        <pc:spChg chg="add mod">
          <ac:chgData name="John Griffiths" userId="55ce029b995a3368" providerId="Windows Live" clId="Web-{D9E4945C-DFE2-C4DE-63E5-17502CD43C89}" dt="2025-09-24T09:44:58.632" v="34" actId="1076"/>
          <ac:spMkLst>
            <pc:docMk/>
            <pc:sldMk cId="1849054199" sldId="421"/>
            <ac:spMk id="11" creationId="{1C0D6CC2-42E5-26C0-9905-34D4ED3CF348}"/>
          </ac:spMkLst>
        </pc:spChg>
        <pc:spChg chg="add mod">
          <ac:chgData name="John Griffiths" userId="55ce029b995a3368" providerId="Windows Live" clId="Web-{D9E4945C-DFE2-C4DE-63E5-17502CD43C89}" dt="2025-09-24T09:46:07.894" v="48" actId="1076"/>
          <ac:spMkLst>
            <pc:docMk/>
            <pc:sldMk cId="1849054199" sldId="421"/>
            <ac:spMk id="12" creationId="{F2B1D92E-E0A1-F29B-F623-1EDA0F6231BE}"/>
          </ac:spMkLst>
        </pc:spChg>
        <pc:picChg chg="mod">
          <ac:chgData name="John Griffiths" userId="55ce029b995a3368" providerId="Windows Live" clId="Web-{D9E4945C-DFE2-C4DE-63E5-17502CD43C89}" dt="2025-09-24T09:42:34.448" v="2" actId="1076"/>
          <ac:picMkLst>
            <pc:docMk/>
            <pc:sldMk cId="1849054199" sldId="421"/>
            <ac:picMk id="4" creationId="{DA8DE665-7A14-11DF-DAEF-149430F3905A}"/>
          </ac:picMkLst>
        </pc:picChg>
      </pc:sldChg>
      <pc:sldChg chg="modSp">
        <pc:chgData name="John Griffiths" userId="55ce029b995a3368" providerId="Windows Live" clId="Web-{D9E4945C-DFE2-C4DE-63E5-17502CD43C89}" dt="2025-09-24T09:39:22.728" v="1" actId="20577"/>
        <pc:sldMkLst>
          <pc:docMk/>
          <pc:sldMk cId="1663213301" sldId="423"/>
        </pc:sldMkLst>
        <pc:spChg chg="mod">
          <ac:chgData name="John Griffiths" userId="55ce029b995a3368" providerId="Windows Live" clId="Web-{D9E4945C-DFE2-C4DE-63E5-17502CD43C89}" dt="2025-09-24T09:39:22.728" v="1" actId="20577"/>
          <ac:spMkLst>
            <pc:docMk/>
            <pc:sldMk cId="1663213301" sldId="423"/>
            <ac:spMk id="4" creationId="{B10CF982-BF6B-89E9-AC13-DDC8892E7C5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5737-5C97-1E4A-B8A7-92E716815C56}" type="datetimeFigureOut">
              <a:rPr lang="en-US" smtClean="0"/>
              <a:t>9/24/2025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85B8-C78B-3446-A7CF-8BB016A5FC0B}" type="slidenum">
              <a:rPr lang="en-US" smtClean="0"/>
              <a:t>‹#›</a:t>
            </a:fld>
            <a:endParaRPr lang="en-US"/>
          </a:p>
        </p:txBody>
      </p:sp>
    </p:spTree>
    <p:extLst>
      <p:ext uri="{BB962C8B-B14F-4D97-AF65-F5344CB8AC3E}">
        <p14:creationId xmlns:p14="http://schemas.microsoft.com/office/powerpoint/2010/main" val="4681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a:t>
            </a:fld>
            <a:endParaRPr lang="en-US"/>
          </a:p>
        </p:txBody>
      </p:sp>
    </p:spTree>
    <p:extLst>
      <p:ext uri="{BB962C8B-B14F-4D97-AF65-F5344CB8AC3E}">
        <p14:creationId xmlns:p14="http://schemas.microsoft.com/office/powerpoint/2010/main" val="301058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85B8-C78B-3446-A7CF-8BB016A5FC0B}" type="slidenum">
              <a:rPr lang="en-US" smtClean="0"/>
              <a:t>15</a:t>
            </a:fld>
            <a:endParaRPr lang="en-US"/>
          </a:p>
        </p:txBody>
      </p:sp>
    </p:spTree>
    <p:extLst>
      <p:ext uri="{BB962C8B-B14F-4D97-AF65-F5344CB8AC3E}">
        <p14:creationId xmlns:p14="http://schemas.microsoft.com/office/powerpoint/2010/main" val="4205099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50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FC05-FF43-804E-9E8A-EF7897D2BA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5574A-CE07-BC4F-A773-65B0CC8CBB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5CA264-8451-934C-A2D8-0B7383CB5E6B}"/>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9/24/2025</a:t>
            </a:fld>
            <a:endParaRPr lang="en-US"/>
          </a:p>
        </p:txBody>
      </p:sp>
      <p:sp>
        <p:nvSpPr>
          <p:cNvPr id="5" name="Footer Placeholder 4">
            <a:extLst>
              <a:ext uri="{FF2B5EF4-FFF2-40B4-BE49-F238E27FC236}">
                <a16:creationId xmlns:a16="http://schemas.microsoft.com/office/drawing/2014/main" id="{05FB5153-485D-C84B-A6CF-B016828F70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2329B0-6796-D144-AC42-CEC564121231}"/>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2861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EA7F6-6825-3046-9685-A303BF8556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9FC9DE-9E52-1A44-BE37-75FDDB0E28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17AC82-8C06-9A4E-9856-25D64055A6B8}"/>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9/24/2025</a:t>
            </a:fld>
            <a:endParaRPr lang="en-US"/>
          </a:p>
        </p:txBody>
      </p:sp>
      <p:sp>
        <p:nvSpPr>
          <p:cNvPr id="5" name="Footer Placeholder 4">
            <a:extLst>
              <a:ext uri="{FF2B5EF4-FFF2-40B4-BE49-F238E27FC236}">
                <a16:creationId xmlns:a16="http://schemas.microsoft.com/office/drawing/2014/main" id="{AAEFA127-EBBD-EA48-9CA2-E0B84D3D42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1349C4-D761-AD40-9B92-EBFD7C26C36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1043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ABA5D1BC-CF63-A74A-820D-A86F7F088AD2}" type="slidenum">
              <a:rPr lang="en-GB"/>
              <a:pPr/>
              <a:t>‹#›</a:t>
            </a:fld>
            <a:endParaRPr lang="en-GB"/>
          </a:p>
        </p:txBody>
      </p:sp>
    </p:spTree>
    <p:extLst>
      <p:ext uri="{BB962C8B-B14F-4D97-AF65-F5344CB8AC3E}">
        <p14:creationId xmlns:p14="http://schemas.microsoft.com/office/powerpoint/2010/main" val="788015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7D7B-12CE-5348-ACAB-152B0BB770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FB28D9-265B-ED4C-90B9-875BC103FC31}"/>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9/24/2025</a:t>
            </a:fld>
            <a:endParaRPr lang="en-US"/>
          </a:p>
        </p:txBody>
      </p:sp>
      <p:sp>
        <p:nvSpPr>
          <p:cNvPr id="5" name="Footer Placeholder 4">
            <a:extLst>
              <a:ext uri="{FF2B5EF4-FFF2-40B4-BE49-F238E27FC236}">
                <a16:creationId xmlns:a16="http://schemas.microsoft.com/office/drawing/2014/main" id="{D2BE9527-8526-2A48-B078-66E1913DC7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A0BCD-A000-464D-8C46-9D35FB402FFB}"/>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99833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8749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1121-0937-8F40-AC67-A8FCC44829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FD173-6510-E04B-A299-E6565CAB5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2EF5DD-4A8B-FF43-A8C0-3F1B40BA1C3C}"/>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9/24/2025</a:t>
            </a:fld>
            <a:endParaRPr lang="en-US"/>
          </a:p>
        </p:txBody>
      </p:sp>
      <p:sp>
        <p:nvSpPr>
          <p:cNvPr id="5" name="Footer Placeholder 4">
            <a:extLst>
              <a:ext uri="{FF2B5EF4-FFF2-40B4-BE49-F238E27FC236}">
                <a16:creationId xmlns:a16="http://schemas.microsoft.com/office/drawing/2014/main" id="{8F70A19C-73FB-2646-BFBF-BEAADEB3F0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950B34-6F97-AF47-A81C-2098A1AE4297}"/>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01561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5618-5BD0-D147-BC30-B6E09398D9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0BE557-3CC1-2843-A34F-EA26593840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BC2247-028B-5446-9148-B5372D5B72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8374A35-C5BA-5F45-BA0D-169343CD10C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9/24/2025</a:t>
            </a:fld>
            <a:endParaRPr lang="en-US"/>
          </a:p>
        </p:txBody>
      </p:sp>
      <p:sp>
        <p:nvSpPr>
          <p:cNvPr id="6" name="Footer Placeholder 5">
            <a:extLst>
              <a:ext uri="{FF2B5EF4-FFF2-40B4-BE49-F238E27FC236}">
                <a16:creationId xmlns:a16="http://schemas.microsoft.com/office/drawing/2014/main" id="{B0D7EA83-25E7-B24D-947B-C68764AB2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6780B5-807F-4246-9120-27F6757DF2FE}"/>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56660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FBB4-1E04-434D-A874-26CA3F23700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670618-A1C3-9E45-A379-E1C787A1E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43E68F-41EF-8840-8B5D-356ABF60A2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03FC27-B3BD-384C-BEFB-7AE900993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9072C1-5271-0746-8E19-9EBF1B4842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EAC5BB-B1DD-414E-8FBB-7D79606BCFA3}"/>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9/24/2025</a:t>
            </a:fld>
            <a:endParaRPr lang="en-US"/>
          </a:p>
        </p:txBody>
      </p:sp>
      <p:sp>
        <p:nvSpPr>
          <p:cNvPr id="8" name="Footer Placeholder 7">
            <a:extLst>
              <a:ext uri="{FF2B5EF4-FFF2-40B4-BE49-F238E27FC236}">
                <a16:creationId xmlns:a16="http://schemas.microsoft.com/office/drawing/2014/main" id="{F05D71F4-E8CB-AF44-9DC6-A1CC1B6CB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CEA225-EFE0-D043-8000-26CB8303A286}"/>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5809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66DD12-74CC-8E44-976F-F1ACACC86FE4}"/>
              </a:ext>
            </a:extLst>
          </p:cNvPr>
          <p:cNvGrpSpPr/>
          <p:nvPr userDrawn="1"/>
        </p:nvGrpSpPr>
        <p:grpSpPr>
          <a:xfrm>
            <a:off x="-76200" y="5292725"/>
            <a:ext cx="2016224" cy="1428750"/>
            <a:chOff x="-76200" y="5292725"/>
            <a:chExt cx="2016224" cy="1428750"/>
          </a:xfrm>
        </p:grpSpPr>
        <p:grpSp>
          <p:nvGrpSpPr>
            <p:cNvPr id="7" name="Group 6">
              <a:extLst>
                <a:ext uri="{FF2B5EF4-FFF2-40B4-BE49-F238E27FC236}">
                  <a16:creationId xmlns:a16="http://schemas.microsoft.com/office/drawing/2014/main" id="{6488DBE6-08B2-514B-90F5-55FEB2BA40A1}"/>
                </a:ext>
              </a:extLst>
            </p:cNvPr>
            <p:cNvGrpSpPr/>
            <p:nvPr userDrawn="1"/>
          </p:nvGrpSpPr>
          <p:grpSpPr>
            <a:xfrm>
              <a:off x="217537" y="5292725"/>
              <a:ext cx="1428750" cy="1428750"/>
              <a:chOff x="2135560" y="1916832"/>
              <a:chExt cx="1428750" cy="1428750"/>
            </a:xfrm>
          </p:grpSpPr>
          <p:pic>
            <p:nvPicPr>
              <p:cNvPr id="9" name="Picture 2" descr="Triphenylene (CAS 217-59-4) - Chemical &amp; Physical Properties by Cheméo">
                <a:extLst>
                  <a:ext uri="{FF2B5EF4-FFF2-40B4-BE49-F238E27FC236}">
                    <a16:creationId xmlns:a16="http://schemas.microsoft.com/office/drawing/2014/main" id="{81D14BE6-CC4A-3B40-8D50-E72DE8C65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9168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AE1AE00-879F-7C4D-86C1-1F76A7FE1934}"/>
                  </a:ext>
                </a:extLst>
              </p:cNvPr>
              <p:cNvPicPr>
                <a:picLocks noChangeAspect="1"/>
              </p:cNvPicPr>
              <p:nvPr/>
            </p:nvPicPr>
            <p:blipFill>
              <a:blip r:embed="rId3"/>
              <a:stretch>
                <a:fillRect/>
              </a:stretch>
            </p:blipFill>
            <p:spPr>
              <a:xfrm>
                <a:off x="2741925" y="2614159"/>
                <a:ext cx="216019" cy="165569"/>
              </a:xfrm>
              <a:prstGeom prst="rect">
                <a:avLst/>
              </a:prstGeom>
            </p:spPr>
          </p:pic>
          <p:sp>
            <p:nvSpPr>
              <p:cNvPr id="11" name="TextBox 10">
                <a:extLst>
                  <a:ext uri="{FF2B5EF4-FFF2-40B4-BE49-F238E27FC236}">
                    <a16:creationId xmlns:a16="http://schemas.microsoft.com/office/drawing/2014/main" id="{738E97A2-5B82-EC49-BCF5-7540D5F62304}"/>
                  </a:ext>
                </a:extLst>
              </p:cNvPr>
              <p:cNvSpPr txBox="1"/>
              <p:nvPr/>
            </p:nvSpPr>
            <p:spPr>
              <a:xfrm>
                <a:off x="2700808" y="2218028"/>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a:t>
                </a:r>
                <a:endParaRPr lang="en-US"/>
              </a:p>
            </p:txBody>
          </p:sp>
          <p:sp>
            <p:nvSpPr>
              <p:cNvPr id="12" name="TextBox 11">
                <a:extLst>
                  <a:ext uri="{FF2B5EF4-FFF2-40B4-BE49-F238E27FC236}">
                    <a16:creationId xmlns:a16="http://schemas.microsoft.com/office/drawing/2014/main" id="{70FF48CB-CA7F-AE47-856F-79417902B973}"/>
                  </a:ext>
                </a:extLst>
              </p:cNvPr>
              <p:cNvSpPr txBox="1"/>
              <p:nvPr/>
            </p:nvSpPr>
            <p:spPr>
              <a:xfrm>
                <a:off x="2409614" y="2684611"/>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E</a:t>
                </a:r>
                <a:endParaRPr lang="en-US"/>
              </a:p>
            </p:txBody>
          </p:sp>
          <p:sp>
            <p:nvSpPr>
              <p:cNvPr id="13" name="TextBox 12">
                <a:extLst>
                  <a:ext uri="{FF2B5EF4-FFF2-40B4-BE49-F238E27FC236}">
                    <a16:creationId xmlns:a16="http://schemas.microsoft.com/office/drawing/2014/main" id="{FDA3CA51-D99D-BB4D-B73D-02B6CFCB4143}"/>
                  </a:ext>
                </a:extLst>
              </p:cNvPr>
              <p:cNvSpPr txBox="1"/>
              <p:nvPr/>
            </p:nvSpPr>
            <p:spPr>
              <a:xfrm>
                <a:off x="2957944" y="2671122"/>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T</a:t>
                </a:r>
                <a:endParaRPr lang="en-US"/>
              </a:p>
            </p:txBody>
          </p:sp>
        </p:grpSp>
        <p:sp>
          <p:nvSpPr>
            <p:cNvPr id="8" name="TextBox 7">
              <a:extLst>
                <a:ext uri="{FF2B5EF4-FFF2-40B4-BE49-F238E27FC236}">
                  <a16:creationId xmlns:a16="http://schemas.microsoft.com/office/drawing/2014/main" id="{011E655F-7C6D-8748-A725-87F9C8949967}"/>
                </a:ext>
              </a:extLst>
            </p:cNvPr>
            <p:cNvSpPr txBox="1"/>
            <p:nvPr userDrawn="1"/>
          </p:nvSpPr>
          <p:spPr>
            <a:xfrm>
              <a:off x="-76200" y="6352143"/>
              <a:ext cx="2016224" cy="369332"/>
            </a:xfrm>
            <a:prstGeom prst="rect">
              <a:avLst/>
            </a:prstGeom>
            <a:noFill/>
          </p:spPr>
          <p:txBody>
            <a:bodyPr wrap="square" rtlCol="0">
              <a:spAutoFit/>
            </a:bodyPr>
            <a:lstStyle/>
            <a:p>
              <a:pPr algn="r"/>
              <a:r>
                <a:rPr lang="en-US" sz="1800"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 Tuition</a:t>
              </a:r>
            </a:p>
          </p:txBody>
        </p:sp>
      </p:grpSp>
    </p:spTree>
    <p:extLst>
      <p:ext uri="{BB962C8B-B14F-4D97-AF65-F5344CB8AC3E}">
        <p14:creationId xmlns:p14="http://schemas.microsoft.com/office/powerpoint/2010/main" val="321769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83F4D-03F3-8B43-8F6D-C5F2D7F54CBA}"/>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9/24/2025</a:t>
            </a:fld>
            <a:endParaRPr lang="en-US"/>
          </a:p>
        </p:txBody>
      </p:sp>
      <p:sp>
        <p:nvSpPr>
          <p:cNvPr id="3" name="Footer Placeholder 2">
            <a:extLst>
              <a:ext uri="{FF2B5EF4-FFF2-40B4-BE49-F238E27FC236}">
                <a16:creationId xmlns:a16="http://schemas.microsoft.com/office/drawing/2014/main" id="{D6954614-FFFD-AB43-8F7D-B2BCBECC0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934E2A-25EC-7646-A3BA-A9D1654BBC49}"/>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95950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2CB8-15DD-6944-86E8-FFCC20CCD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436547-1DFE-3C48-99EB-F90B6C640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1EAD05-6102-FB4E-A547-B2DC207E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111DA-D516-B24F-B356-1F7752560A1F}"/>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9/24/2025</a:t>
            </a:fld>
            <a:endParaRPr lang="en-US"/>
          </a:p>
        </p:txBody>
      </p:sp>
      <p:sp>
        <p:nvSpPr>
          <p:cNvPr id="6" name="Footer Placeholder 5">
            <a:extLst>
              <a:ext uri="{FF2B5EF4-FFF2-40B4-BE49-F238E27FC236}">
                <a16:creationId xmlns:a16="http://schemas.microsoft.com/office/drawing/2014/main" id="{C4C80B38-AB2B-3A47-AF41-70E2B1077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0CBE6-9577-2F41-ABFE-A9C9B13AEA4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17050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7CBD-C096-5043-A32F-6108CACBEC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B60640-C183-7A44-A9D6-AD099D60A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52704-487C-D543-9436-6A2262E4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D9364-4E91-B949-AEE4-7E324A9CC30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9/24/2025</a:t>
            </a:fld>
            <a:endParaRPr lang="en-US"/>
          </a:p>
        </p:txBody>
      </p:sp>
      <p:sp>
        <p:nvSpPr>
          <p:cNvPr id="6" name="Footer Placeholder 5">
            <a:extLst>
              <a:ext uri="{FF2B5EF4-FFF2-40B4-BE49-F238E27FC236}">
                <a16:creationId xmlns:a16="http://schemas.microsoft.com/office/drawing/2014/main" id="{DF768828-0CA4-9642-9EDF-3F23E291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F3C3C7-B67D-2F41-B243-B3CD2E6EE29F}"/>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74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F578B-0237-8445-B9B0-F52A64A26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DCADCD-F447-CB4C-9EB8-D66F1E57B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3" name="Group 12">
            <a:extLst>
              <a:ext uri="{FF2B5EF4-FFF2-40B4-BE49-F238E27FC236}">
                <a16:creationId xmlns:a16="http://schemas.microsoft.com/office/drawing/2014/main" id="{A834B491-91A0-4C0E-8307-0F87E984B022}"/>
              </a:ext>
            </a:extLst>
          </p:cNvPr>
          <p:cNvGrpSpPr/>
          <p:nvPr userDrawn="1"/>
        </p:nvGrpSpPr>
        <p:grpSpPr>
          <a:xfrm>
            <a:off x="52428" y="5990641"/>
            <a:ext cx="797647" cy="797647"/>
            <a:chOff x="40553" y="5532437"/>
            <a:chExt cx="1255852" cy="1255852"/>
          </a:xfrm>
        </p:grpSpPr>
        <p:sp>
          <p:nvSpPr>
            <p:cNvPr id="8" name="Oval 7">
              <a:extLst>
                <a:ext uri="{FF2B5EF4-FFF2-40B4-BE49-F238E27FC236}">
                  <a16:creationId xmlns:a16="http://schemas.microsoft.com/office/drawing/2014/main" id="{34D29FDE-7C76-8E35-916C-B4003B2D54EE}"/>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EE70A417-CFD8-45AA-CE3D-D29F09221ADB}"/>
                </a:ext>
              </a:extLst>
            </p:cNvPr>
            <p:cNvGrpSpPr/>
            <p:nvPr userDrawn="1"/>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C34D6486-5CD9-AC2E-3F65-1894F8AD0AC8}"/>
                  </a:ext>
                </a:extLst>
              </p:cNvPr>
              <p:cNvPicPr>
                <a:picLocks noChangeAspect="1"/>
              </p:cNvPicPr>
              <p:nvPr/>
            </p:nvPicPr>
            <p:blipFill>
              <a:blip r:embed="rId15"/>
              <a:stretch>
                <a:fillRect/>
              </a:stretch>
            </p:blipFill>
            <p:spPr>
              <a:xfrm>
                <a:off x="2607988" y="2273337"/>
                <a:ext cx="1152343" cy="981818"/>
              </a:xfrm>
              <a:prstGeom prst="rect">
                <a:avLst/>
              </a:prstGeom>
            </p:spPr>
          </p:pic>
          <p:sp>
            <p:nvSpPr>
              <p:cNvPr id="12" name="Rectangle 11">
                <a:extLst>
                  <a:ext uri="{FF2B5EF4-FFF2-40B4-BE49-F238E27FC236}">
                    <a16:creationId xmlns:a16="http://schemas.microsoft.com/office/drawing/2014/main" id="{E5B356D7-22B4-ADD2-7D39-9AF7B639DCB8}"/>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401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9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E9F414-BA03-4A4A-A8BA-79FBE18902C4}"/>
              </a:ext>
            </a:extLst>
          </p:cNvPr>
          <p:cNvSpPr>
            <a:spLocks noGrp="1"/>
          </p:cNvSpPr>
          <p:nvPr>
            <p:ph type="title" idx="4294967295"/>
          </p:nvPr>
        </p:nvSpPr>
        <p:spPr>
          <a:xfrm>
            <a:off x="630382" y="614502"/>
            <a:ext cx="10515600" cy="1325563"/>
          </a:xfrm>
        </p:spPr>
        <p:txBody>
          <a:bodyPr>
            <a:noAutofit/>
          </a:bodyPr>
          <a:lstStyle/>
          <a:p>
            <a:r>
              <a:rPr lang="en-US" sz="5400" b="1" dirty="0"/>
              <a:t>Organic Chemistry Year 1 - AS </a:t>
            </a:r>
            <a:br>
              <a:rPr lang="en-US" sz="5400" b="1" dirty="0"/>
            </a:br>
            <a:r>
              <a:rPr lang="en-US" sz="5400" b="1" dirty="0"/>
              <a:t>3.3.6 Organic analysis</a:t>
            </a:r>
          </a:p>
        </p:txBody>
      </p:sp>
      <p:sp>
        <p:nvSpPr>
          <p:cNvPr id="12" name="Title 1">
            <a:extLst>
              <a:ext uri="{FF2B5EF4-FFF2-40B4-BE49-F238E27FC236}">
                <a16:creationId xmlns:a16="http://schemas.microsoft.com/office/drawing/2014/main" id="{78A4AB01-86FE-964C-A8A4-F8CBB4CDF7B4}"/>
              </a:ext>
            </a:extLst>
          </p:cNvPr>
          <p:cNvSpPr txBox="1">
            <a:spLocks/>
          </p:cNvSpPr>
          <p:nvPr/>
        </p:nvSpPr>
        <p:spPr>
          <a:xfrm>
            <a:off x="630379" y="3108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effectLst>
                  <a:innerShdw blurRad="63500" dist="50800" dir="10800000">
                    <a:prstClr val="black">
                      <a:alpha val="50000"/>
                    </a:prstClr>
                  </a:innerShdw>
                </a:effectLst>
                <a:latin typeface="Garamond" panose="02020404030301010803" pitchFamily="18" charset="0"/>
                <a:ea typeface="Arial" charset="0"/>
                <a:cs typeface="Arial" charset="0"/>
              </a:rPr>
              <a:t>Dr John R Griffiths</a:t>
            </a:r>
            <a:endParaRPr lang="en-US" b="1">
              <a:latin typeface="Garamond" panose="02020404030301010803" pitchFamily="18" charset="0"/>
            </a:endParaRPr>
          </a:p>
          <a:p>
            <a:pPr algn="ctr"/>
            <a:r>
              <a:rPr lang="en-US" b="1" err="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a:t>
            </a:r>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 Tuition</a:t>
            </a:r>
          </a:p>
        </p:txBody>
      </p:sp>
      <p:pic>
        <p:nvPicPr>
          <p:cNvPr id="1030" name="Picture 6" descr="AQA to pay out £1.1m for serious breaches on exam re-marks">
            <a:extLst>
              <a:ext uri="{FF2B5EF4-FFF2-40B4-BE49-F238E27FC236}">
                <a16:creationId xmlns:a16="http://schemas.microsoft.com/office/drawing/2014/main" id="{F986C080-FDED-6042-AF80-A2FD96D37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344" y="180494"/>
            <a:ext cx="1398796" cy="735496"/>
          </a:xfrm>
          <a:prstGeom prst="rect">
            <a:avLst/>
          </a:prstGeom>
          <a:solidFill>
            <a:schemeClr val="accent6"/>
          </a:solidFill>
        </p:spPr>
      </p:pic>
      <p:sp>
        <p:nvSpPr>
          <p:cNvPr id="30" name="Rectangle 29">
            <a:extLst>
              <a:ext uri="{FF2B5EF4-FFF2-40B4-BE49-F238E27FC236}">
                <a16:creationId xmlns:a16="http://schemas.microsoft.com/office/drawing/2014/main" id="{749BB861-8D6B-E749-A0D3-C53540C02B67}"/>
              </a:ext>
            </a:extLst>
          </p:cNvPr>
          <p:cNvSpPr/>
          <p:nvPr/>
        </p:nvSpPr>
        <p:spPr>
          <a:xfrm>
            <a:off x="10640345" y="180494"/>
            <a:ext cx="1398795" cy="735496"/>
          </a:xfrm>
          <a:prstGeom prst="rect">
            <a:avLst/>
          </a:prstGeom>
          <a:solidFill>
            <a:schemeClr val="accent6">
              <a:lumMod val="40000"/>
              <a:lumOff val="60000"/>
              <a:alpha val="28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84B1D7-7385-7584-314E-B07FFF4B3547}"/>
              </a:ext>
            </a:extLst>
          </p:cNvPr>
          <p:cNvSpPr/>
          <p:nvPr/>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D46F7C7-C31B-1C61-7C24-1357B38A48FD}"/>
              </a:ext>
            </a:extLst>
          </p:cNvPr>
          <p:cNvGrpSpPr/>
          <p:nvPr/>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6057A0F3-80EE-0A32-272A-349045130C2E}"/>
                </a:ext>
              </a:extLst>
            </p:cNvPr>
            <p:cNvPicPr>
              <a:picLocks noChangeAspect="1"/>
            </p:cNvPicPr>
            <p:nvPr/>
          </p:nvPicPr>
          <p:blipFill>
            <a:blip r:embed="rId4"/>
            <a:stretch>
              <a:fillRect/>
            </a:stretch>
          </p:blipFill>
          <p:spPr>
            <a:xfrm>
              <a:off x="2607988" y="2273337"/>
              <a:ext cx="1152343" cy="981818"/>
            </a:xfrm>
            <a:prstGeom prst="rect">
              <a:avLst/>
            </a:prstGeom>
          </p:spPr>
        </p:pic>
        <p:sp>
          <p:nvSpPr>
            <p:cNvPr id="13" name="Rectangle 12">
              <a:extLst>
                <a:ext uri="{FF2B5EF4-FFF2-40B4-BE49-F238E27FC236}">
                  <a16:creationId xmlns:a16="http://schemas.microsoft.com/office/drawing/2014/main" id="{1DAED71A-2900-C562-421A-71894B8366E0}"/>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49E7B73-85A3-B487-2595-4E31A77BF997}"/>
              </a:ext>
            </a:extLst>
          </p:cNvPr>
          <p:cNvSpPr/>
          <p:nvPr/>
        </p:nvSpPr>
        <p:spPr>
          <a:xfrm>
            <a:off x="3938867" y="5707153"/>
            <a:ext cx="989252" cy="82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7FB3413-5A2E-FDC9-ECE7-17AB64D9B636}"/>
              </a:ext>
            </a:extLst>
          </p:cNvPr>
          <p:cNvSpPr txBox="1"/>
          <p:nvPr/>
        </p:nvSpPr>
        <p:spPr>
          <a:xfrm>
            <a:off x="9753600" y="6389077"/>
            <a:ext cx="24032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cs typeface="Calibri"/>
              </a:rPr>
              <a:t>www.sciexcel.org</a:t>
            </a:r>
            <a:endParaRPr lang="en-GB" dirty="0"/>
          </a:p>
        </p:txBody>
      </p:sp>
    </p:spTree>
    <p:extLst>
      <p:ext uri="{BB962C8B-B14F-4D97-AF65-F5344CB8AC3E}">
        <p14:creationId xmlns:p14="http://schemas.microsoft.com/office/powerpoint/2010/main" val="412033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EB1BB-7B52-BB00-330E-F5E97ED7A4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A697A7-8180-18BB-C677-99341B615C49}"/>
              </a:ext>
            </a:extLst>
          </p:cNvPr>
          <p:cNvSpPr>
            <a:spLocks noGrp="1"/>
          </p:cNvSpPr>
          <p:nvPr>
            <p:ph type="title"/>
          </p:nvPr>
        </p:nvSpPr>
        <p:spPr>
          <a:xfrm>
            <a:off x="0" y="3663"/>
            <a:ext cx="11353800" cy="1325563"/>
          </a:xfrm>
        </p:spPr>
        <p:txBody>
          <a:bodyPr/>
          <a:lstStyle/>
          <a:p>
            <a:r>
              <a:rPr lang="en-US" b="1" dirty="0">
                <a:solidFill>
                  <a:schemeClr val="accent6"/>
                </a:solidFill>
              </a:rPr>
              <a:t>Example question</a:t>
            </a:r>
            <a:endParaRPr lang="en-US" b="1" dirty="0">
              <a:solidFill>
                <a:schemeClr val="accent6"/>
              </a:solidFill>
              <a:ea typeface="Calibri Light"/>
              <a:cs typeface="Calibri Light"/>
            </a:endParaRPr>
          </a:p>
        </p:txBody>
      </p:sp>
      <p:grpSp>
        <p:nvGrpSpPr>
          <p:cNvPr id="8" name="Group 7">
            <a:extLst>
              <a:ext uri="{FF2B5EF4-FFF2-40B4-BE49-F238E27FC236}">
                <a16:creationId xmlns:a16="http://schemas.microsoft.com/office/drawing/2014/main" id="{6CB197D2-570E-9965-E077-8E08CB22595B}"/>
              </a:ext>
            </a:extLst>
          </p:cNvPr>
          <p:cNvGrpSpPr/>
          <p:nvPr/>
        </p:nvGrpSpPr>
        <p:grpSpPr>
          <a:xfrm>
            <a:off x="2113005" y="1075038"/>
            <a:ext cx="6969211" cy="4448432"/>
            <a:chOff x="2113005" y="1075038"/>
            <a:chExt cx="6969211" cy="4448432"/>
          </a:xfrm>
        </p:grpSpPr>
        <p:pic>
          <p:nvPicPr>
            <p:cNvPr id="4" name="Picture 3" descr="A screenshot of a computer&#10;&#10;Description automatically generated">
              <a:extLst>
                <a:ext uri="{FF2B5EF4-FFF2-40B4-BE49-F238E27FC236}">
                  <a16:creationId xmlns:a16="http://schemas.microsoft.com/office/drawing/2014/main" id="{D80462BD-219B-F8C4-787A-65FC5AC1740E}"/>
                </a:ext>
              </a:extLst>
            </p:cNvPr>
            <p:cNvPicPr>
              <a:picLocks noChangeAspect="1"/>
            </p:cNvPicPr>
            <p:nvPr/>
          </p:nvPicPr>
          <p:blipFill rotWithShape="1">
            <a:blip r:embed="rId2"/>
            <a:srcRect l="40190" t="25600" r="22310" b="36251"/>
            <a:stretch/>
          </p:blipFill>
          <p:spPr>
            <a:xfrm>
              <a:off x="2471351" y="1320196"/>
              <a:ext cx="6610865" cy="4203274"/>
            </a:xfrm>
            <a:prstGeom prst="rect">
              <a:avLst/>
            </a:prstGeom>
          </p:spPr>
        </p:pic>
        <p:sp>
          <p:nvSpPr>
            <p:cNvPr id="7" name="Rectangle 6">
              <a:extLst>
                <a:ext uri="{FF2B5EF4-FFF2-40B4-BE49-F238E27FC236}">
                  <a16:creationId xmlns:a16="http://schemas.microsoft.com/office/drawing/2014/main" id="{B7E59BCC-6478-A445-3C7A-82EE4F4A09E3}"/>
                </a:ext>
              </a:extLst>
            </p:cNvPr>
            <p:cNvSpPr/>
            <p:nvPr/>
          </p:nvSpPr>
          <p:spPr>
            <a:xfrm>
              <a:off x="2113005" y="1075038"/>
              <a:ext cx="556054" cy="902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a:extLst>
              <a:ext uri="{FF2B5EF4-FFF2-40B4-BE49-F238E27FC236}">
                <a16:creationId xmlns:a16="http://schemas.microsoft.com/office/drawing/2014/main" id="{0B10FEFC-03AF-9B3B-C5C5-0C8D6E406D6F}"/>
              </a:ext>
            </a:extLst>
          </p:cNvPr>
          <p:cNvSpPr/>
          <p:nvPr/>
        </p:nvSpPr>
        <p:spPr>
          <a:xfrm>
            <a:off x="8723871" y="4003589"/>
            <a:ext cx="197708" cy="2100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437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4669"/>
            <a:ext cx="11353800" cy="1325563"/>
          </a:xfrm>
        </p:spPr>
        <p:txBody>
          <a:bodyPr/>
          <a:lstStyle/>
          <a:p>
            <a:r>
              <a:rPr lang="en-US" b="1" dirty="0">
                <a:solidFill>
                  <a:schemeClr val="accent6"/>
                </a:solidFill>
              </a:rPr>
              <a:t>3.3.6.2 Mass spectrometry</a:t>
            </a:r>
          </a:p>
        </p:txBody>
      </p:sp>
      <p:sp>
        <p:nvSpPr>
          <p:cNvPr id="4" name="TextBox 3">
            <a:extLst>
              <a:ext uri="{FF2B5EF4-FFF2-40B4-BE49-F238E27FC236}">
                <a16:creationId xmlns:a16="http://schemas.microsoft.com/office/drawing/2014/main" id="{6970C61C-15F8-894F-C2D6-071374DD0EE8}"/>
              </a:ext>
            </a:extLst>
          </p:cNvPr>
          <p:cNvSpPr txBox="1"/>
          <p:nvPr/>
        </p:nvSpPr>
        <p:spPr>
          <a:xfrm>
            <a:off x="1056068" y="1674253"/>
            <a:ext cx="9247031" cy="1938992"/>
          </a:xfrm>
          <a:prstGeom prst="rect">
            <a:avLst/>
          </a:prstGeom>
          <a:noFill/>
        </p:spPr>
        <p:txBody>
          <a:bodyPr wrap="square" rtlCol="0">
            <a:spAutoFit/>
          </a:bodyPr>
          <a:lstStyle/>
          <a:p>
            <a:r>
              <a:rPr lang="en-US" sz="2400" dirty="0"/>
              <a:t>Mass spectrometry can be used to determine the molecular formula of a compound.</a:t>
            </a:r>
          </a:p>
          <a:p>
            <a:endParaRPr lang="en-US" sz="2400" dirty="0"/>
          </a:p>
          <a:p>
            <a:r>
              <a:rPr lang="en-US" sz="2400" b="1" dirty="0"/>
              <a:t>Students should be able to  </a:t>
            </a:r>
            <a:r>
              <a:rPr lang="en-US" sz="2400" dirty="0"/>
              <a:t>use precise atomic masses and the precise molecular mass to determine the molecular formula of a compound.</a:t>
            </a:r>
          </a:p>
        </p:txBody>
      </p:sp>
    </p:spTree>
    <p:extLst>
      <p:ext uri="{BB962C8B-B14F-4D97-AF65-F5344CB8AC3E}">
        <p14:creationId xmlns:p14="http://schemas.microsoft.com/office/powerpoint/2010/main" val="3101263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66D4F-B348-5C8A-6FE6-2F13E987CF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8CD1D3-E14B-ACA4-E7CB-3A1E15E3237E}"/>
              </a:ext>
            </a:extLst>
          </p:cNvPr>
          <p:cNvSpPr>
            <a:spLocks noGrp="1"/>
          </p:cNvSpPr>
          <p:nvPr>
            <p:ph type="title"/>
          </p:nvPr>
        </p:nvSpPr>
        <p:spPr>
          <a:xfrm>
            <a:off x="0" y="-237600"/>
            <a:ext cx="11353800" cy="1325563"/>
          </a:xfrm>
        </p:spPr>
        <p:txBody>
          <a:bodyPr/>
          <a:lstStyle/>
          <a:p>
            <a:r>
              <a:rPr lang="en-US" b="1" dirty="0" err="1">
                <a:solidFill>
                  <a:schemeClr val="accent6"/>
                </a:solidFill>
              </a:rPr>
              <a:t>Ionisation</a:t>
            </a:r>
            <a:r>
              <a:rPr lang="en-US" b="1" dirty="0">
                <a:solidFill>
                  <a:schemeClr val="accent6"/>
                </a:solidFill>
              </a:rPr>
              <a:t> - recap</a:t>
            </a:r>
          </a:p>
        </p:txBody>
      </p:sp>
      <p:sp>
        <p:nvSpPr>
          <p:cNvPr id="3" name="TextBox 2">
            <a:extLst>
              <a:ext uri="{FF2B5EF4-FFF2-40B4-BE49-F238E27FC236}">
                <a16:creationId xmlns:a16="http://schemas.microsoft.com/office/drawing/2014/main" id="{4FBD6D25-E6E8-E0CD-2683-07EBB75E980A}"/>
              </a:ext>
            </a:extLst>
          </p:cNvPr>
          <p:cNvSpPr txBox="1"/>
          <p:nvPr/>
        </p:nvSpPr>
        <p:spPr>
          <a:xfrm>
            <a:off x="0" y="688169"/>
            <a:ext cx="1219200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ea typeface="Calibri"/>
                <a:cs typeface="Calibri"/>
              </a:rPr>
              <a:t>In order for a molecule to be </a:t>
            </a:r>
            <a:r>
              <a:rPr lang="en-US" sz="2400" dirty="0" err="1">
                <a:ea typeface="Calibri"/>
                <a:cs typeface="Calibri"/>
              </a:rPr>
              <a:t>analysed</a:t>
            </a:r>
            <a:r>
              <a:rPr lang="en-US" sz="2400" dirty="0">
                <a:ea typeface="Calibri"/>
                <a:cs typeface="Calibri"/>
              </a:rPr>
              <a:t> by mass spectrometry, it must firstly be converted to an ion. For A-level, this is achieved in one of two ways;</a:t>
            </a:r>
          </a:p>
          <a:p>
            <a:pPr algn="l"/>
            <a:endParaRPr lang="en-US" sz="2400" dirty="0">
              <a:ea typeface="Calibri"/>
              <a:cs typeface="Calibri"/>
            </a:endParaRPr>
          </a:p>
          <a:p>
            <a:pPr marL="457200" indent="-457200">
              <a:buAutoNum type="arabicPeriod"/>
            </a:pPr>
            <a:r>
              <a:rPr lang="en-US" sz="2400" dirty="0">
                <a:ea typeface="Calibri"/>
                <a:cs typeface="Calibri"/>
              </a:rPr>
              <a:t>Electrospray ionization (ESI)</a:t>
            </a:r>
          </a:p>
          <a:p>
            <a:r>
              <a:rPr lang="en-US" sz="2400" dirty="0">
                <a:ea typeface="Calibri"/>
                <a:cs typeface="Calibri"/>
              </a:rPr>
              <a:t>The sample is dissolved in a volatile solvent (such as methanol) and injected through a narrow-bore metal needle with a high, positive voltage applied (1-3 kV). On being </a:t>
            </a:r>
            <a:r>
              <a:rPr lang="en-US" sz="2400" dirty="0" err="1">
                <a:ea typeface="Calibri"/>
                <a:cs typeface="Calibri"/>
              </a:rPr>
              <a:t>vapourised</a:t>
            </a:r>
            <a:r>
              <a:rPr lang="en-US" sz="2400" dirty="0">
                <a:ea typeface="Calibri"/>
                <a:cs typeface="Calibri"/>
              </a:rPr>
              <a:t>, each molecule gains a proton (H</a:t>
            </a:r>
            <a:r>
              <a:rPr lang="en-US" sz="2400" baseline="30000" dirty="0">
                <a:ea typeface="Calibri"/>
                <a:cs typeface="Calibri"/>
              </a:rPr>
              <a:t>+</a:t>
            </a:r>
            <a:r>
              <a:rPr lang="en-US" sz="2400" dirty="0">
                <a:ea typeface="Calibri"/>
                <a:cs typeface="Calibri"/>
              </a:rPr>
              <a:t> ion) from the solvent, to give a molecular ion [M+H]</a:t>
            </a:r>
            <a:r>
              <a:rPr lang="en-US" sz="2400" baseline="30000" dirty="0">
                <a:ea typeface="Calibri"/>
                <a:cs typeface="Calibri"/>
              </a:rPr>
              <a:t>+</a:t>
            </a:r>
            <a:r>
              <a:rPr lang="en-US" sz="2400" dirty="0">
                <a:ea typeface="Calibri"/>
                <a:cs typeface="Calibri"/>
              </a:rPr>
              <a:t>, which is 1 mass unit above its </a:t>
            </a:r>
            <a:r>
              <a:rPr lang="en-US" sz="2400" i="1" dirty="0">
                <a:ea typeface="Calibri"/>
                <a:cs typeface="Calibri"/>
              </a:rPr>
              <a:t>M</a:t>
            </a:r>
            <a:r>
              <a:rPr lang="en-US" sz="2400" i="1" baseline="-25000" dirty="0">
                <a:ea typeface="Calibri"/>
                <a:cs typeface="Calibri"/>
              </a:rPr>
              <a:t>r</a:t>
            </a:r>
            <a:r>
              <a:rPr lang="en-US" sz="2400" dirty="0">
                <a:ea typeface="Calibri"/>
                <a:cs typeface="Calibri"/>
              </a:rPr>
              <a:t>. Little fragmentation occurs since this is a relatively “soft” ionization technique.</a:t>
            </a:r>
          </a:p>
          <a:p>
            <a:endParaRPr lang="en-US" sz="2400" dirty="0">
              <a:ea typeface="Calibri"/>
              <a:cs typeface="Calibri"/>
            </a:endParaRPr>
          </a:p>
          <a:p>
            <a:endParaRPr lang="en-US" sz="2400" dirty="0">
              <a:ea typeface="Calibri"/>
              <a:cs typeface="Calibri"/>
            </a:endParaRPr>
          </a:p>
          <a:p>
            <a:endParaRPr lang="en-US" sz="2400" dirty="0">
              <a:ea typeface="Calibri"/>
              <a:cs typeface="Calibri"/>
            </a:endParaRPr>
          </a:p>
        </p:txBody>
      </p:sp>
      <p:sp>
        <p:nvSpPr>
          <p:cNvPr id="4" name="TextBox 5">
            <a:extLst>
              <a:ext uri="{FF2B5EF4-FFF2-40B4-BE49-F238E27FC236}">
                <a16:creationId xmlns:a16="http://schemas.microsoft.com/office/drawing/2014/main" id="{DA2A58C1-DD81-BB2D-E934-791F1A8E6BE8}"/>
              </a:ext>
            </a:extLst>
          </p:cNvPr>
          <p:cNvSpPr txBox="1">
            <a:spLocks noChangeArrowheads="1"/>
          </p:cNvSpPr>
          <p:nvPr/>
        </p:nvSpPr>
        <p:spPr bwMode="auto">
          <a:xfrm>
            <a:off x="7772268" y="6551719"/>
            <a:ext cx="4891782" cy="276225"/>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square">
            <a:spAutoFit/>
          </a:bodyPr>
          <a:lstStyle>
            <a:defPPr>
              <a:defRPr lang="en-US"/>
            </a:defPPr>
            <a:lvl1pPr marL="0" algn="l" defTabSz="914400" rtl="0" eaLnBrk="0" latinLnBrk="0" hangingPunct="0">
              <a:defRPr sz="1800" kern="1200">
                <a:solidFill>
                  <a:schemeClr val="tx1"/>
                </a:solidFill>
                <a:latin typeface="Arial" charset="0"/>
                <a:ea typeface="ＭＳ Ｐゴシック" charset="0"/>
                <a:cs typeface="Arial" charset="0"/>
              </a:defRPr>
            </a:lvl1pPr>
            <a:lvl2pPr marL="742950" indent="-285750" algn="l" defTabSz="914400" rtl="0" eaLnBrk="0" latinLnBrk="0" hangingPunct="0">
              <a:defRPr sz="1800" kern="1200">
                <a:solidFill>
                  <a:schemeClr val="tx1"/>
                </a:solidFill>
                <a:latin typeface="Arial" charset="0"/>
                <a:ea typeface="Arial" charset="0"/>
                <a:cs typeface="Arial" charset="0"/>
              </a:defRPr>
            </a:lvl2pPr>
            <a:lvl3pPr marL="1143000" indent="-228600" algn="l" defTabSz="914400" rtl="0" eaLnBrk="0" latinLnBrk="0" hangingPunct="0">
              <a:defRPr sz="1800" kern="1200">
                <a:solidFill>
                  <a:schemeClr val="tx1"/>
                </a:solidFill>
                <a:latin typeface="Arial" charset="0"/>
                <a:ea typeface="Arial" charset="0"/>
                <a:cs typeface="Arial" charset="0"/>
              </a:defRPr>
            </a:lvl3pPr>
            <a:lvl4pPr marL="1600200" indent="-228600" algn="l" defTabSz="914400" rtl="0" eaLnBrk="0" latinLnBrk="0" hangingPunct="0">
              <a:defRPr sz="1800" kern="1200">
                <a:solidFill>
                  <a:schemeClr val="tx1"/>
                </a:solidFill>
                <a:latin typeface="Arial" charset="0"/>
                <a:ea typeface="Arial" charset="0"/>
                <a:cs typeface="Arial" charset="0"/>
              </a:defRPr>
            </a:lvl4pPr>
            <a:lvl5pPr marL="2057400" indent="-228600" algn="l" defTabSz="914400" rtl="0" eaLnBrk="0" latinLnBrk="0" hangingPunct="0">
              <a:defRPr sz="1800" kern="1200">
                <a:solidFill>
                  <a:schemeClr val="tx1"/>
                </a:solidFill>
                <a:latin typeface="Arial" charset="0"/>
                <a:ea typeface="Arial" charset="0"/>
                <a:cs typeface="Arial" charset="0"/>
              </a:defRPr>
            </a:lvl5pPr>
            <a:lvl6pPr marL="2514600" indent="-228600" algn="ctr" defTabSz="914400" rtl="0" eaLnBrk="0" fontAlgn="base" latinLnBrk="0" hangingPunct="0">
              <a:spcBef>
                <a:spcPct val="0"/>
              </a:spcBef>
              <a:spcAft>
                <a:spcPct val="0"/>
              </a:spcAft>
              <a:defRPr sz="1800" kern="1200">
                <a:solidFill>
                  <a:schemeClr val="tx1"/>
                </a:solidFill>
                <a:latin typeface="Arial" charset="0"/>
                <a:ea typeface="Arial" charset="0"/>
                <a:cs typeface="Arial" charset="0"/>
              </a:defRPr>
            </a:lvl6pPr>
            <a:lvl7pPr marL="2971800" indent="-228600" algn="ctr" defTabSz="914400" rtl="0" eaLnBrk="0" fontAlgn="base" latinLnBrk="0" hangingPunct="0">
              <a:spcBef>
                <a:spcPct val="0"/>
              </a:spcBef>
              <a:spcAft>
                <a:spcPct val="0"/>
              </a:spcAft>
              <a:defRPr sz="1800" kern="1200">
                <a:solidFill>
                  <a:schemeClr val="tx1"/>
                </a:solidFill>
                <a:latin typeface="Arial" charset="0"/>
                <a:ea typeface="Arial" charset="0"/>
                <a:cs typeface="Arial" charset="0"/>
              </a:defRPr>
            </a:lvl7pPr>
            <a:lvl8pPr marL="3429000" indent="-228600" algn="ctr" defTabSz="914400" rtl="0" eaLnBrk="0" fontAlgn="base" latinLnBrk="0" hangingPunct="0">
              <a:spcBef>
                <a:spcPct val="0"/>
              </a:spcBef>
              <a:spcAft>
                <a:spcPct val="0"/>
              </a:spcAft>
              <a:defRPr sz="1800" kern="1200">
                <a:solidFill>
                  <a:schemeClr val="tx1"/>
                </a:solidFill>
                <a:latin typeface="Arial" charset="0"/>
                <a:ea typeface="Arial" charset="0"/>
                <a:cs typeface="Arial" charset="0"/>
              </a:defRPr>
            </a:lvl8pPr>
            <a:lvl9pPr marL="3886200" indent="-228600" algn="ctr" defTabSz="914400" rtl="0" eaLnBrk="0" fontAlgn="base" latinLnBrk="0" hangingPunct="0">
              <a:spcBef>
                <a:spcPct val="0"/>
              </a:spcBef>
              <a:spcAft>
                <a:spcPct val="0"/>
              </a:spcAft>
              <a:defRPr sz="1800" kern="1200">
                <a:solidFill>
                  <a:schemeClr val="tx1"/>
                </a:solidFill>
                <a:latin typeface="Arial" charset="0"/>
                <a:ea typeface="Arial" charset="0"/>
                <a:cs typeface="Arial" charset="0"/>
              </a:defRPr>
            </a:lvl9pPr>
          </a:lstStyle>
          <a:p>
            <a:pPr eaLnBrk="1" hangingPunct="1"/>
            <a:r>
              <a:rPr lang="en-GB" sz="1200">
                <a:latin typeface="Verdana" charset="0"/>
              </a:rPr>
              <a:t>© </a:t>
            </a:r>
            <a:r>
              <a:rPr lang="en-GB" sz="1200" err="1">
                <a:latin typeface="Verdana" charset="0"/>
              </a:rPr>
              <a:t>www.chemsheets.co.uk</a:t>
            </a:r>
            <a:r>
              <a:rPr lang="en-GB" sz="1200">
                <a:latin typeface="Verdana" charset="0"/>
              </a:rPr>
              <a:t>  </a:t>
            </a:r>
          </a:p>
        </p:txBody>
      </p:sp>
      <p:grpSp>
        <p:nvGrpSpPr>
          <p:cNvPr id="5" name="Group 4">
            <a:extLst>
              <a:ext uri="{FF2B5EF4-FFF2-40B4-BE49-F238E27FC236}">
                <a16:creationId xmlns:a16="http://schemas.microsoft.com/office/drawing/2014/main" id="{A02FE16F-38BF-77D0-4D40-D36AF025CFEC}"/>
              </a:ext>
            </a:extLst>
          </p:cNvPr>
          <p:cNvGrpSpPr/>
          <p:nvPr/>
        </p:nvGrpSpPr>
        <p:grpSpPr>
          <a:xfrm>
            <a:off x="803190" y="3862553"/>
            <a:ext cx="10738020" cy="2930056"/>
            <a:chOff x="-1477707" y="0"/>
            <a:chExt cx="7847984" cy="1993265"/>
          </a:xfrm>
        </p:grpSpPr>
        <p:sp>
          <p:nvSpPr>
            <p:cNvPr id="6" name="Isosceles Triangle 5">
              <a:extLst>
                <a:ext uri="{FF2B5EF4-FFF2-40B4-BE49-F238E27FC236}">
                  <a16:creationId xmlns:a16="http://schemas.microsoft.com/office/drawing/2014/main" id="{F8016EEE-0347-3B26-B483-D31B26CABFF1}"/>
                </a:ext>
              </a:extLst>
            </p:cNvPr>
            <p:cNvSpPr>
              <a:spLocks/>
            </p:cNvSpPr>
            <p:nvPr/>
          </p:nvSpPr>
          <p:spPr>
            <a:xfrm rot="5400000">
              <a:off x="672148" y="859472"/>
              <a:ext cx="99060" cy="78105"/>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7" name="Group 6">
              <a:extLst>
                <a:ext uri="{FF2B5EF4-FFF2-40B4-BE49-F238E27FC236}">
                  <a16:creationId xmlns:a16="http://schemas.microsoft.com/office/drawing/2014/main" id="{45E9E65E-90BC-8B92-7FD9-8A8E35794BEC}"/>
                </a:ext>
              </a:extLst>
            </p:cNvPr>
            <p:cNvGrpSpPr/>
            <p:nvPr/>
          </p:nvGrpSpPr>
          <p:grpSpPr>
            <a:xfrm>
              <a:off x="-1477707" y="0"/>
              <a:ext cx="7847984" cy="1993265"/>
              <a:chOff x="-1477707" y="0"/>
              <a:chExt cx="7847984" cy="1993265"/>
            </a:xfrm>
          </p:grpSpPr>
          <p:cxnSp>
            <p:nvCxnSpPr>
              <p:cNvPr id="8" name="Straight Connector 7">
                <a:extLst>
                  <a:ext uri="{FF2B5EF4-FFF2-40B4-BE49-F238E27FC236}">
                    <a16:creationId xmlns:a16="http://schemas.microsoft.com/office/drawing/2014/main" id="{7A9FC855-53B5-B5F6-6C53-CC50A7FEE77A}"/>
                  </a:ext>
                </a:extLst>
              </p:cNvPr>
              <p:cNvCxnSpPr>
                <a:cxnSpLocks/>
              </p:cNvCxnSpPr>
              <p:nvPr/>
            </p:nvCxnSpPr>
            <p:spPr>
              <a:xfrm flipH="1">
                <a:off x="3044825" y="12700"/>
                <a:ext cx="635" cy="80518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C1C3820-42C9-4004-84B3-9184EF53A54E}"/>
                  </a:ext>
                </a:extLst>
              </p:cNvPr>
              <p:cNvCxnSpPr>
                <a:cxnSpLocks/>
              </p:cNvCxnSpPr>
              <p:nvPr/>
            </p:nvCxnSpPr>
            <p:spPr>
              <a:xfrm>
                <a:off x="3043555" y="960755"/>
                <a:ext cx="1905" cy="82667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5A060B3-145D-19D1-4430-649432AA5276}"/>
                  </a:ext>
                </a:extLst>
              </p:cNvPr>
              <p:cNvCxnSpPr>
                <a:cxnSpLocks/>
              </p:cNvCxnSpPr>
              <p:nvPr/>
            </p:nvCxnSpPr>
            <p:spPr>
              <a:xfrm>
                <a:off x="1684020" y="332740"/>
                <a:ext cx="185783" cy="55571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2BAB8601-41D8-F043-EC38-7D063D05012B}"/>
                  </a:ext>
                </a:extLst>
              </p:cNvPr>
              <p:cNvGrpSpPr/>
              <p:nvPr/>
            </p:nvGrpSpPr>
            <p:grpSpPr>
              <a:xfrm>
                <a:off x="-1477707" y="0"/>
                <a:ext cx="7847984" cy="1993265"/>
                <a:chOff x="-1477707" y="0"/>
                <a:chExt cx="7847984" cy="1993265"/>
              </a:xfrm>
            </p:grpSpPr>
            <p:cxnSp>
              <p:nvCxnSpPr>
                <p:cNvPr id="12" name="Straight Connector 11">
                  <a:extLst>
                    <a:ext uri="{FF2B5EF4-FFF2-40B4-BE49-F238E27FC236}">
                      <a16:creationId xmlns:a16="http://schemas.microsoft.com/office/drawing/2014/main" id="{E9BFE0C5-E17B-2B5B-21F3-D4267B6AF66C}"/>
                    </a:ext>
                  </a:extLst>
                </p:cNvPr>
                <p:cNvCxnSpPr>
                  <a:cxnSpLocks/>
                </p:cNvCxnSpPr>
                <p:nvPr/>
              </p:nvCxnSpPr>
              <p:spPr>
                <a:xfrm flipH="1">
                  <a:off x="1412240" y="894715"/>
                  <a:ext cx="108222" cy="52260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08FFE0E6-8401-572A-FA1B-9944C621FA15}"/>
                    </a:ext>
                  </a:extLst>
                </p:cNvPr>
                <p:cNvGrpSpPr/>
                <p:nvPr/>
              </p:nvGrpSpPr>
              <p:grpSpPr>
                <a:xfrm>
                  <a:off x="-1477707" y="0"/>
                  <a:ext cx="7847984" cy="1993265"/>
                  <a:chOff x="-1477802" y="0"/>
                  <a:chExt cx="7848490" cy="1993265"/>
                </a:xfrm>
              </p:grpSpPr>
              <p:sp>
                <p:nvSpPr>
                  <p:cNvPr id="16" name="Rectangle 15">
                    <a:extLst>
                      <a:ext uri="{FF2B5EF4-FFF2-40B4-BE49-F238E27FC236}">
                        <a16:creationId xmlns:a16="http://schemas.microsoft.com/office/drawing/2014/main" id="{CE4FCAF6-8B07-8EBE-B132-EE5AA3E64E4D}"/>
                      </a:ext>
                    </a:extLst>
                  </p:cNvPr>
                  <p:cNvSpPr>
                    <a:spLocks/>
                  </p:cNvSpPr>
                  <p:nvPr/>
                </p:nvSpPr>
                <p:spPr>
                  <a:xfrm>
                    <a:off x="156575" y="872952"/>
                    <a:ext cx="528955" cy="45085"/>
                  </a:xfrm>
                  <a:prstGeom prst="rect">
                    <a:avLst/>
                  </a:prstGeom>
                  <a:solidFill>
                    <a:schemeClr val="tx1"/>
                  </a:solidFill>
                  <a:ln>
                    <a:solidFill>
                      <a:schemeClr val="tx1"/>
                    </a:solidFill>
                  </a:ln>
                  <a:effectLst/>
                  <a:extLst>
                    <a:ext uri="{FAA26D3D-D897-4be2-8F04-BA451C77F1D7}">
                      <ma14:placeholder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Text Box 16">
                    <a:extLst>
                      <a:ext uri="{FF2B5EF4-FFF2-40B4-BE49-F238E27FC236}">
                        <a16:creationId xmlns:a16="http://schemas.microsoft.com/office/drawing/2014/main" id="{49926330-A0FA-54BE-9A8D-29333DCD4BF4}"/>
                      </a:ext>
                    </a:extLst>
                  </p:cNvPr>
                  <p:cNvSpPr txBox="1">
                    <a:spLocks/>
                  </p:cNvSpPr>
                  <p:nvPr/>
                </p:nvSpPr>
                <p:spPr>
                  <a:xfrm>
                    <a:off x="274334" y="1354455"/>
                    <a:ext cx="2303067" cy="638810"/>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en-GB" dirty="0">
                        <a:effectLst/>
                        <a:latin typeface="Arial" panose="020B0604020202020204" pitchFamily="34" charset="0"/>
                        <a:ea typeface="MS Mincho" panose="02020609040205080304" pitchFamily="49" charset="-128"/>
                        <a:cs typeface="Times New Roman" panose="02020603050405020304" pitchFamily="18" charset="0"/>
                      </a:rPr>
                      <a:t>Needle attached to positive terminal of high-voltage power supply</a:t>
                    </a:r>
                  </a:p>
                </p:txBody>
              </p:sp>
              <p:grpSp>
                <p:nvGrpSpPr>
                  <p:cNvPr id="18" name="Group 17">
                    <a:extLst>
                      <a:ext uri="{FF2B5EF4-FFF2-40B4-BE49-F238E27FC236}">
                        <a16:creationId xmlns:a16="http://schemas.microsoft.com/office/drawing/2014/main" id="{D0CD9CEC-47DE-15C7-97DE-753E799BFDA3}"/>
                      </a:ext>
                    </a:extLst>
                  </p:cNvPr>
                  <p:cNvGrpSpPr/>
                  <p:nvPr/>
                </p:nvGrpSpPr>
                <p:grpSpPr>
                  <a:xfrm>
                    <a:off x="791216" y="349250"/>
                    <a:ext cx="3331840" cy="1111255"/>
                    <a:chOff x="0" y="0"/>
                    <a:chExt cx="3331936" cy="1111613"/>
                  </a:xfrm>
                </p:grpSpPr>
                <p:cxnSp>
                  <p:nvCxnSpPr>
                    <p:cNvPr id="24" name="Straight Connector 23">
                      <a:extLst>
                        <a:ext uri="{FF2B5EF4-FFF2-40B4-BE49-F238E27FC236}">
                          <a16:creationId xmlns:a16="http://schemas.microsoft.com/office/drawing/2014/main" id="{F6213620-56F7-CF22-5AAD-DA28135B56B4}"/>
                        </a:ext>
                      </a:extLst>
                    </p:cNvPr>
                    <p:cNvCxnSpPr>
                      <a:cxnSpLocks/>
                    </p:cNvCxnSpPr>
                    <p:nvPr/>
                  </p:nvCxnSpPr>
                  <p:spPr>
                    <a:xfrm flipV="1">
                      <a:off x="1099820" y="0"/>
                      <a:ext cx="1022441" cy="533581"/>
                    </a:xfrm>
                    <a:prstGeom prst="line">
                      <a:avLst/>
                    </a:prstGeom>
                    <a:ln w="6350">
                      <a:solidFill>
                        <a:schemeClr val="tx1"/>
                      </a:solidFill>
                      <a:prstDash val="lgDash"/>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E759A07-200B-C1B3-BF7A-5FF36C39E1A1}"/>
                        </a:ext>
                      </a:extLst>
                    </p:cNvPr>
                    <p:cNvCxnSpPr>
                      <a:cxnSpLocks/>
                    </p:cNvCxnSpPr>
                    <p:nvPr/>
                  </p:nvCxnSpPr>
                  <p:spPr>
                    <a:xfrm flipV="1">
                      <a:off x="1111250" y="294640"/>
                      <a:ext cx="1066800" cy="249646"/>
                    </a:xfrm>
                    <a:prstGeom prst="line">
                      <a:avLst/>
                    </a:prstGeom>
                    <a:ln w="6350">
                      <a:solidFill>
                        <a:schemeClr val="tx1"/>
                      </a:solidFill>
                      <a:prstDash val="lgDash"/>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090737A-E43B-A6A2-5FA7-F755EA0983DB}"/>
                        </a:ext>
                      </a:extLst>
                    </p:cNvPr>
                    <p:cNvCxnSpPr>
                      <a:cxnSpLocks/>
                    </p:cNvCxnSpPr>
                    <p:nvPr/>
                  </p:nvCxnSpPr>
                  <p:spPr>
                    <a:xfrm flipV="1">
                      <a:off x="1105535" y="550091"/>
                      <a:ext cx="2226401" cy="6622"/>
                    </a:xfrm>
                    <a:prstGeom prst="line">
                      <a:avLst/>
                    </a:prstGeom>
                    <a:ln w="6350">
                      <a:solidFill>
                        <a:schemeClr val="tx1"/>
                      </a:solidFill>
                      <a:prstDash val="lgDash"/>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12C163A-3E89-5266-CB59-1B1DE81137D6}"/>
                        </a:ext>
                      </a:extLst>
                    </p:cNvPr>
                    <p:cNvCxnSpPr>
                      <a:cxnSpLocks/>
                    </p:cNvCxnSpPr>
                    <p:nvPr/>
                  </p:nvCxnSpPr>
                  <p:spPr>
                    <a:xfrm>
                      <a:off x="1132840" y="577850"/>
                      <a:ext cx="1055370" cy="217170"/>
                    </a:xfrm>
                    <a:prstGeom prst="line">
                      <a:avLst/>
                    </a:prstGeom>
                    <a:ln w="6350">
                      <a:solidFill>
                        <a:schemeClr val="tx1"/>
                      </a:solidFill>
                      <a:prstDash val="lgDash"/>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13B9F526-EB86-F3DC-DE59-BA9B6EAA6347}"/>
                        </a:ext>
                      </a:extLst>
                    </p:cNvPr>
                    <p:cNvCxnSpPr>
                      <a:cxnSpLocks/>
                    </p:cNvCxnSpPr>
                    <p:nvPr/>
                  </p:nvCxnSpPr>
                  <p:spPr>
                    <a:xfrm>
                      <a:off x="1111250" y="588645"/>
                      <a:ext cx="1045029" cy="522968"/>
                    </a:xfrm>
                    <a:prstGeom prst="line">
                      <a:avLst/>
                    </a:prstGeom>
                    <a:ln w="6350">
                      <a:solidFill>
                        <a:schemeClr val="tx1"/>
                      </a:solidFill>
                      <a:prstDash val="lgDash"/>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A6748B5-0E0B-0C40-8B70-BDE66EDAC682}"/>
                        </a:ext>
                      </a:extLst>
                    </p:cNvPr>
                    <p:cNvCxnSpPr/>
                    <p:nvPr/>
                  </p:nvCxnSpPr>
                  <p:spPr>
                    <a:xfrm>
                      <a:off x="0" y="523240"/>
                      <a:ext cx="108839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F0C3CB7-1057-D27A-F1D9-1E13CEB7B2BB}"/>
                        </a:ext>
                      </a:extLst>
                    </p:cNvPr>
                    <p:cNvCxnSpPr/>
                    <p:nvPr/>
                  </p:nvCxnSpPr>
                  <p:spPr>
                    <a:xfrm>
                      <a:off x="0" y="598805"/>
                      <a:ext cx="108839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9" name="Text Box 16">
                    <a:extLst>
                      <a:ext uri="{FF2B5EF4-FFF2-40B4-BE49-F238E27FC236}">
                        <a16:creationId xmlns:a16="http://schemas.microsoft.com/office/drawing/2014/main" id="{E3BE90D7-C483-6D07-4562-B59BAFE7268F}"/>
                      </a:ext>
                    </a:extLst>
                  </p:cNvPr>
                  <p:cNvSpPr txBox="1">
                    <a:spLocks/>
                  </p:cNvSpPr>
                  <p:nvPr/>
                </p:nvSpPr>
                <p:spPr>
                  <a:xfrm>
                    <a:off x="-1477802" y="962025"/>
                    <a:ext cx="3323642" cy="638810"/>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en-GB" dirty="0">
                        <a:effectLst/>
                        <a:latin typeface="Arial" panose="020B0604020202020204" pitchFamily="34" charset="0"/>
                        <a:ea typeface="MS Mincho" panose="02020609040205080304" pitchFamily="49" charset="-128"/>
                        <a:cs typeface="Times New Roman" panose="02020603050405020304" pitchFamily="18" charset="0"/>
                      </a:rPr>
                      <a:t>Sample in volatile solvent</a:t>
                    </a:r>
                  </a:p>
                </p:txBody>
              </p:sp>
              <p:sp>
                <p:nvSpPr>
                  <p:cNvPr id="20" name="Text Box 16">
                    <a:extLst>
                      <a:ext uri="{FF2B5EF4-FFF2-40B4-BE49-F238E27FC236}">
                        <a16:creationId xmlns:a16="http://schemas.microsoft.com/office/drawing/2014/main" id="{BA1004A3-80BF-E83D-BD4F-DEDD9729F122}"/>
                      </a:ext>
                    </a:extLst>
                  </p:cNvPr>
                  <p:cNvSpPr txBox="1">
                    <a:spLocks/>
                  </p:cNvSpPr>
                  <p:nvPr/>
                </p:nvSpPr>
                <p:spPr>
                  <a:xfrm>
                    <a:off x="-86931" y="0"/>
                    <a:ext cx="2077275" cy="398145"/>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en-GB" dirty="0">
                        <a:effectLst/>
                        <a:latin typeface="Arial" panose="020B0604020202020204" pitchFamily="34" charset="0"/>
                        <a:ea typeface="MS Mincho" panose="02020609040205080304" pitchFamily="49" charset="-128"/>
                        <a:cs typeface="Times New Roman" panose="02020603050405020304" pitchFamily="18" charset="0"/>
                      </a:rPr>
                      <a:t>Particles gain a proton as they leave the needle</a:t>
                    </a:r>
                  </a:p>
                </p:txBody>
              </p:sp>
              <p:sp>
                <p:nvSpPr>
                  <p:cNvPr id="21" name="Text Box 16">
                    <a:extLst>
                      <a:ext uri="{FF2B5EF4-FFF2-40B4-BE49-F238E27FC236}">
                        <a16:creationId xmlns:a16="http://schemas.microsoft.com/office/drawing/2014/main" id="{8CB915FA-E2A4-C518-106F-51247106D681}"/>
                      </a:ext>
                    </a:extLst>
                  </p:cNvPr>
                  <p:cNvSpPr txBox="1">
                    <a:spLocks/>
                  </p:cNvSpPr>
                  <p:nvPr/>
                </p:nvSpPr>
                <p:spPr>
                  <a:xfrm>
                    <a:off x="3029157" y="955040"/>
                    <a:ext cx="3341531" cy="638810"/>
                  </a:xfrm>
                  <a:prstGeom prst="rect">
                    <a:avLst/>
                  </a:prstGeom>
                  <a:noFill/>
                  <a:ln>
                    <a:noFill/>
                  </a:ln>
                  <a:effectLst/>
                  <a:extLst>
                    <a:ext uri="{FAA26D3D-D897-4be2-8F04-BA451C77F1D7}">
                      <ma14:placeholder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en-GB" dirty="0">
                        <a:effectLst/>
                        <a:latin typeface="Arial" panose="020B0604020202020204" pitchFamily="34" charset="0"/>
                        <a:ea typeface="MS Mincho" panose="02020609040205080304" pitchFamily="49" charset="-128"/>
                        <a:cs typeface="Times New Roman" panose="02020603050405020304" pitchFamily="18" charset="0"/>
                      </a:rPr>
                      <a:t>Positive ions are accelerated by a negative electric plate</a:t>
                    </a:r>
                  </a:p>
                </p:txBody>
              </p:sp>
              <p:pic>
                <p:nvPicPr>
                  <p:cNvPr id="22" name="Picture 21">
                    <a:extLst>
                      <a:ext uri="{FF2B5EF4-FFF2-40B4-BE49-F238E27FC236}">
                        <a16:creationId xmlns:a16="http://schemas.microsoft.com/office/drawing/2014/main" id="{FE5250CB-552F-6A9B-D5F2-0F7EA232F6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10230" y="381635"/>
                    <a:ext cx="206375" cy="206375"/>
                  </a:xfrm>
                  <a:prstGeom prst="rect">
                    <a:avLst/>
                  </a:prstGeom>
                  <a:noFill/>
                  <a:ln>
                    <a:noFill/>
                  </a:ln>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pic>
                <p:nvPicPr>
                  <p:cNvPr id="23" name="Picture 22">
                    <a:extLst>
                      <a:ext uri="{FF2B5EF4-FFF2-40B4-BE49-F238E27FC236}">
                        <a16:creationId xmlns:a16="http://schemas.microsoft.com/office/drawing/2014/main" id="{B0F923B8-7C55-B079-8366-478ED934BE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4625" y="621665"/>
                    <a:ext cx="207010" cy="207010"/>
                  </a:xfrm>
                  <a:prstGeom prst="rect">
                    <a:avLst/>
                  </a:prstGeom>
                  <a:noFill/>
                  <a:ln>
                    <a:noFill/>
                  </a:ln>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grpSp>
          </p:grpSp>
        </p:grpSp>
      </p:grpSp>
    </p:spTree>
    <p:extLst>
      <p:ext uri="{BB962C8B-B14F-4D97-AF65-F5344CB8AC3E}">
        <p14:creationId xmlns:p14="http://schemas.microsoft.com/office/powerpoint/2010/main" val="2332235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66D4F-B348-5C8A-6FE6-2F13E987CF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8CD1D3-E14B-ACA4-E7CB-3A1E15E3237E}"/>
              </a:ext>
            </a:extLst>
          </p:cNvPr>
          <p:cNvSpPr>
            <a:spLocks noGrp="1"/>
          </p:cNvSpPr>
          <p:nvPr>
            <p:ph type="title"/>
          </p:nvPr>
        </p:nvSpPr>
        <p:spPr>
          <a:xfrm>
            <a:off x="0" y="-4669"/>
            <a:ext cx="11353800" cy="1325563"/>
          </a:xfrm>
        </p:spPr>
        <p:txBody>
          <a:bodyPr/>
          <a:lstStyle/>
          <a:p>
            <a:r>
              <a:rPr lang="en-US" b="1" dirty="0" err="1">
                <a:solidFill>
                  <a:schemeClr val="accent6"/>
                </a:solidFill>
              </a:rPr>
              <a:t>Ionisation</a:t>
            </a:r>
            <a:r>
              <a:rPr lang="en-US" b="1" dirty="0">
                <a:solidFill>
                  <a:schemeClr val="accent6"/>
                </a:solidFill>
              </a:rPr>
              <a:t> - recap</a:t>
            </a:r>
          </a:p>
        </p:txBody>
      </p:sp>
      <p:sp>
        <p:nvSpPr>
          <p:cNvPr id="3" name="TextBox 2">
            <a:extLst>
              <a:ext uri="{FF2B5EF4-FFF2-40B4-BE49-F238E27FC236}">
                <a16:creationId xmlns:a16="http://schemas.microsoft.com/office/drawing/2014/main" id="{4FBD6D25-E6E8-E0CD-2683-07EBB75E980A}"/>
              </a:ext>
            </a:extLst>
          </p:cNvPr>
          <p:cNvSpPr txBox="1"/>
          <p:nvPr/>
        </p:nvSpPr>
        <p:spPr>
          <a:xfrm>
            <a:off x="0" y="949294"/>
            <a:ext cx="1219200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2400" dirty="0">
              <a:ea typeface="Calibri"/>
              <a:cs typeface="Calibri"/>
            </a:endParaRPr>
          </a:p>
          <a:p>
            <a:r>
              <a:rPr lang="en-US" sz="2400" dirty="0">
                <a:ea typeface="Calibri"/>
                <a:cs typeface="Calibri"/>
              </a:rPr>
              <a:t>2.   Electron Impact (EI)</a:t>
            </a:r>
          </a:p>
          <a:p>
            <a:endParaRPr lang="en-US" sz="2400" dirty="0">
              <a:ea typeface="Calibri"/>
              <a:cs typeface="Calibri"/>
            </a:endParaRPr>
          </a:p>
          <a:p>
            <a:endParaRPr lang="en-US" sz="2400" dirty="0">
              <a:ea typeface="Calibri"/>
              <a:cs typeface="Calibri"/>
            </a:endParaRPr>
          </a:p>
          <a:p>
            <a:endParaRPr lang="en-US" sz="2400" dirty="0">
              <a:ea typeface="Calibri"/>
              <a:cs typeface="Calibri"/>
            </a:endParaRPr>
          </a:p>
        </p:txBody>
      </p:sp>
      <p:grpSp>
        <p:nvGrpSpPr>
          <p:cNvPr id="4" name="Group 3">
            <a:extLst>
              <a:ext uri="{FF2B5EF4-FFF2-40B4-BE49-F238E27FC236}">
                <a16:creationId xmlns:a16="http://schemas.microsoft.com/office/drawing/2014/main" id="{D1BB0F2C-0B64-6E53-30B6-C49D47494198}"/>
              </a:ext>
            </a:extLst>
          </p:cNvPr>
          <p:cNvGrpSpPr/>
          <p:nvPr/>
        </p:nvGrpSpPr>
        <p:grpSpPr>
          <a:xfrm>
            <a:off x="5491787" y="752328"/>
            <a:ext cx="6700213" cy="4892165"/>
            <a:chOff x="57550" y="-597486"/>
            <a:chExt cx="4718209" cy="3444835"/>
          </a:xfrm>
        </p:grpSpPr>
        <p:grpSp>
          <p:nvGrpSpPr>
            <p:cNvPr id="5" name="Group 4">
              <a:extLst>
                <a:ext uri="{FF2B5EF4-FFF2-40B4-BE49-F238E27FC236}">
                  <a16:creationId xmlns:a16="http://schemas.microsoft.com/office/drawing/2014/main" id="{75991D0F-0F0C-ABDD-6E3F-FEBE8EAA86F7}"/>
                </a:ext>
              </a:extLst>
            </p:cNvPr>
            <p:cNvGrpSpPr/>
            <p:nvPr/>
          </p:nvGrpSpPr>
          <p:grpSpPr>
            <a:xfrm>
              <a:off x="57550" y="-597486"/>
              <a:ext cx="4718209" cy="3444835"/>
              <a:chOff x="57550" y="-597486"/>
              <a:chExt cx="4718209" cy="3444835"/>
            </a:xfrm>
          </p:grpSpPr>
          <p:grpSp>
            <p:nvGrpSpPr>
              <p:cNvPr id="7" name="Group 6">
                <a:extLst>
                  <a:ext uri="{FF2B5EF4-FFF2-40B4-BE49-F238E27FC236}">
                    <a16:creationId xmlns:a16="http://schemas.microsoft.com/office/drawing/2014/main" id="{0A3803F2-E65B-E3DC-3C2D-196A3777E0EB}"/>
                  </a:ext>
                </a:extLst>
              </p:cNvPr>
              <p:cNvGrpSpPr/>
              <p:nvPr/>
            </p:nvGrpSpPr>
            <p:grpSpPr>
              <a:xfrm>
                <a:off x="57550" y="-597486"/>
                <a:ext cx="4718209" cy="3444835"/>
                <a:chOff x="57550" y="-597486"/>
                <a:chExt cx="4718209" cy="3444835"/>
              </a:xfrm>
            </p:grpSpPr>
            <p:grpSp>
              <p:nvGrpSpPr>
                <p:cNvPr id="10" name="Group 9">
                  <a:extLst>
                    <a:ext uri="{FF2B5EF4-FFF2-40B4-BE49-F238E27FC236}">
                      <a16:creationId xmlns:a16="http://schemas.microsoft.com/office/drawing/2014/main" id="{C2EAC147-3008-0A5D-068C-00C612FB3E65}"/>
                    </a:ext>
                  </a:extLst>
                </p:cNvPr>
                <p:cNvGrpSpPr/>
                <p:nvPr/>
              </p:nvGrpSpPr>
              <p:grpSpPr>
                <a:xfrm>
                  <a:off x="696595" y="0"/>
                  <a:ext cx="3864610" cy="1944370"/>
                  <a:chOff x="0" y="0"/>
                  <a:chExt cx="3864610" cy="1944370"/>
                </a:xfrm>
              </p:grpSpPr>
              <p:cxnSp>
                <p:nvCxnSpPr>
                  <p:cNvPr id="15" name="Straight Connector 14">
                    <a:extLst>
                      <a:ext uri="{FF2B5EF4-FFF2-40B4-BE49-F238E27FC236}">
                        <a16:creationId xmlns:a16="http://schemas.microsoft.com/office/drawing/2014/main" id="{31379D57-8542-188A-DFE2-9A0B04C1E760}"/>
                      </a:ext>
                    </a:extLst>
                  </p:cNvPr>
                  <p:cNvCxnSpPr>
                    <a:cxnSpLocks/>
                  </p:cNvCxnSpPr>
                  <p:nvPr/>
                </p:nvCxnSpPr>
                <p:spPr>
                  <a:xfrm flipH="1">
                    <a:off x="1827530" y="490855"/>
                    <a:ext cx="0" cy="1087755"/>
                  </a:xfrm>
                  <a:prstGeom prst="line">
                    <a:avLst/>
                  </a:prstGeom>
                  <a:ln w="3175" cmpd="sng">
                    <a:solidFill>
                      <a:schemeClr val="tx1"/>
                    </a:solidFill>
                    <a:prstDash val="sysDash"/>
                    <a:headEnd type="triangle" w="sm"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36A581C-18E1-A7FA-49C9-54EFEB83C117}"/>
                      </a:ext>
                    </a:extLst>
                  </p:cNvPr>
                  <p:cNvCxnSpPr>
                    <a:cxnSpLocks/>
                  </p:cNvCxnSpPr>
                  <p:nvPr/>
                </p:nvCxnSpPr>
                <p:spPr>
                  <a:xfrm flipH="1">
                    <a:off x="1631315" y="490855"/>
                    <a:ext cx="0" cy="1087755"/>
                  </a:xfrm>
                  <a:prstGeom prst="line">
                    <a:avLst/>
                  </a:prstGeom>
                  <a:ln w="3175" cmpd="sng">
                    <a:solidFill>
                      <a:schemeClr val="tx1"/>
                    </a:solidFill>
                    <a:prstDash val="sysDash"/>
                    <a:headEnd type="triangle" w="sm"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2C91103-0801-EB2C-4C25-C92BCB015117}"/>
                      </a:ext>
                    </a:extLst>
                  </p:cNvPr>
                  <p:cNvCxnSpPr>
                    <a:cxnSpLocks/>
                  </p:cNvCxnSpPr>
                  <p:nvPr/>
                </p:nvCxnSpPr>
                <p:spPr>
                  <a:xfrm flipH="1">
                    <a:off x="1435735" y="490855"/>
                    <a:ext cx="0" cy="1087755"/>
                  </a:xfrm>
                  <a:prstGeom prst="line">
                    <a:avLst/>
                  </a:prstGeom>
                  <a:ln w="3175" cmpd="sng">
                    <a:solidFill>
                      <a:schemeClr val="tx1"/>
                    </a:solidFill>
                    <a:prstDash val="sysDash"/>
                    <a:headEnd type="triangle" w="sm"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F563D30-8689-E66C-26D3-4F5808087291}"/>
                      </a:ext>
                    </a:extLst>
                  </p:cNvPr>
                  <p:cNvCxnSpPr>
                    <a:cxnSpLocks/>
                  </p:cNvCxnSpPr>
                  <p:nvPr/>
                </p:nvCxnSpPr>
                <p:spPr>
                  <a:xfrm flipH="1">
                    <a:off x="1228725" y="490855"/>
                    <a:ext cx="0" cy="1087755"/>
                  </a:xfrm>
                  <a:prstGeom prst="line">
                    <a:avLst/>
                  </a:prstGeom>
                  <a:ln w="3175" cmpd="sng">
                    <a:solidFill>
                      <a:schemeClr val="tx1"/>
                    </a:solidFill>
                    <a:prstDash val="sysDash"/>
                    <a:headEnd type="triangle" w="sm"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0F1BF70-11FF-9320-0DD5-AFF3C0F267C2}"/>
                      </a:ext>
                    </a:extLst>
                  </p:cNvPr>
                  <p:cNvCxnSpPr>
                    <a:cxnSpLocks/>
                  </p:cNvCxnSpPr>
                  <p:nvPr/>
                </p:nvCxnSpPr>
                <p:spPr>
                  <a:xfrm flipV="1">
                    <a:off x="0" y="1035050"/>
                    <a:ext cx="3864610" cy="10160"/>
                  </a:xfrm>
                  <a:prstGeom prst="line">
                    <a:avLst/>
                  </a:prstGeom>
                  <a:ln w="6350">
                    <a:solidFill>
                      <a:schemeClr val="tx1"/>
                    </a:solidFill>
                    <a:prstDash val="lgDash"/>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107710B-8B93-381D-AAA7-35840627B0B1}"/>
                      </a:ext>
                    </a:extLst>
                  </p:cNvPr>
                  <p:cNvCxnSpPr>
                    <a:cxnSpLocks/>
                  </p:cNvCxnSpPr>
                  <p:nvPr/>
                </p:nvCxnSpPr>
                <p:spPr>
                  <a:xfrm flipH="1">
                    <a:off x="2579370" y="170180"/>
                    <a:ext cx="635" cy="80518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C95FF77-05D9-D498-310D-543025D9823C}"/>
                      </a:ext>
                    </a:extLst>
                  </p:cNvPr>
                  <p:cNvCxnSpPr>
                    <a:cxnSpLocks/>
                  </p:cNvCxnSpPr>
                  <p:nvPr/>
                </p:nvCxnSpPr>
                <p:spPr>
                  <a:xfrm>
                    <a:off x="2578100" y="1118235"/>
                    <a:ext cx="1905" cy="82613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C51C5106-31B3-E95D-515A-54CD16FF2197}"/>
                      </a:ext>
                    </a:extLst>
                  </p:cNvPr>
                  <p:cNvCxnSpPr>
                    <a:cxnSpLocks/>
                  </p:cNvCxnSpPr>
                  <p:nvPr/>
                </p:nvCxnSpPr>
                <p:spPr>
                  <a:xfrm>
                    <a:off x="1437005" y="0"/>
                    <a:ext cx="0" cy="42989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1369CB9-0335-3FB4-8403-039FABA26190}"/>
                      </a:ext>
                    </a:extLst>
                  </p:cNvPr>
                  <p:cNvCxnSpPr>
                    <a:cxnSpLocks/>
                  </p:cNvCxnSpPr>
                  <p:nvPr/>
                </p:nvCxnSpPr>
                <p:spPr>
                  <a:xfrm>
                    <a:off x="946150" y="424180"/>
                    <a:ext cx="958215" cy="508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D27AC3E-5E84-92DB-B91E-9FB62BC6AB1A}"/>
                      </a:ext>
                    </a:extLst>
                  </p:cNvPr>
                  <p:cNvCxnSpPr>
                    <a:cxnSpLocks/>
                  </p:cNvCxnSpPr>
                  <p:nvPr/>
                </p:nvCxnSpPr>
                <p:spPr>
                  <a:xfrm flipH="1">
                    <a:off x="1033145" y="490855"/>
                    <a:ext cx="0" cy="1087755"/>
                  </a:xfrm>
                  <a:prstGeom prst="line">
                    <a:avLst/>
                  </a:prstGeom>
                  <a:ln w="3175" cmpd="sng">
                    <a:solidFill>
                      <a:schemeClr val="tx1"/>
                    </a:solidFill>
                    <a:prstDash val="sysDash"/>
                    <a:headEnd type="triangle" w="sm" len="med"/>
                  </a:ln>
                  <a:effectLst/>
                </p:spPr>
                <p:style>
                  <a:lnRef idx="2">
                    <a:schemeClr val="accent1"/>
                  </a:lnRef>
                  <a:fillRef idx="0">
                    <a:schemeClr val="accent1"/>
                  </a:fillRef>
                  <a:effectRef idx="1">
                    <a:schemeClr val="accent1"/>
                  </a:effectRef>
                  <a:fontRef idx="minor">
                    <a:schemeClr val="tx1"/>
                  </a:fontRef>
                </p:style>
              </p:cxnSp>
            </p:grpSp>
            <p:sp>
              <p:nvSpPr>
                <p:cNvPr id="11" name="Text Box 16">
                  <a:extLst>
                    <a:ext uri="{FF2B5EF4-FFF2-40B4-BE49-F238E27FC236}">
                      <a16:creationId xmlns:a16="http://schemas.microsoft.com/office/drawing/2014/main" id="{F535296C-3B34-5C13-17A4-B8687E8AE9DF}"/>
                    </a:ext>
                  </a:extLst>
                </p:cNvPr>
                <p:cNvSpPr txBox="1">
                  <a:spLocks/>
                </p:cNvSpPr>
                <p:nvPr/>
              </p:nvSpPr>
              <p:spPr>
                <a:xfrm>
                  <a:off x="2452662" y="-291834"/>
                  <a:ext cx="2323097" cy="638810"/>
                </a:xfrm>
                <a:prstGeom prst="rect">
                  <a:avLst/>
                </a:prstGeom>
                <a:noFill/>
                <a:ln>
                  <a:noFill/>
                </a:ln>
                <a:effectLst/>
                <a:extLst>
                  <a:ext uri="{FAA26D3D-D897-4be2-8F04-BA451C77F1D7}">
                    <ma14:placeholder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en-GB" dirty="0">
                      <a:effectLst/>
                      <a:latin typeface="Arial" panose="020B0604020202020204" pitchFamily="34" charset="0"/>
                      <a:ea typeface="MS Mincho" panose="02020609040205080304" pitchFamily="49" charset="-128"/>
                      <a:cs typeface="Times New Roman" panose="02020603050405020304" pitchFamily="18" charset="0"/>
                    </a:rPr>
                    <a:t>Positive ions are accelerated by a negative electric plate</a:t>
                  </a:r>
                </a:p>
              </p:txBody>
            </p:sp>
            <p:sp>
              <p:nvSpPr>
                <p:cNvPr id="12" name="Text Box 16">
                  <a:extLst>
                    <a:ext uri="{FF2B5EF4-FFF2-40B4-BE49-F238E27FC236}">
                      <a16:creationId xmlns:a16="http://schemas.microsoft.com/office/drawing/2014/main" id="{986CA8F5-C174-8B18-1C8D-FF0B51BAAD11}"/>
                    </a:ext>
                  </a:extLst>
                </p:cNvPr>
                <p:cNvSpPr txBox="1">
                  <a:spLocks/>
                </p:cNvSpPr>
                <p:nvPr/>
              </p:nvSpPr>
              <p:spPr>
                <a:xfrm>
                  <a:off x="57550" y="-597486"/>
                  <a:ext cx="2363009" cy="638810"/>
                </a:xfrm>
                <a:prstGeom prst="rect">
                  <a:avLst/>
                </a:prstGeom>
                <a:noFill/>
                <a:ln>
                  <a:noFill/>
                </a:ln>
                <a:effectLst/>
                <a:extLst>
                  <a:ext uri="{FAA26D3D-D897-4be2-8F04-BA451C77F1D7}">
                    <ma14:placeholder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en-GB" dirty="0">
                      <a:effectLst/>
                      <a:latin typeface="Arial" panose="020B0604020202020204" pitchFamily="34" charset="0"/>
                      <a:ea typeface="MS Mincho" panose="02020609040205080304" pitchFamily="49" charset="-128"/>
                      <a:cs typeface="Times New Roman" panose="02020603050405020304" pitchFamily="18" charset="0"/>
                    </a:rPr>
                    <a:t>An electron is knocked off each particle by the high-energy electrons to form 1+ ions</a:t>
                  </a:r>
                </a:p>
              </p:txBody>
            </p:sp>
            <p:pic>
              <p:nvPicPr>
                <p:cNvPr id="13" name="Picture 12">
                  <a:extLst>
                    <a:ext uri="{FF2B5EF4-FFF2-40B4-BE49-F238E27FC236}">
                      <a16:creationId xmlns:a16="http://schemas.microsoft.com/office/drawing/2014/main" id="{7599E6B7-2AA0-9F07-CF91-915F3180572B}"/>
                    </a:ext>
                  </a:extLst>
                </p:cNvPr>
                <p:cNvPicPr>
                  <a:picLocks noChangeAspect="1"/>
                </p:cNvPicPr>
                <p:nvPr/>
              </p:nvPicPr>
              <p:blipFill rotWithShape="1">
                <a:blip r:embed="rId2">
                  <a:extLst>
                    <a:ext uri="{28A0092B-C50C-407E-A947-70E740481C1C}">
                      <a14:useLocalDpi xmlns:a14="http://schemas.microsoft.com/office/drawing/2010/main" val="0"/>
                    </a:ext>
                  </a:extLst>
                </a:blip>
                <a:srcRect l="35775" t="37685" r="54074" b="51457"/>
                <a:stretch/>
              </p:blipFill>
              <p:spPr bwMode="auto">
                <a:xfrm>
                  <a:off x="1625600" y="1592580"/>
                  <a:ext cx="1022985" cy="820420"/>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
              <p:nvSpPr>
                <p:cNvPr id="14" name="Text Box 16">
                  <a:extLst>
                    <a:ext uri="{FF2B5EF4-FFF2-40B4-BE49-F238E27FC236}">
                      <a16:creationId xmlns:a16="http://schemas.microsoft.com/office/drawing/2014/main" id="{9204437A-847A-8FF8-5D73-5DA9C187A300}"/>
                    </a:ext>
                  </a:extLst>
                </p:cNvPr>
                <p:cNvSpPr txBox="1">
                  <a:spLocks/>
                </p:cNvSpPr>
                <p:nvPr/>
              </p:nvSpPr>
              <p:spPr>
                <a:xfrm>
                  <a:off x="914361" y="2320299"/>
                  <a:ext cx="2541674" cy="527050"/>
                </a:xfrm>
                <a:prstGeom prst="rect">
                  <a:avLst/>
                </a:prstGeom>
                <a:noFill/>
                <a:ln>
                  <a:noFill/>
                </a:ln>
                <a:effectLst/>
                <a:extLst>
                  <a:ext uri="{FAA26D3D-D897-4be2-8F04-BA451C77F1D7}">
                    <ma14:placeholder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en-GB" dirty="0">
                      <a:effectLst/>
                      <a:latin typeface="Arial" panose="020B0604020202020204" pitchFamily="34" charset="0"/>
                      <a:ea typeface="MS Mincho" panose="02020609040205080304" pitchFamily="49" charset="-128"/>
                      <a:cs typeface="Times New Roman" panose="02020603050405020304" pitchFamily="18" charset="0"/>
                    </a:rPr>
                    <a:t>Electron gun </a:t>
                  </a:r>
                </a:p>
                <a:p>
                  <a:pPr algn="ctr">
                    <a:spcAft>
                      <a:spcPts val="0"/>
                    </a:spcAft>
                  </a:pPr>
                  <a:r>
                    <a:rPr lang="en-GB" dirty="0">
                      <a:effectLst/>
                      <a:latin typeface="Arial" panose="020B0604020202020204" pitchFamily="34" charset="0"/>
                      <a:ea typeface="MS Mincho" panose="02020609040205080304" pitchFamily="49" charset="-128"/>
                      <a:cs typeface="Times New Roman" panose="02020603050405020304" pitchFamily="18" charset="0"/>
                    </a:rPr>
                    <a:t>(hot wire filament)</a:t>
                  </a:r>
                </a:p>
              </p:txBody>
            </p:sp>
          </p:grpSp>
          <p:pic>
            <p:nvPicPr>
              <p:cNvPr id="8" name="Picture 7">
                <a:extLst>
                  <a:ext uri="{FF2B5EF4-FFF2-40B4-BE49-F238E27FC236}">
                    <a16:creationId xmlns:a16="http://schemas.microsoft.com/office/drawing/2014/main" id="{A1A2E66B-352E-DE6C-935B-108E9907B7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4615" y="1831975"/>
                <a:ext cx="209550" cy="209550"/>
              </a:xfrm>
              <a:prstGeom prst="rect">
                <a:avLst/>
              </a:prstGeom>
              <a:noFill/>
              <a:ln>
                <a:noFill/>
              </a:ln>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pic>
            <p:nvPicPr>
              <p:cNvPr id="9" name="Picture 8">
                <a:extLst>
                  <a:ext uri="{FF2B5EF4-FFF2-40B4-BE49-F238E27FC236}">
                    <a16:creationId xmlns:a16="http://schemas.microsoft.com/office/drawing/2014/main" id="{7C012074-E4F9-4CB5-7907-0015C30806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65630" y="136525"/>
                <a:ext cx="207010" cy="207010"/>
              </a:xfrm>
              <a:prstGeom prst="rect">
                <a:avLst/>
              </a:prstGeom>
              <a:noFill/>
              <a:ln>
                <a:noFill/>
              </a:ln>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grpSp>
        <p:pic>
          <p:nvPicPr>
            <p:cNvPr id="6" name="Picture 5">
              <a:extLst>
                <a:ext uri="{FF2B5EF4-FFF2-40B4-BE49-F238E27FC236}">
                  <a16:creationId xmlns:a16="http://schemas.microsoft.com/office/drawing/2014/main" id="{24368694-2690-28F8-958E-017BD00829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5815" y="582295"/>
              <a:ext cx="206375" cy="206375"/>
            </a:xfrm>
            <a:prstGeom prst="rect">
              <a:avLst/>
            </a:prstGeom>
            <a:noFill/>
            <a:ln>
              <a:noFill/>
            </a:ln>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grpSp>
      <p:sp>
        <p:nvSpPr>
          <p:cNvPr id="25" name="Rectangle 24">
            <a:extLst>
              <a:ext uri="{FF2B5EF4-FFF2-40B4-BE49-F238E27FC236}">
                <a16:creationId xmlns:a16="http://schemas.microsoft.com/office/drawing/2014/main" id="{D4B8B16D-95BC-ED99-B84A-F09AE8A9115F}"/>
              </a:ext>
            </a:extLst>
          </p:cNvPr>
          <p:cNvSpPr/>
          <p:nvPr/>
        </p:nvSpPr>
        <p:spPr>
          <a:xfrm>
            <a:off x="0" y="3154706"/>
            <a:ext cx="6399278" cy="230832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Sample is first vapourised</a:t>
            </a:r>
          </a:p>
          <a:p>
            <a:pPr marL="342900" indent="-342900">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A heated filament emits a beam of high energy electrons (electron gun)</a:t>
            </a:r>
          </a:p>
          <a:p>
            <a:pPr marL="342900" indent="-342900">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 gas-phase sample passes through the beam and becomes ionised by losing an electron </a:t>
            </a:r>
          </a:p>
        </p:txBody>
      </p:sp>
      <p:sp>
        <p:nvSpPr>
          <p:cNvPr id="26" name="TextBox 1">
            <a:extLst>
              <a:ext uri="{FF2B5EF4-FFF2-40B4-BE49-F238E27FC236}">
                <a16:creationId xmlns:a16="http://schemas.microsoft.com/office/drawing/2014/main" id="{CF6CBF0E-31BE-2B9C-462F-56B47833EAA7}"/>
              </a:ext>
            </a:extLst>
          </p:cNvPr>
          <p:cNvSpPr txBox="1"/>
          <p:nvPr/>
        </p:nvSpPr>
        <p:spPr>
          <a:xfrm>
            <a:off x="689145" y="2007228"/>
            <a:ext cx="363696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t>M</a:t>
            </a:r>
            <a:r>
              <a:rPr lang="en-US" sz="3600" baseline="-25000" dirty="0"/>
              <a:t>(g)</a:t>
            </a:r>
            <a:r>
              <a:rPr lang="en-US" sz="3600" dirty="0"/>
              <a:t> </a:t>
            </a:r>
            <a:r>
              <a:rPr lang="en-US" sz="3600" dirty="0">
                <a:sym typeface="Wingdings" pitchFamily="2" charset="2"/>
              </a:rPr>
              <a:t> M</a:t>
            </a:r>
            <a:r>
              <a:rPr lang="en-US" sz="3600" baseline="30000" dirty="0">
                <a:sym typeface="Wingdings" pitchFamily="2" charset="2"/>
              </a:rPr>
              <a:t>+</a:t>
            </a:r>
            <a:r>
              <a:rPr lang="en-US" sz="3600" baseline="-25000" dirty="0">
                <a:sym typeface="Wingdings" pitchFamily="2" charset="2"/>
              </a:rPr>
              <a:t>(g)</a:t>
            </a:r>
            <a:r>
              <a:rPr lang="en-US" sz="3600" baseline="30000" dirty="0">
                <a:sym typeface="Wingdings" pitchFamily="2" charset="2"/>
              </a:rPr>
              <a:t> </a:t>
            </a:r>
            <a:r>
              <a:rPr lang="en-US" sz="3600" dirty="0">
                <a:sym typeface="Wingdings" pitchFamily="2" charset="2"/>
              </a:rPr>
              <a:t>+ e</a:t>
            </a:r>
            <a:r>
              <a:rPr lang="en-US" sz="3600" baseline="30000" dirty="0">
                <a:sym typeface="Wingdings" pitchFamily="2" charset="2"/>
              </a:rPr>
              <a:t>-</a:t>
            </a:r>
            <a:endParaRPr lang="en-US" sz="3600" dirty="0"/>
          </a:p>
        </p:txBody>
      </p:sp>
    </p:spTree>
    <p:extLst>
      <p:ext uri="{BB962C8B-B14F-4D97-AF65-F5344CB8AC3E}">
        <p14:creationId xmlns:p14="http://schemas.microsoft.com/office/powerpoint/2010/main" val="1107933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0A49E-C415-0160-E98E-20AEE2314A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732593-D962-77AE-2CE4-1DD180BB7057}"/>
              </a:ext>
            </a:extLst>
          </p:cNvPr>
          <p:cNvSpPr>
            <a:spLocks noGrp="1"/>
          </p:cNvSpPr>
          <p:nvPr>
            <p:ph type="title"/>
          </p:nvPr>
        </p:nvSpPr>
        <p:spPr>
          <a:xfrm>
            <a:off x="0" y="-4669"/>
            <a:ext cx="11353800" cy="1325563"/>
          </a:xfrm>
        </p:spPr>
        <p:txBody>
          <a:bodyPr/>
          <a:lstStyle/>
          <a:p>
            <a:r>
              <a:rPr lang="en-US" b="1" dirty="0">
                <a:solidFill>
                  <a:schemeClr val="accent6"/>
                </a:solidFill>
              </a:rPr>
              <a:t>The mass spectrum</a:t>
            </a:r>
          </a:p>
        </p:txBody>
      </p:sp>
      <p:grpSp>
        <p:nvGrpSpPr>
          <p:cNvPr id="35" name="Group 34">
            <a:extLst>
              <a:ext uri="{FF2B5EF4-FFF2-40B4-BE49-F238E27FC236}">
                <a16:creationId xmlns:a16="http://schemas.microsoft.com/office/drawing/2014/main" id="{5FED6D1D-87BC-9715-4697-0AC95899E6BB}"/>
              </a:ext>
            </a:extLst>
          </p:cNvPr>
          <p:cNvGrpSpPr/>
          <p:nvPr/>
        </p:nvGrpSpPr>
        <p:grpSpPr>
          <a:xfrm>
            <a:off x="5029192" y="-92832"/>
            <a:ext cx="7290318" cy="4708281"/>
            <a:chOff x="3149598" y="347430"/>
            <a:chExt cx="7290318" cy="4708281"/>
          </a:xfrm>
        </p:grpSpPr>
        <p:grpSp>
          <p:nvGrpSpPr>
            <p:cNvPr id="22" name="Group 21">
              <a:extLst>
                <a:ext uri="{FF2B5EF4-FFF2-40B4-BE49-F238E27FC236}">
                  <a16:creationId xmlns:a16="http://schemas.microsoft.com/office/drawing/2014/main" id="{3D86DF06-01BA-90D0-B990-85868FE5D6F1}"/>
                </a:ext>
              </a:extLst>
            </p:cNvPr>
            <p:cNvGrpSpPr/>
            <p:nvPr/>
          </p:nvGrpSpPr>
          <p:grpSpPr>
            <a:xfrm>
              <a:off x="3149598" y="347430"/>
              <a:ext cx="7290318" cy="4708281"/>
              <a:chOff x="3732307" y="918823"/>
              <a:chExt cx="7290318" cy="4708281"/>
            </a:xfrm>
          </p:grpSpPr>
          <p:grpSp>
            <p:nvGrpSpPr>
              <p:cNvPr id="14" name="Group 13">
                <a:extLst>
                  <a:ext uri="{FF2B5EF4-FFF2-40B4-BE49-F238E27FC236}">
                    <a16:creationId xmlns:a16="http://schemas.microsoft.com/office/drawing/2014/main" id="{CE43FF5B-3265-E804-2B69-AF42A14A88BA}"/>
                  </a:ext>
                </a:extLst>
              </p:cNvPr>
              <p:cNvGrpSpPr/>
              <p:nvPr/>
            </p:nvGrpSpPr>
            <p:grpSpPr>
              <a:xfrm>
                <a:off x="3732307" y="918823"/>
                <a:ext cx="7290318" cy="4708281"/>
                <a:chOff x="1789207" y="857277"/>
                <a:chExt cx="7290318" cy="4708281"/>
              </a:xfrm>
            </p:grpSpPr>
            <p:cxnSp>
              <p:nvCxnSpPr>
                <p:cNvPr id="4" name="Straight Connector 3">
                  <a:extLst>
                    <a:ext uri="{FF2B5EF4-FFF2-40B4-BE49-F238E27FC236}">
                      <a16:creationId xmlns:a16="http://schemas.microsoft.com/office/drawing/2014/main" id="{D968D07D-2970-21BA-BE30-CBD559145623}"/>
                    </a:ext>
                  </a:extLst>
                </p:cNvPr>
                <p:cNvCxnSpPr/>
                <p:nvPr/>
              </p:nvCxnSpPr>
              <p:spPr>
                <a:xfrm>
                  <a:off x="2514600" y="1784838"/>
                  <a:ext cx="0" cy="3191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E6304DA-76CA-832C-5265-D5E0562788F8}"/>
                    </a:ext>
                  </a:extLst>
                </p:cNvPr>
                <p:cNvCxnSpPr>
                  <a:cxnSpLocks/>
                </p:cNvCxnSpPr>
                <p:nvPr/>
              </p:nvCxnSpPr>
              <p:spPr>
                <a:xfrm flipH="1">
                  <a:off x="2514600" y="4976446"/>
                  <a:ext cx="634804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74128A2-E88E-829B-D0CA-C5D226BDB341}"/>
                    </a:ext>
                  </a:extLst>
                </p:cNvPr>
                <p:cNvSpPr txBox="1"/>
                <p:nvPr/>
              </p:nvSpPr>
              <p:spPr>
                <a:xfrm>
                  <a:off x="5827835" y="5196226"/>
                  <a:ext cx="1257300" cy="369332"/>
                </a:xfrm>
                <a:prstGeom prst="rect">
                  <a:avLst/>
                </a:prstGeom>
                <a:noFill/>
              </p:spPr>
              <p:txBody>
                <a:bodyPr wrap="square" rtlCol="0">
                  <a:spAutoFit/>
                </a:bodyPr>
                <a:lstStyle/>
                <a:p>
                  <a:r>
                    <a:rPr lang="en-GB" i="1" dirty="0"/>
                    <a:t>m/z</a:t>
                  </a:r>
                </a:p>
              </p:txBody>
            </p:sp>
            <p:sp>
              <p:nvSpPr>
                <p:cNvPr id="9" name="TextBox 8">
                  <a:extLst>
                    <a:ext uri="{FF2B5EF4-FFF2-40B4-BE49-F238E27FC236}">
                      <a16:creationId xmlns:a16="http://schemas.microsoft.com/office/drawing/2014/main" id="{9784CCC2-26D4-6BF8-7BAC-41D45E5A3ACD}"/>
                    </a:ext>
                  </a:extLst>
                </p:cNvPr>
                <p:cNvSpPr txBox="1"/>
                <p:nvPr/>
              </p:nvSpPr>
              <p:spPr>
                <a:xfrm rot="16200000">
                  <a:off x="219807" y="2426677"/>
                  <a:ext cx="3508131" cy="369332"/>
                </a:xfrm>
                <a:prstGeom prst="rect">
                  <a:avLst/>
                </a:prstGeom>
                <a:noFill/>
              </p:spPr>
              <p:txBody>
                <a:bodyPr wrap="square" rtlCol="0">
                  <a:spAutoFit/>
                </a:bodyPr>
                <a:lstStyle/>
                <a:p>
                  <a:r>
                    <a:rPr lang="en-GB" dirty="0"/>
                    <a:t>Relative abundance/%</a:t>
                  </a:r>
                </a:p>
              </p:txBody>
            </p:sp>
            <p:sp>
              <p:nvSpPr>
                <p:cNvPr id="10" name="TextBox 9">
                  <a:extLst>
                    <a:ext uri="{FF2B5EF4-FFF2-40B4-BE49-F238E27FC236}">
                      <a16:creationId xmlns:a16="http://schemas.microsoft.com/office/drawing/2014/main" id="{3DE519D1-2452-9CF3-8961-D7E79D280D61}"/>
                    </a:ext>
                  </a:extLst>
                </p:cNvPr>
                <p:cNvSpPr txBox="1"/>
                <p:nvPr/>
              </p:nvSpPr>
              <p:spPr>
                <a:xfrm>
                  <a:off x="1973872" y="1578178"/>
                  <a:ext cx="655055" cy="369332"/>
                </a:xfrm>
                <a:prstGeom prst="rect">
                  <a:avLst/>
                </a:prstGeom>
                <a:noFill/>
              </p:spPr>
              <p:txBody>
                <a:bodyPr wrap="square" rtlCol="0">
                  <a:spAutoFit/>
                </a:bodyPr>
                <a:lstStyle/>
                <a:p>
                  <a:r>
                    <a:rPr lang="en-GB" dirty="0"/>
                    <a:t>100</a:t>
                  </a:r>
                </a:p>
              </p:txBody>
            </p:sp>
            <p:sp>
              <p:nvSpPr>
                <p:cNvPr id="11" name="TextBox 10">
                  <a:extLst>
                    <a:ext uri="{FF2B5EF4-FFF2-40B4-BE49-F238E27FC236}">
                      <a16:creationId xmlns:a16="http://schemas.microsoft.com/office/drawing/2014/main" id="{0BD60DF7-BA7B-EA1E-6DFE-715564B2C8FF}"/>
                    </a:ext>
                  </a:extLst>
                </p:cNvPr>
                <p:cNvSpPr txBox="1"/>
                <p:nvPr/>
              </p:nvSpPr>
              <p:spPr>
                <a:xfrm>
                  <a:off x="2211320" y="4725825"/>
                  <a:ext cx="655055" cy="369332"/>
                </a:xfrm>
                <a:prstGeom prst="rect">
                  <a:avLst/>
                </a:prstGeom>
                <a:noFill/>
              </p:spPr>
              <p:txBody>
                <a:bodyPr wrap="square" rtlCol="0">
                  <a:spAutoFit/>
                </a:bodyPr>
                <a:lstStyle/>
                <a:p>
                  <a:r>
                    <a:rPr lang="en-GB" dirty="0"/>
                    <a:t>0</a:t>
                  </a:r>
                </a:p>
              </p:txBody>
            </p:sp>
            <p:sp>
              <p:nvSpPr>
                <p:cNvPr id="12" name="TextBox 11">
                  <a:extLst>
                    <a:ext uri="{FF2B5EF4-FFF2-40B4-BE49-F238E27FC236}">
                      <a16:creationId xmlns:a16="http://schemas.microsoft.com/office/drawing/2014/main" id="{FF7EA88E-47E2-992D-772A-1798547B0F9B}"/>
                    </a:ext>
                  </a:extLst>
                </p:cNvPr>
                <p:cNvSpPr txBox="1"/>
                <p:nvPr/>
              </p:nvSpPr>
              <p:spPr>
                <a:xfrm>
                  <a:off x="2425210" y="4983109"/>
                  <a:ext cx="655055" cy="369332"/>
                </a:xfrm>
                <a:prstGeom prst="rect">
                  <a:avLst/>
                </a:prstGeom>
                <a:noFill/>
              </p:spPr>
              <p:txBody>
                <a:bodyPr wrap="square" rtlCol="0">
                  <a:spAutoFit/>
                </a:bodyPr>
                <a:lstStyle/>
                <a:p>
                  <a:r>
                    <a:rPr lang="en-GB" dirty="0"/>
                    <a:t>10</a:t>
                  </a:r>
                </a:p>
              </p:txBody>
            </p:sp>
            <p:sp>
              <p:nvSpPr>
                <p:cNvPr id="13" name="TextBox 12">
                  <a:extLst>
                    <a:ext uri="{FF2B5EF4-FFF2-40B4-BE49-F238E27FC236}">
                      <a16:creationId xmlns:a16="http://schemas.microsoft.com/office/drawing/2014/main" id="{5BA91CC7-52FB-3324-B49A-B34FBEE7E4D6}"/>
                    </a:ext>
                  </a:extLst>
                </p:cNvPr>
                <p:cNvSpPr txBox="1"/>
                <p:nvPr/>
              </p:nvSpPr>
              <p:spPr>
                <a:xfrm>
                  <a:off x="8424470" y="4983109"/>
                  <a:ext cx="655055" cy="369332"/>
                </a:xfrm>
                <a:prstGeom prst="rect">
                  <a:avLst/>
                </a:prstGeom>
                <a:noFill/>
              </p:spPr>
              <p:txBody>
                <a:bodyPr wrap="square" rtlCol="0">
                  <a:spAutoFit/>
                </a:bodyPr>
                <a:lstStyle/>
                <a:p>
                  <a:r>
                    <a:rPr lang="en-GB" dirty="0"/>
                    <a:t>50</a:t>
                  </a:r>
                </a:p>
              </p:txBody>
            </p:sp>
          </p:grpSp>
          <p:cxnSp>
            <p:nvCxnSpPr>
              <p:cNvPr id="6" name="Straight Connector 5">
                <a:extLst>
                  <a:ext uri="{FF2B5EF4-FFF2-40B4-BE49-F238E27FC236}">
                    <a16:creationId xmlns:a16="http://schemas.microsoft.com/office/drawing/2014/main" id="{8DFE8EF0-5AE8-348B-86A7-E1C136F491A1}"/>
                  </a:ext>
                </a:extLst>
              </p:cNvPr>
              <p:cNvCxnSpPr/>
              <p:nvPr/>
            </p:nvCxnSpPr>
            <p:spPr>
              <a:xfrm>
                <a:off x="10256108" y="3188043"/>
                <a:ext cx="0" cy="186587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8A5807F-6E80-3600-8D2C-14C05128AFF9}"/>
                  </a:ext>
                </a:extLst>
              </p:cNvPr>
              <p:cNvCxnSpPr>
                <a:cxnSpLocks/>
              </p:cNvCxnSpPr>
              <p:nvPr/>
            </p:nvCxnSpPr>
            <p:spPr>
              <a:xfrm>
                <a:off x="10334367" y="4942702"/>
                <a:ext cx="0" cy="11533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A8AAFB-90BC-7441-299E-00909E0C576C}"/>
                  </a:ext>
                </a:extLst>
              </p:cNvPr>
              <p:cNvCxnSpPr>
                <a:cxnSpLocks/>
              </p:cNvCxnSpPr>
              <p:nvPr/>
            </p:nvCxnSpPr>
            <p:spPr>
              <a:xfrm>
                <a:off x="7035113" y="1782007"/>
                <a:ext cx="0" cy="32760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53C507-2260-C3D0-BA37-83BE324EB9F5}"/>
                  </a:ext>
                </a:extLst>
              </p:cNvPr>
              <p:cNvCxnSpPr>
                <a:cxnSpLocks/>
              </p:cNvCxnSpPr>
              <p:nvPr/>
            </p:nvCxnSpPr>
            <p:spPr>
              <a:xfrm>
                <a:off x="7504670" y="4337222"/>
                <a:ext cx="0" cy="72081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D42834-107A-9E78-AA51-348250F5243F}"/>
                  </a:ext>
                </a:extLst>
              </p:cNvPr>
              <p:cNvCxnSpPr>
                <a:cxnSpLocks/>
              </p:cNvCxnSpPr>
              <p:nvPr/>
            </p:nvCxnSpPr>
            <p:spPr>
              <a:xfrm>
                <a:off x="5144529" y="4287795"/>
                <a:ext cx="0" cy="7825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a:extLst>
                <a:ext uri="{FF2B5EF4-FFF2-40B4-BE49-F238E27FC236}">
                  <a16:creationId xmlns:a16="http://schemas.microsoft.com/office/drawing/2014/main" id="{ECC48196-0416-3836-13ED-2E3F26C10BD2}"/>
                </a:ext>
              </a:extLst>
            </p:cNvPr>
            <p:cNvCxnSpPr>
              <a:cxnSpLocks/>
            </p:cNvCxnSpPr>
            <p:nvPr/>
          </p:nvCxnSpPr>
          <p:spPr>
            <a:xfrm>
              <a:off x="9228667" y="2201333"/>
              <a:ext cx="480554" cy="399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3847DC6-1F72-61BC-8AC4-ABD02D5EF150}"/>
                </a:ext>
              </a:extLst>
            </p:cNvPr>
            <p:cNvCxnSpPr>
              <a:cxnSpLocks/>
            </p:cNvCxnSpPr>
            <p:nvPr/>
          </p:nvCxnSpPr>
          <p:spPr>
            <a:xfrm>
              <a:off x="8720667" y="3759200"/>
              <a:ext cx="1025925" cy="583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9D3F272-3E63-6940-18E6-4DB3A2F804EB}"/>
                </a:ext>
              </a:extLst>
            </p:cNvPr>
            <p:cNvCxnSpPr>
              <a:cxnSpLocks/>
            </p:cNvCxnSpPr>
            <p:nvPr/>
          </p:nvCxnSpPr>
          <p:spPr>
            <a:xfrm flipH="1">
              <a:off x="4610537" y="2837793"/>
              <a:ext cx="840827" cy="861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568F4B1-1377-D74F-5DEB-4982BAF6697A}"/>
                </a:ext>
              </a:extLst>
            </p:cNvPr>
            <p:cNvCxnSpPr>
              <a:cxnSpLocks/>
            </p:cNvCxnSpPr>
            <p:nvPr/>
          </p:nvCxnSpPr>
          <p:spPr>
            <a:xfrm>
              <a:off x="5514426" y="2853559"/>
              <a:ext cx="1413642" cy="956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398205D-E30F-2D26-AF3C-CE3B53916B04}"/>
                </a:ext>
              </a:extLst>
            </p:cNvPr>
            <p:cNvCxnSpPr>
              <a:cxnSpLocks/>
            </p:cNvCxnSpPr>
            <p:nvPr/>
          </p:nvCxnSpPr>
          <p:spPr>
            <a:xfrm flipV="1">
              <a:off x="5498660" y="1275008"/>
              <a:ext cx="883535" cy="1578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4E9305C-3541-B538-A32F-11686A4865BB}"/>
                </a:ext>
              </a:extLst>
            </p:cNvPr>
            <p:cNvSpPr txBox="1"/>
            <p:nvPr/>
          </p:nvSpPr>
          <p:spPr>
            <a:xfrm>
              <a:off x="4604910" y="2599756"/>
              <a:ext cx="1545021" cy="369332"/>
            </a:xfrm>
            <a:prstGeom prst="rect">
              <a:avLst/>
            </a:prstGeom>
            <a:solidFill>
              <a:schemeClr val="bg1"/>
            </a:solidFill>
          </p:spPr>
          <p:txBody>
            <a:bodyPr wrap="square" rtlCol="0">
              <a:spAutoFit/>
            </a:bodyPr>
            <a:lstStyle/>
            <a:p>
              <a:r>
                <a:rPr lang="en-US" dirty="0"/>
                <a:t>Fragment ions</a:t>
              </a:r>
            </a:p>
          </p:txBody>
        </p:sp>
        <p:sp>
          <p:nvSpPr>
            <p:cNvPr id="28" name="TextBox 27">
              <a:extLst>
                <a:ext uri="{FF2B5EF4-FFF2-40B4-BE49-F238E27FC236}">
                  <a16:creationId xmlns:a16="http://schemas.microsoft.com/office/drawing/2014/main" id="{F7E06B39-5F54-DD31-00D2-9B79B79D9F17}"/>
                </a:ext>
              </a:extLst>
            </p:cNvPr>
            <p:cNvSpPr txBox="1"/>
            <p:nvPr/>
          </p:nvSpPr>
          <p:spPr>
            <a:xfrm>
              <a:off x="8418199" y="1854492"/>
              <a:ext cx="1545021" cy="369332"/>
            </a:xfrm>
            <a:prstGeom prst="rect">
              <a:avLst/>
            </a:prstGeom>
            <a:noFill/>
          </p:spPr>
          <p:txBody>
            <a:bodyPr wrap="square" rtlCol="0">
              <a:spAutoFit/>
            </a:bodyPr>
            <a:lstStyle/>
            <a:p>
              <a:r>
                <a:rPr lang="en-US" dirty="0"/>
                <a:t>Molecular ion</a:t>
              </a:r>
            </a:p>
          </p:txBody>
        </p:sp>
        <p:sp>
          <p:nvSpPr>
            <p:cNvPr id="29" name="TextBox 28">
              <a:extLst>
                <a:ext uri="{FF2B5EF4-FFF2-40B4-BE49-F238E27FC236}">
                  <a16:creationId xmlns:a16="http://schemas.microsoft.com/office/drawing/2014/main" id="{390290B1-7269-ADF1-50AE-9CE90E0248B4}"/>
                </a:ext>
              </a:extLst>
            </p:cNvPr>
            <p:cNvSpPr txBox="1"/>
            <p:nvPr/>
          </p:nvSpPr>
          <p:spPr>
            <a:xfrm>
              <a:off x="7288921" y="3430459"/>
              <a:ext cx="2133601" cy="369332"/>
            </a:xfrm>
            <a:prstGeom prst="rect">
              <a:avLst/>
            </a:prstGeom>
            <a:noFill/>
          </p:spPr>
          <p:txBody>
            <a:bodyPr wrap="square" rtlCol="0">
              <a:spAutoFit/>
            </a:bodyPr>
            <a:lstStyle/>
            <a:p>
              <a:r>
                <a:rPr lang="en-US" baseline="30000" dirty="0"/>
                <a:t>13</a:t>
              </a:r>
              <a:r>
                <a:rPr lang="en-US" dirty="0"/>
                <a:t>C isotope ion peak</a:t>
              </a:r>
            </a:p>
          </p:txBody>
        </p:sp>
      </p:grpSp>
      <p:sp>
        <p:nvSpPr>
          <p:cNvPr id="36" name="TextBox 35">
            <a:extLst>
              <a:ext uri="{FF2B5EF4-FFF2-40B4-BE49-F238E27FC236}">
                <a16:creationId xmlns:a16="http://schemas.microsoft.com/office/drawing/2014/main" id="{B69DCF89-31E8-3A56-29A4-270F6405535D}"/>
              </a:ext>
            </a:extLst>
          </p:cNvPr>
          <p:cNvSpPr txBox="1"/>
          <p:nvPr/>
        </p:nvSpPr>
        <p:spPr>
          <a:xfrm>
            <a:off x="118532" y="1202263"/>
            <a:ext cx="5012267" cy="3416320"/>
          </a:xfrm>
          <a:prstGeom prst="rect">
            <a:avLst/>
          </a:prstGeom>
          <a:noFill/>
        </p:spPr>
        <p:txBody>
          <a:bodyPr wrap="square" rtlCol="0">
            <a:spAutoFit/>
          </a:bodyPr>
          <a:lstStyle/>
          <a:p>
            <a:r>
              <a:rPr lang="en-US" sz="2400" dirty="0"/>
              <a:t>A mass spectrum consists of a plot of ion current against the mass-to-charge ratio. The y-axis is usually normalized to 100%.</a:t>
            </a:r>
          </a:p>
          <a:p>
            <a:r>
              <a:rPr lang="en-US" sz="2400" dirty="0"/>
              <a:t>Under electron impact (EI) ionization conditions, the ion furthest to the right of the spectrum (molecular ion) is equal to the molecule’s </a:t>
            </a:r>
            <a:r>
              <a:rPr lang="en-US" sz="2400" i="1" dirty="0" err="1"/>
              <a:t>M</a:t>
            </a:r>
            <a:r>
              <a:rPr lang="en-US" sz="2400" i="1" baseline="-25000" dirty="0" err="1"/>
              <a:t>r</a:t>
            </a:r>
            <a:r>
              <a:rPr lang="en-US" sz="2400" i="1" baseline="-25000" dirty="0"/>
              <a:t> </a:t>
            </a:r>
            <a:r>
              <a:rPr lang="en-US" sz="2400" dirty="0"/>
              <a:t>value – provided it is singly charged.</a:t>
            </a:r>
          </a:p>
        </p:txBody>
      </p:sp>
      <p:sp>
        <p:nvSpPr>
          <p:cNvPr id="37" name="TextBox 36">
            <a:extLst>
              <a:ext uri="{FF2B5EF4-FFF2-40B4-BE49-F238E27FC236}">
                <a16:creationId xmlns:a16="http://schemas.microsoft.com/office/drawing/2014/main" id="{7EE38AAC-B223-0070-3072-43B4F2582B7A}"/>
              </a:ext>
            </a:extLst>
          </p:cNvPr>
          <p:cNvSpPr txBox="1"/>
          <p:nvPr/>
        </p:nvSpPr>
        <p:spPr>
          <a:xfrm>
            <a:off x="118534" y="4487335"/>
            <a:ext cx="11853334" cy="1569660"/>
          </a:xfrm>
          <a:prstGeom prst="rect">
            <a:avLst/>
          </a:prstGeom>
          <a:noFill/>
        </p:spPr>
        <p:txBody>
          <a:bodyPr wrap="square" rtlCol="0">
            <a:spAutoFit/>
          </a:bodyPr>
          <a:lstStyle/>
          <a:p>
            <a:r>
              <a:rPr lang="en-US" sz="2400" dirty="0"/>
              <a:t>A small ion is sometimes observed to the right of this (1 mass unit higher). This is due to the </a:t>
            </a:r>
            <a:r>
              <a:rPr lang="en-US" sz="2400" baseline="30000" dirty="0"/>
              <a:t>13</a:t>
            </a:r>
            <a:r>
              <a:rPr lang="en-US" sz="2400" dirty="0"/>
              <a:t>C isotope. Due to the high energy involved in EI, the molecule may also experience some fragmentation. These can aid in the identification of the molecule. The largest ion (100 %) is called the Base Peak. Under electrospray conditions, the molecular ion is an [M+H]</a:t>
            </a:r>
            <a:r>
              <a:rPr lang="en-US" sz="2400" baseline="30000" dirty="0"/>
              <a:t>+</a:t>
            </a:r>
            <a:r>
              <a:rPr lang="en-US" sz="2400" dirty="0"/>
              <a:t> ion.</a:t>
            </a:r>
            <a:endParaRPr lang="en-US" sz="2400" baseline="30000" dirty="0"/>
          </a:p>
        </p:txBody>
      </p:sp>
    </p:spTree>
    <p:extLst>
      <p:ext uri="{BB962C8B-B14F-4D97-AF65-F5344CB8AC3E}">
        <p14:creationId xmlns:p14="http://schemas.microsoft.com/office/powerpoint/2010/main" val="1638368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66D4F-B348-5C8A-6FE6-2F13E987CF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8CD1D3-E14B-ACA4-E7CB-3A1E15E3237E}"/>
              </a:ext>
            </a:extLst>
          </p:cNvPr>
          <p:cNvSpPr>
            <a:spLocks noGrp="1"/>
          </p:cNvSpPr>
          <p:nvPr>
            <p:ph type="title"/>
          </p:nvPr>
        </p:nvSpPr>
        <p:spPr>
          <a:xfrm>
            <a:off x="0" y="-4669"/>
            <a:ext cx="11353800" cy="1325563"/>
          </a:xfrm>
        </p:spPr>
        <p:txBody>
          <a:bodyPr/>
          <a:lstStyle/>
          <a:p>
            <a:r>
              <a:rPr lang="en-US" b="1" dirty="0">
                <a:solidFill>
                  <a:schemeClr val="accent6"/>
                </a:solidFill>
              </a:rPr>
              <a:t>Fragmentation</a:t>
            </a:r>
          </a:p>
        </p:txBody>
      </p:sp>
      <p:sp>
        <p:nvSpPr>
          <p:cNvPr id="3" name="TextBox 2">
            <a:extLst>
              <a:ext uri="{FF2B5EF4-FFF2-40B4-BE49-F238E27FC236}">
                <a16:creationId xmlns:a16="http://schemas.microsoft.com/office/drawing/2014/main" id="{500E90D3-BF39-273A-D5B5-808ED2CCFEF9}"/>
              </a:ext>
            </a:extLst>
          </p:cNvPr>
          <p:cNvSpPr txBox="1"/>
          <p:nvPr/>
        </p:nvSpPr>
        <p:spPr>
          <a:xfrm>
            <a:off x="0" y="927371"/>
            <a:ext cx="12187555" cy="19944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Fragmentation of the molecular ion often occurs during electron impact </a:t>
            </a:r>
            <a:r>
              <a:rPr lang="en-US" sz="2400" dirty="0" err="1">
                <a:ea typeface="Calibri"/>
                <a:cs typeface="Calibri"/>
              </a:rPr>
              <a:t>ionisation</a:t>
            </a:r>
            <a:r>
              <a:rPr lang="en-US" sz="2400" dirty="0">
                <a:ea typeface="Calibri"/>
                <a:cs typeface="Calibri"/>
              </a:rPr>
              <a:t> due to the high energy of the </a:t>
            </a:r>
            <a:r>
              <a:rPr lang="en-US" sz="2400" dirty="0" err="1">
                <a:ea typeface="Calibri"/>
                <a:cs typeface="Calibri"/>
              </a:rPr>
              <a:t>ionising</a:t>
            </a:r>
            <a:r>
              <a:rPr lang="en-US" sz="2400" dirty="0">
                <a:ea typeface="Calibri"/>
                <a:cs typeface="Calibri"/>
              </a:rPr>
              <a:t> electrons. This fragmentation preferentially occurs at weaker (more labile) bonds and results in two radicals (i.e. with unpaired electrons), one of which carries the positive charge. Fragmentation patterns may sometimes aid in structure confirmation or enable isomer differentiation.</a:t>
            </a:r>
            <a:endParaRPr lang="en-US" sz="2400" dirty="0"/>
          </a:p>
        </p:txBody>
      </p:sp>
      <p:sp>
        <p:nvSpPr>
          <p:cNvPr id="4" name="TextBox 3">
            <a:extLst>
              <a:ext uri="{FF2B5EF4-FFF2-40B4-BE49-F238E27FC236}">
                <a16:creationId xmlns:a16="http://schemas.microsoft.com/office/drawing/2014/main" id="{61926FA5-B00E-D67A-BB02-7C594D9038FE}"/>
              </a:ext>
            </a:extLst>
          </p:cNvPr>
          <p:cNvSpPr txBox="1"/>
          <p:nvPr/>
        </p:nvSpPr>
        <p:spPr>
          <a:xfrm>
            <a:off x="669906" y="2806227"/>
            <a:ext cx="111280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Possible fragment ion formation</a:t>
            </a:r>
          </a:p>
        </p:txBody>
      </p:sp>
      <p:pic>
        <p:nvPicPr>
          <p:cNvPr id="1026" name="Picture 2">
            <a:extLst>
              <a:ext uri="{FF2B5EF4-FFF2-40B4-BE49-F238E27FC236}">
                <a16:creationId xmlns:a16="http://schemas.microsoft.com/office/drawing/2014/main" id="{DE52EB39-A110-F016-9F2F-F3558DF2D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453" y="3190101"/>
            <a:ext cx="3797300"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Left Bracket 4">
            <a:extLst>
              <a:ext uri="{FF2B5EF4-FFF2-40B4-BE49-F238E27FC236}">
                <a16:creationId xmlns:a16="http://schemas.microsoft.com/office/drawing/2014/main" id="{138A2BE4-DCBB-0E97-EE7D-9E395A0BDA91}"/>
              </a:ext>
            </a:extLst>
          </p:cNvPr>
          <p:cNvSpPr/>
          <p:nvPr/>
        </p:nvSpPr>
        <p:spPr>
          <a:xfrm>
            <a:off x="729049" y="3299252"/>
            <a:ext cx="679621" cy="1927654"/>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Right Bracket 6">
            <a:extLst>
              <a:ext uri="{FF2B5EF4-FFF2-40B4-BE49-F238E27FC236}">
                <a16:creationId xmlns:a16="http://schemas.microsoft.com/office/drawing/2014/main" id="{7FA58BEA-3387-A2E6-5355-79613304BAE1}"/>
              </a:ext>
            </a:extLst>
          </p:cNvPr>
          <p:cNvSpPr/>
          <p:nvPr/>
        </p:nvSpPr>
        <p:spPr>
          <a:xfrm>
            <a:off x="4003595" y="3274539"/>
            <a:ext cx="741406" cy="1964724"/>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574DC279-E32D-8DEF-8992-C7AF39BE5BBB}"/>
              </a:ext>
            </a:extLst>
          </p:cNvPr>
          <p:cNvSpPr txBox="1"/>
          <p:nvPr/>
        </p:nvSpPr>
        <p:spPr>
          <a:xfrm>
            <a:off x="9275568" y="5750416"/>
            <a:ext cx="1161535" cy="707886"/>
          </a:xfrm>
          <a:prstGeom prst="rect">
            <a:avLst/>
          </a:prstGeom>
          <a:noFill/>
        </p:spPr>
        <p:txBody>
          <a:bodyPr wrap="square" rtlCol="0">
            <a:spAutoFit/>
          </a:bodyPr>
          <a:lstStyle/>
          <a:p>
            <a:r>
              <a:rPr lang="en-US" sz="4000" dirty="0"/>
              <a:t>+</a:t>
            </a:r>
          </a:p>
        </p:txBody>
      </p:sp>
      <p:sp>
        <p:nvSpPr>
          <p:cNvPr id="9" name="TextBox 8">
            <a:extLst>
              <a:ext uri="{FF2B5EF4-FFF2-40B4-BE49-F238E27FC236}">
                <a16:creationId xmlns:a16="http://schemas.microsoft.com/office/drawing/2014/main" id="{01333DD2-58C1-11AC-EFD1-76CFF4B0C380}"/>
              </a:ext>
            </a:extLst>
          </p:cNvPr>
          <p:cNvSpPr txBox="1"/>
          <p:nvPr/>
        </p:nvSpPr>
        <p:spPr>
          <a:xfrm>
            <a:off x="1079155" y="5292807"/>
            <a:ext cx="4642023" cy="707886"/>
          </a:xfrm>
          <a:prstGeom prst="rect">
            <a:avLst/>
          </a:prstGeom>
          <a:noFill/>
        </p:spPr>
        <p:txBody>
          <a:bodyPr wrap="square" rtlCol="0">
            <a:spAutoFit/>
          </a:bodyPr>
          <a:lstStyle/>
          <a:p>
            <a:r>
              <a:rPr lang="en-US" sz="4000" dirty="0"/>
              <a:t>Molecular ion</a:t>
            </a:r>
          </a:p>
        </p:txBody>
      </p:sp>
      <p:cxnSp>
        <p:nvCxnSpPr>
          <p:cNvPr id="10" name="Straight Arrow Connector 9">
            <a:extLst>
              <a:ext uri="{FF2B5EF4-FFF2-40B4-BE49-F238E27FC236}">
                <a16:creationId xmlns:a16="http://schemas.microsoft.com/office/drawing/2014/main" id="{5D140E65-1D2E-5CDF-7079-4F127D781B61}"/>
              </a:ext>
            </a:extLst>
          </p:cNvPr>
          <p:cNvCxnSpPr>
            <a:cxnSpLocks/>
          </p:cNvCxnSpPr>
          <p:nvPr/>
        </p:nvCxnSpPr>
        <p:spPr>
          <a:xfrm flipV="1">
            <a:off x="5099538" y="3190101"/>
            <a:ext cx="3689212" cy="696099"/>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8D87ECB-FC44-027D-2EDD-B7D578F7171B}"/>
              </a:ext>
            </a:extLst>
          </p:cNvPr>
          <p:cNvCxnSpPr>
            <a:cxnSpLocks/>
            <a:endCxn id="18" idx="1"/>
          </p:cNvCxnSpPr>
          <p:nvPr/>
        </p:nvCxnSpPr>
        <p:spPr>
          <a:xfrm>
            <a:off x="5099538" y="4180897"/>
            <a:ext cx="3964840" cy="492035"/>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3363603-5DBD-FE4D-8D55-8A0340F7C536}"/>
              </a:ext>
            </a:extLst>
          </p:cNvPr>
          <p:cNvCxnSpPr>
            <a:cxnSpLocks/>
          </p:cNvCxnSpPr>
          <p:nvPr/>
        </p:nvCxnSpPr>
        <p:spPr>
          <a:xfrm>
            <a:off x="5099538" y="4468841"/>
            <a:ext cx="4062047" cy="148082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6FF8E98C-1877-5903-015A-3444407008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553" b="12026"/>
          <a:stretch>
            <a:fillRect/>
          </a:stretch>
        </p:blipFill>
        <p:spPr bwMode="auto">
          <a:xfrm>
            <a:off x="9605934" y="5276073"/>
            <a:ext cx="1321124" cy="157556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0EFEE40-3F6E-CA46-A342-C3879BB35493}"/>
              </a:ext>
            </a:extLst>
          </p:cNvPr>
          <p:cNvSpPr txBox="1"/>
          <p:nvPr/>
        </p:nvSpPr>
        <p:spPr>
          <a:xfrm>
            <a:off x="4626548" y="2887646"/>
            <a:ext cx="1161535" cy="707886"/>
          </a:xfrm>
          <a:prstGeom prst="rect">
            <a:avLst/>
          </a:prstGeom>
          <a:noFill/>
        </p:spPr>
        <p:txBody>
          <a:bodyPr wrap="square" rtlCol="0">
            <a:spAutoFit/>
          </a:bodyPr>
          <a:lstStyle/>
          <a:p>
            <a:r>
              <a:rPr lang="en-US" sz="4000" dirty="0"/>
              <a:t>+</a:t>
            </a:r>
          </a:p>
        </p:txBody>
      </p:sp>
      <p:pic>
        <p:nvPicPr>
          <p:cNvPr id="18" name="Picture 2">
            <a:extLst>
              <a:ext uri="{FF2B5EF4-FFF2-40B4-BE49-F238E27FC236}">
                <a16:creationId xmlns:a16="http://schemas.microsoft.com/office/drawing/2014/main" id="{9B467825-92FD-0298-91C3-7D34B986BB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947"/>
          <a:stretch>
            <a:fillRect/>
          </a:stretch>
        </p:blipFill>
        <p:spPr bwMode="auto">
          <a:xfrm>
            <a:off x="9064378" y="3885151"/>
            <a:ext cx="1431595" cy="157556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6F5139E7-79C4-6E86-844A-B522590B5777}"/>
              </a:ext>
            </a:extLst>
          </p:cNvPr>
          <p:cNvSpPr txBox="1"/>
          <p:nvPr/>
        </p:nvSpPr>
        <p:spPr>
          <a:xfrm>
            <a:off x="10393768" y="4270731"/>
            <a:ext cx="755648" cy="707886"/>
          </a:xfrm>
          <a:prstGeom prst="rect">
            <a:avLst/>
          </a:prstGeom>
          <a:noFill/>
        </p:spPr>
        <p:txBody>
          <a:bodyPr wrap="square" rtlCol="0">
            <a:spAutoFit/>
          </a:bodyPr>
          <a:lstStyle/>
          <a:p>
            <a:r>
              <a:rPr lang="en-US" sz="4000" dirty="0"/>
              <a:t>+</a:t>
            </a:r>
          </a:p>
        </p:txBody>
      </p:sp>
      <p:pic>
        <p:nvPicPr>
          <p:cNvPr id="20" name="Picture 2">
            <a:extLst>
              <a:ext uri="{FF2B5EF4-FFF2-40B4-BE49-F238E27FC236}">
                <a16:creationId xmlns:a16="http://schemas.microsoft.com/office/drawing/2014/main" id="{9D6C7286-8E99-0255-9EC4-C27E9407E1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949"/>
          <a:stretch>
            <a:fillRect/>
          </a:stretch>
        </p:blipFill>
        <p:spPr bwMode="auto">
          <a:xfrm>
            <a:off x="8788750" y="2349193"/>
            <a:ext cx="898755" cy="157556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A7FE863-F1E1-14A7-6CAA-A903F9A34A64}"/>
              </a:ext>
            </a:extLst>
          </p:cNvPr>
          <p:cNvSpPr txBox="1"/>
          <p:nvPr/>
        </p:nvSpPr>
        <p:spPr>
          <a:xfrm>
            <a:off x="9566680" y="2660965"/>
            <a:ext cx="755648" cy="707886"/>
          </a:xfrm>
          <a:prstGeom prst="rect">
            <a:avLst/>
          </a:prstGeom>
          <a:noFill/>
        </p:spPr>
        <p:txBody>
          <a:bodyPr wrap="square" rtlCol="0">
            <a:spAutoFit/>
          </a:bodyPr>
          <a:lstStyle/>
          <a:p>
            <a:r>
              <a:rPr lang="en-US" sz="4000" dirty="0"/>
              <a:t>+</a:t>
            </a:r>
          </a:p>
        </p:txBody>
      </p:sp>
      <p:sp>
        <p:nvSpPr>
          <p:cNvPr id="22" name="TextBox 21">
            <a:extLst>
              <a:ext uri="{FF2B5EF4-FFF2-40B4-BE49-F238E27FC236}">
                <a16:creationId xmlns:a16="http://schemas.microsoft.com/office/drawing/2014/main" id="{08BC1964-8DDD-E4BA-122B-012B4B2667B3}"/>
              </a:ext>
            </a:extLst>
          </p:cNvPr>
          <p:cNvSpPr txBox="1"/>
          <p:nvPr/>
        </p:nvSpPr>
        <p:spPr>
          <a:xfrm>
            <a:off x="10006590" y="2910171"/>
            <a:ext cx="1515504" cy="461665"/>
          </a:xfrm>
          <a:prstGeom prst="rect">
            <a:avLst/>
          </a:prstGeom>
          <a:noFill/>
        </p:spPr>
        <p:txBody>
          <a:bodyPr wrap="square" rtlCol="0">
            <a:spAutoFit/>
          </a:bodyPr>
          <a:lstStyle/>
          <a:p>
            <a:r>
              <a:rPr lang="en-GB" sz="2400" i="1" dirty="0"/>
              <a:t>m/z </a:t>
            </a:r>
            <a:r>
              <a:rPr lang="en-GB" sz="2400" dirty="0"/>
              <a:t>= 15</a:t>
            </a:r>
          </a:p>
        </p:txBody>
      </p:sp>
      <p:sp>
        <p:nvSpPr>
          <p:cNvPr id="23" name="TextBox 22">
            <a:extLst>
              <a:ext uri="{FF2B5EF4-FFF2-40B4-BE49-F238E27FC236}">
                <a16:creationId xmlns:a16="http://schemas.microsoft.com/office/drawing/2014/main" id="{21F36D48-9411-74E2-07E1-EAB98553A6C8}"/>
              </a:ext>
            </a:extLst>
          </p:cNvPr>
          <p:cNvSpPr txBox="1"/>
          <p:nvPr/>
        </p:nvSpPr>
        <p:spPr>
          <a:xfrm>
            <a:off x="10628567" y="4685641"/>
            <a:ext cx="1515504" cy="461665"/>
          </a:xfrm>
          <a:prstGeom prst="rect">
            <a:avLst/>
          </a:prstGeom>
          <a:noFill/>
        </p:spPr>
        <p:txBody>
          <a:bodyPr wrap="square" rtlCol="0">
            <a:spAutoFit/>
          </a:bodyPr>
          <a:lstStyle/>
          <a:p>
            <a:r>
              <a:rPr lang="en-GB" sz="2400" i="1" dirty="0"/>
              <a:t>m/z </a:t>
            </a:r>
            <a:r>
              <a:rPr lang="en-GB" sz="2400" dirty="0"/>
              <a:t>= 29</a:t>
            </a:r>
          </a:p>
        </p:txBody>
      </p:sp>
      <p:sp>
        <p:nvSpPr>
          <p:cNvPr id="24" name="TextBox 23">
            <a:extLst>
              <a:ext uri="{FF2B5EF4-FFF2-40B4-BE49-F238E27FC236}">
                <a16:creationId xmlns:a16="http://schemas.microsoft.com/office/drawing/2014/main" id="{799FA64E-020C-EF2D-B5DB-80151146BFC7}"/>
              </a:ext>
            </a:extLst>
          </p:cNvPr>
          <p:cNvSpPr txBox="1"/>
          <p:nvPr/>
        </p:nvSpPr>
        <p:spPr>
          <a:xfrm>
            <a:off x="10324827" y="6044166"/>
            <a:ext cx="1515504" cy="461665"/>
          </a:xfrm>
          <a:prstGeom prst="rect">
            <a:avLst/>
          </a:prstGeom>
          <a:noFill/>
        </p:spPr>
        <p:txBody>
          <a:bodyPr wrap="square" rtlCol="0">
            <a:spAutoFit/>
          </a:bodyPr>
          <a:lstStyle/>
          <a:p>
            <a:r>
              <a:rPr lang="en-GB" sz="2400" i="1" dirty="0"/>
              <a:t>m/z </a:t>
            </a:r>
            <a:r>
              <a:rPr lang="en-GB" sz="2400" dirty="0"/>
              <a:t>= 45</a:t>
            </a:r>
          </a:p>
        </p:txBody>
      </p:sp>
      <p:sp>
        <p:nvSpPr>
          <p:cNvPr id="25" name="TextBox 24">
            <a:extLst>
              <a:ext uri="{FF2B5EF4-FFF2-40B4-BE49-F238E27FC236}">
                <a16:creationId xmlns:a16="http://schemas.microsoft.com/office/drawing/2014/main" id="{61A480EB-7687-B0D3-35C5-B3E4F7C6FEE2}"/>
              </a:ext>
            </a:extLst>
          </p:cNvPr>
          <p:cNvSpPr txBox="1"/>
          <p:nvPr/>
        </p:nvSpPr>
        <p:spPr>
          <a:xfrm>
            <a:off x="2210744" y="5981841"/>
            <a:ext cx="1515504" cy="461665"/>
          </a:xfrm>
          <a:prstGeom prst="rect">
            <a:avLst/>
          </a:prstGeom>
          <a:noFill/>
        </p:spPr>
        <p:txBody>
          <a:bodyPr wrap="square" rtlCol="0">
            <a:spAutoFit/>
          </a:bodyPr>
          <a:lstStyle/>
          <a:p>
            <a:r>
              <a:rPr lang="en-GB" sz="2400" i="1" dirty="0"/>
              <a:t>m/z </a:t>
            </a:r>
            <a:r>
              <a:rPr lang="en-GB" sz="2400" dirty="0"/>
              <a:t>= 74</a:t>
            </a:r>
          </a:p>
        </p:txBody>
      </p:sp>
    </p:spTree>
    <p:extLst>
      <p:ext uri="{BB962C8B-B14F-4D97-AF65-F5344CB8AC3E}">
        <p14:creationId xmlns:p14="http://schemas.microsoft.com/office/powerpoint/2010/main" val="2583264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66D4F-B348-5C8A-6FE6-2F13E987CF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8CD1D3-E14B-ACA4-E7CB-3A1E15E3237E}"/>
              </a:ext>
            </a:extLst>
          </p:cNvPr>
          <p:cNvSpPr>
            <a:spLocks noGrp="1"/>
          </p:cNvSpPr>
          <p:nvPr>
            <p:ph type="title"/>
          </p:nvPr>
        </p:nvSpPr>
        <p:spPr>
          <a:xfrm>
            <a:off x="0" y="-4669"/>
            <a:ext cx="11353800" cy="1325563"/>
          </a:xfrm>
        </p:spPr>
        <p:txBody>
          <a:bodyPr/>
          <a:lstStyle/>
          <a:p>
            <a:r>
              <a:rPr lang="en-US" b="1" dirty="0">
                <a:solidFill>
                  <a:schemeClr val="accent6"/>
                </a:solidFill>
              </a:rPr>
              <a:t>High resolution mass spectrometry</a:t>
            </a:r>
          </a:p>
        </p:txBody>
      </p:sp>
      <p:sp>
        <p:nvSpPr>
          <p:cNvPr id="3" name="TextBox 2">
            <a:extLst>
              <a:ext uri="{FF2B5EF4-FFF2-40B4-BE49-F238E27FC236}">
                <a16:creationId xmlns:a16="http://schemas.microsoft.com/office/drawing/2014/main" id="{0DA4474E-F068-1778-FF97-5C11FEEF2FB2}"/>
              </a:ext>
            </a:extLst>
          </p:cNvPr>
          <p:cNvSpPr txBox="1"/>
          <p:nvPr/>
        </p:nvSpPr>
        <p:spPr>
          <a:xfrm>
            <a:off x="2174790" y="5424617"/>
            <a:ext cx="9551771" cy="830997"/>
          </a:xfrm>
          <a:prstGeom prst="rect">
            <a:avLst/>
          </a:prstGeom>
          <a:noFill/>
        </p:spPr>
        <p:txBody>
          <a:bodyPr wrap="square" rtlCol="0">
            <a:spAutoFit/>
          </a:bodyPr>
          <a:lstStyle/>
          <a:p>
            <a:r>
              <a:rPr lang="en-US" sz="2400" dirty="0"/>
              <a:t>Butane 	C</a:t>
            </a:r>
            <a:r>
              <a:rPr lang="en-US" sz="2400" baseline="-25000" dirty="0"/>
              <a:t>4</a:t>
            </a:r>
            <a:r>
              <a:rPr lang="en-US" sz="2400" dirty="0"/>
              <a:t>H</a:t>
            </a:r>
            <a:r>
              <a:rPr lang="en-US" sz="2400" baseline="-25000" dirty="0"/>
              <a:t>10</a:t>
            </a:r>
            <a:r>
              <a:rPr lang="en-US" sz="2400" dirty="0"/>
              <a:t>   	Nominal </a:t>
            </a:r>
            <a:r>
              <a:rPr lang="en-US" sz="2400" i="1" dirty="0" err="1"/>
              <a:t>Mr</a:t>
            </a:r>
            <a:r>
              <a:rPr lang="en-US" sz="2400" dirty="0"/>
              <a:t> = 58 	Accurate </a:t>
            </a:r>
            <a:r>
              <a:rPr lang="en-US" sz="2400" i="1" dirty="0" err="1"/>
              <a:t>Mr</a:t>
            </a:r>
            <a:r>
              <a:rPr lang="en-US" sz="2400" dirty="0"/>
              <a:t> = </a:t>
            </a:r>
            <a:r>
              <a:rPr lang="en-US" sz="2400" dirty="0">
                <a:solidFill>
                  <a:srgbClr val="FF0000"/>
                </a:solidFill>
              </a:rPr>
              <a:t>58.07829</a:t>
            </a:r>
            <a:r>
              <a:rPr lang="en-US" sz="2400" dirty="0"/>
              <a:t> </a:t>
            </a:r>
          </a:p>
          <a:p>
            <a:r>
              <a:rPr lang="en-US" sz="2400" dirty="0" err="1"/>
              <a:t>Propanal</a:t>
            </a:r>
            <a:r>
              <a:rPr lang="en-US" sz="2400" dirty="0"/>
              <a:t>  	C</a:t>
            </a:r>
            <a:r>
              <a:rPr lang="en-US" sz="2400" baseline="-25000" dirty="0"/>
              <a:t>3</a:t>
            </a:r>
            <a:r>
              <a:rPr lang="en-US" sz="2400" dirty="0"/>
              <a:t>H</a:t>
            </a:r>
            <a:r>
              <a:rPr lang="en-US" sz="2400" baseline="-25000" dirty="0"/>
              <a:t>6</a:t>
            </a:r>
            <a:r>
              <a:rPr lang="en-US" sz="2400" dirty="0"/>
              <a:t>O  	Nominal </a:t>
            </a:r>
            <a:r>
              <a:rPr lang="en-US" sz="2400" i="1" dirty="0" err="1"/>
              <a:t>Mr</a:t>
            </a:r>
            <a:r>
              <a:rPr lang="en-US" sz="2400" dirty="0"/>
              <a:t> = 58  	Accurate </a:t>
            </a:r>
            <a:r>
              <a:rPr lang="en-US" sz="2400" i="1" dirty="0" err="1"/>
              <a:t>Mr</a:t>
            </a:r>
            <a:r>
              <a:rPr lang="en-US" sz="2400" i="1" dirty="0"/>
              <a:t> </a:t>
            </a:r>
            <a:r>
              <a:rPr lang="en-US" sz="2400" dirty="0"/>
              <a:t>= </a:t>
            </a:r>
            <a:r>
              <a:rPr lang="en-US" sz="2400" dirty="0">
                <a:solidFill>
                  <a:srgbClr val="FF0000"/>
                </a:solidFill>
              </a:rPr>
              <a:t>58.04189</a:t>
            </a:r>
          </a:p>
        </p:txBody>
      </p:sp>
      <p:sp>
        <p:nvSpPr>
          <p:cNvPr id="5" name="TextBox 4">
            <a:extLst>
              <a:ext uri="{FF2B5EF4-FFF2-40B4-BE49-F238E27FC236}">
                <a16:creationId xmlns:a16="http://schemas.microsoft.com/office/drawing/2014/main" id="{3D8E2383-725E-DE8D-A9C0-F812D0F6D96E}"/>
              </a:ext>
            </a:extLst>
          </p:cNvPr>
          <p:cNvSpPr txBox="1"/>
          <p:nvPr/>
        </p:nvSpPr>
        <p:spPr>
          <a:xfrm>
            <a:off x="0" y="877331"/>
            <a:ext cx="12192000" cy="4524315"/>
          </a:xfrm>
          <a:prstGeom prst="rect">
            <a:avLst/>
          </a:prstGeom>
          <a:noFill/>
        </p:spPr>
        <p:txBody>
          <a:bodyPr wrap="square" rtlCol="0">
            <a:spAutoFit/>
          </a:bodyPr>
          <a:lstStyle/>
          <a:p>
            <a:r>
              <a:rPr lang="en-US" sz="2400" dirty="0"/>
              <a:t>Although molecular ions (and fragment ions) in mass spectra are often displayed as a whole number, many modern, high-resolution instruments, are capable of a much higher level of precision. It is not unusual for mass spectrometers to be able to </a:t>
            </a:r>
            <a:r>
              <a:rPr lang="en-US" sz="2400" dirty="0" err="1"/>
              <a:t>analyse</a:t>
            </a:r>
            <a:r>
              <a:rPr lang="en-US" sz="2400" dirty="0"/>
              <a:t> ions to four decimal places.</a:t>
            </a:r>
          </a:p>
          <a:p>
            <a:r>
              <a:rPr lang="en-US" sz="2400" dirty="0"/>
              <a:t>Since;</a:t>
            </a:r>
          </a:p>
          <a:p>
            <a:r>
              <a:rPr lang="en-US" sz="2400" i="1" dirty="0"/>
              <a:t>Relative atomic mass is the weighted average mass of an atom of an element, taking into account its naturally occurring isotopes, relative to 1/12 the relative atomic mass of an atom of carbon-12. </a:t>
            </a:r>
          </a:p>
          <a:p>
            <a:r>
              <a:rPr lang="en-US" sz="2400" i="1" dirty="0"/>
              <a:t> </a:t>
            </a:r>
            <a:r>
              <a:rPr lang="en-US" sz="2400" dirty="0"/>
              <a:t>Therefore, the “exact” masses are RAM of C = 12.00000 (by definition), RAM of H = 1.007829 and RAM of O = 15.99491</a:t>
            </a:r>
          </a:p>
          <a:p>
            <a:r>
              <a:rPr lang="en-US" sz="2400" dirty="0"/>
              <a:t>This means we are able to distinguish between many molecules with the same nominal </a:t>
            </a:r>
            <a:r>
              <a:rPr lang="en-US" sz="2400" i="1" dirty="0"/>
              <a:t>M</a:t>
            </a:r>
            <a:r>
              <a:rPr lang="en-US" sz="2400" i="1" baseline="-25000" dirty="0"/>
              <a:t>r</a:t>
            </a:r>
            <a:r>
              <a:rPr lang="en-US" sz="2400" dirty="0"/>
              <a:t>. </a:t>
            </a:r>
          </a:p>
          <a:p>
            <a:r>
              <a:rPr lang="en-US" sz="2400" dirty="0"/>
              <a:t>E.g.</a:t>
            </a:r>
          </a:p>
        </p:txBody>
      </p:sp>
    </p:spTree>
    <p:extLst>
      <p:ext uri="{BB962C8B-B14F-4D97-AF65-F5344CB8AC3E}">
        <p14:creationId xmlns:p14="http://schemas.microsoft.com/office/powerpoint/2010/main" val="2884199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647B2-B4AA-642C-A1ED-A8449154D6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E00883-88CC-C627-49B8-4623CE41FD06}"/>
              </a:ext>
            </a:extLst>
          </p:cNvPr>
          <p:cNvSpPr>
            <a:spLocks noGrp="1"/>
          </p:cNvSpPr>
          <p:nvPr>
            <p:ph type="title"/>
          </p:nvPr>
        </p:nvSpPr>
        <p:spPr>
          <a:xfrm>
            <a:off x="0" y="3663"/>
            <a:ext cx="11353800" cy="1325563"/>
          </a:xfrm>
        </p:spPr>
        <p:txBody>
          <a:bodyPr/>
          <a:lstStyle/>
          <a:p>
            <a:r>
              <a:rPr lang="en-US" b="1" dirty="0">
                <a:solidFill>
                  <a:schemeClr val="accent6"/>
                </a:solidFill>
              </a:rPr>
              <a:t>Example question</a:t>
            </a:r>
            <a:endParaRPr lang="en-US" b="1" dirty="0">
              <a:solidFill>
                <a:schemeClr val="accent6"/>
              </a:solidFill>
              <a:ea typeface="Calibri Light"/>
              <a:cs typeface="Calibri Light"/>
            </a:endParaRPr>
          </a:p>
        </p:txBody>
      </p:sp>
      <p:pic>
        <p:nvPicPr>
          <p:cNvPr id="4" name="Picture 3">
            <a:extLst>
              <a:ext uri="{FF2B5EF4-FFF2-40B4-BE49-F238E27FC236}">
                <a16:creationId xmlns:a16="http://schemas.microsoft.com/office/drawing/2014/main" id="{DA8DE665-7A14-11DF-DAEF-149430F3905A}"/>
              </a:ext>
            </a:extLst>
          </p:cNvPr>
          <p:cNvPicPr>
            <a:picLocks noChangeAspect="1"/>
          </p:cNvPicPr>
          <p:nvPr/>
        </p:nvPicPr>
        <p:blipFill rotWithShape="1">
          <a:blip r:embed="rId2"/>
          <a:srcRect r="28632" b="34231"/>
          <a:stretch/>
        </p:blipFill>
        <p:spPr>
          <a:xfrm>
            <a:off x="2153925" y="1231093"/>
            <a:ext cx="6533008" cy="2520192"/>
          </a:xfrm>
          <a:prstGeom prst="rect">
            <a:avLst/>
          </a:prstGeom>
        </p:spPr>
      </p:pic>
      <p:sp>
        <p:nvSpPr>
          <p:cNvPr id="5" name="Rectangle 4">
            <a:extLst>
              <a:ext uri="{FF2B5EF4-FFF2-40B4-BE49-F238E27FC236}">
                <a16:creationId xmlns:a16="http://schemas.microsoft.com/office/drawing/2014/main" id="{5ABC11ED-9E2C-666F-55C3-FCD89C1614AE}"/>
              </a:ext>
            </a:extLst>
          </p:cNvPr>
          <p:cNvSpPr/>
          <p:nvPr/>
        </p:nvSpPr>
        <p:spPr>
          <a:xfrm>
            <a:off x="1286933" y="3305908"/>
            <a:ext cx="521770" cy="6226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8193B8A-7C97-C47A-3491-CEFFB530B44A}"/>
              </a:ext>
            </a:extLst>
          </p:cNvPr>
          <p:cNvSpPr txBox="1"/>
          <p:nvPr/>
        </p:nvSpPr>
        <p:spPr>
          <a:xfrm>
            <a:off x="0" y="4093288"/>
            <a:ext cx="12192000" cy="1200329"/>
          </a:xfrm>
          <a:prstGeom prst="rect">
            <a:avLst/>
          </a:prstGeom>
          <a:noFill/>
        </p:spPr>
        <p:txBody>
          <a:bodyPr wrap="square" rtlCol="0">
            <a:spAutoFit/>
          </a:bodyPr>
          <a:lstStyle/>
          <a:p>
            <a:r>
              <a:rPr lang="en-US" sz="2400" dirty="0"/>
              <a:t>Explain why determining the precise relative molecular mass of </a:t>
            </a:r>
            <a:r>
              <a:rPr lang="en-US" sz="2400" dirty="0" err="1"/>
              <a:t>propanal</a:t>
            </a:r>
            <a:r>
              <a:rPr lang="en-US" sz="2400" dirty="0"/>
              <a:t> and prop-2-en-ol by mass spectrometry could not be able to distinguish between samples of these two compounds.   [2 marks]</a:t>
            </a:r>
          </a:p>
        </p:txBody>
      </p:sp>
      <p:sp>
        <p:nvSpPr>
          <p:cNvPr id="6" name="TextBox 5">
            <a:extLst>
              <a:ext uri="{FF2B5EF4-FFF2-40B4-BE49-F238E27FC236}">
                <a16:creationId xmlns:a16="http://schemas.microsoft.com/office/drawing/2014/main" id="{92E77258-2479-3400-3CDA-2C5B2C909C33}"/>
              </a:ext>
            </a:extLst>
          </p:cNvPr>
          <p:cNvSpPr txBox="1"/>
          <p:nvPr/>
        </p:nvSpPr>
        <p:spPr>
          <a:xfrm>
            <a:off x="2333298" y="1559081"/>
            <a:ext cx="1324302" cy="461665"/>
          </a:xfrm>
          <a:prstGeom prst="rect">
            <a:avLst/>
          </a:prstGeom>
          <a:solidFill>
            <a:schemeClr val="bg1"/>
          </a:solidFill>
        </p:spPr>
        <p:txBody>
          <a:bodyPr wrap="square" rtlCol="0">
            <a:spAutoFit/>
          </a:bodyPr>
          <a:lstStyle/>
          <a:p>
            <a:r>
              <a:rPr lang="en-US" sz="2400" b="1" dirty="0"/>
              <a:t>Name</a:t>
            </a:r>
          </a:p>
        </p:txBody>
      </p:sp>
      <p:sp>
        <p:nvSpPr>
          <p:cNvPr id="7" name="TextBox 6">
            <a:extLst>
              <a:ext uri="{FF2B5EF4-FFF2-40B4-BE49-F238E27FC236}">
                <a16:creationId xmlns:a16="http://schemas.microsoft.com/office/drawing/2014/main" id="{131E9483-393E-F96F-9999-2FA55BD61C4F}"/>
              </a:ext>
            </a:extLst>
          </p:cNvPr>
          <p:cNvSpPr txBox="1"/>
          <p:nvPr/>
        </p:nvSpPr>
        <p:spPr>
          <a:xfrm>
            <a:off x="4093781" y="1569592"/>
            <a:ext cx="1324302" cy="461665"/>
          </a:xfrm>
          <a:prstGeom prst="rect">
            <a:avLst/>
          </a:prstGeom>
          <a:solidFill>
            <a:schemeClr val="bg1"/>
          </a:solidFill>
        </p:spPr>
        <p:txBody>
          <a:bodyPr wrap="square" rtlCol="0">
            <a:spAutoFit/>
          </a:bodyPr>
          <a:lstStyle/>
          <a:p>
            <a:r>
              <a:rPr lang="en-US" sz="2400" b="1" dirty="0" err="1"/>
              <a:t>Propanal</a:t>
            </a:r>
            <a:endParaRPr lang="en-US" sz="2400" b="1" dirty="0"/>
          </a:p>
        </p:txBody>
      </p:sp>
      <p:sp>
        <p:nvSpPr>
          <p:cNvPr id="8" name="TextBox 7">
            <a:extLst>
              <a:ext uri="{FF2B5EF4-FFF2-40B4-BE49-F238E27FC236}">
                <a16:creationId xmlns:a16="http://schemas.microsoft.com/office/drawing/2014/main" id="{F762DDB5-1EC7-C850-D2E7-3B1D03FC6C2A}"/>
              </a:ext>
            </a:extLst>
          </p:cNvPr>
          <p:cNvSpPr txBox="1"/>
          <p:nvPr/>
        </p:nvSpPr>
        <p:spPr>
          <a:xfrm>
            <a:off x="6216870" y="1548571"/>
            <a:ext cx="2201916" cy="461665"/>
          </a:xfrm>
          <a:prstGeom prst="rect">
            <a:avLst/>
          </a:prstGeom>
          <a:solidFill>
            <a:schemeClr val="bg1"/>
          </a:solidFill>
        </p:spPr>
        <p:txBody>
          <a:bodyPr wrap="square" rtlCol="0">
            <a:spAutoFit/>
          </a:bodyPr>
          <a:lstStyle/>
          <a:p>
            <a:r>
              <a:rPr lang="en-US" sz="2400" b="1" dirty="0"/>
              <a:t>Prop-2-en-1-ol</a:t>
            </a:r>
          </a:p>
        </p:txBody>
      </p:sp>
      <p:sp>
        <p:nvSpPr>
          <p:cNvPr id="9" name="TextBox 8">
            <a:extLst>
              <a:ext uri="{FF2B5EF4-FFF2-40B4-BE49-F238E27FC236}">
                <a16:creationId xmlns:a16="http://schemas.microsoft.com/office/drawing/2014/main" id="{C0500085-1CF0-D401-9088-EB47DF0D694E}"/>
              </a:ext>
            </a:extLst>
          </p:cNvPr>
          <p:cNvSpPr txBox="1"/>
          <p:nvPr/>
        </p:nvSpPr>
        <p:spPr>
          <a:xfrm>
            <a:off x="2343809" y="2601310"/>
            <a:ext cx="1313792" cy="430887"/>
          </a:xfrm>
          <a:prstGeom prst="rect">
            <a:avLst/>
          </a:prstGeom>
          <a:solidFill>
            <a:schemeClr val="bg1"/>
          </a:solidFill>
        </p:spPr>
        <p:txBody>
          <a:bodyPr wrap="square" rtlCol="0">
            <a:spAutoFit/>
          </a:bodyPr>
          <a:lstStyle/>
          <a:p>
            <a:r>
              <a:rPr lang="en-US" sz="2200" b="1" dirty="0"/>
              <a:t>Structure</a:t>
            </a:r>
          </a:p>
        </p:txBody>
      </p:sp>
      <p:sp>
        <p:nvSpPr>
          <p:cNvPr id="10" name="TextBox 9">
            <a:extLst>
              <a:ext uri="{FF2B5EF4-FFF2-40B4-BE49-F238E27FC236}">
                <a16:creationId xmlns:a16="http://schemas.microsoft.com/office/drawing/2014/main" id="{7322C62D-0F42-DD05-1045-F6CC1BCE345A}"/>
              </a:ext>
            </a:extLst>
          </p:cNvPr>
          <p:cNvSpPr txBox="1"/>
          <p:nvPr/>
        </p:nvSpPr>
        <p:spPr>
          <a:xfrm>
            <a:off x="1099752" y="5647038"/>
            <a:ext cx="11232292" cy="461665"/>
          </a:xfrm>
          <a:prstGeom prst="rect">
            <a:avLst/>
          </a:prstGeom>
          <a:noFill/>
        </p:spPr>
        <p:txBody>
          <a:bodyPr wrap="square" rtlCol="0">
            <a:spAutoFit/>
          </a:bodyPr>
          <a:lstStyle/>
          <a:p>
            <a:r>
              <a:rPr lang="en-US" sz="2400" dirty="0"/>
              <a:t>Both compounds have the same molecular formula and therefore the same exact mass</a:t>
            </a:r>
          </a:p>
        </p:txBody>
      </p:sp>
      <p:sp>
        <p:nvSpPr>
          <p:cNvPr id="11" name="TextBox 10">
            <a:extLst>
              <a:ext uri="{FF2B5EF4-FFF2-40B4-BE49-F238E27FC236}">
                <a16:creationId xmlns:a16="http://schemas.microsoft.com/office/drawing/2014/main" id="{1C0D6CC2-42E5-26C0-9905-34D4ED3CF348}"/>
              </a:ext>
            </a:extLst>
          </p:cNvPr>
          <p:cNvSpPr txBox="1"/>
          <p:nvPr/>
        </p:nvSpPr>
        <p:spPr>
          <a:xfrm>
            <a:off x="3711678" y="2359743"/>
            <a:ext cx="2298291" cy="113877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dirty="0">
                <a:ea typeface="Calibri"/>
                <a:cs typeface="Calibri"/>
              </a:rPr>
              <a:t>CH</a:t>
            </a:r>
            <a:r>
              <a:rPr lang="en-US" sz="3200" baseline="-25000" dirty="0">
                <a:ea typeface="Calibri"/>
                <a:cs typeface="Calibri"/>
              </a:rPr>
              <a:t>3</a:t>
            </a:r>
            <a:r>
              <a:rPr lang="en-US" sz="3200" dirty="0">
                <a:ea typeface="Calibri"/>
                <a:cs typeface="Calibri"/>
              </a:rPr>
              <a:t>CH</a:t>
            </a:r>
            <a:r>
              <a:rPr lang="en-US" sz="3200" baseline="-25000" dirty="0">
                <a:ea typeface="Calibri"/>
                <a:cs typeface="Calibri"/>
              </a:rPr>
              <a:t>2</a:t>
            </a:r>
            <a:r>
              <a:rPr lang="en-US" sz="3200" dirty="0">
                <a:ea typeface="Calibri"/>
                <a:cs typeface="Calibri"/>
              </a:rPr>
              <a:t>CHO</a:t>
            </a:r>
          </a:p>
          <a:p>
            <a:endParaRPr lang="en-US" sz="3600" dirty="0">
              <a:ea typeface="Calibri"/>
              <a:cs typeface="Calibri"/>
            </a:endParaRPr>
          </a:p>
        </p:txBody>
      </p:sp>
      <p:sp>
        <p:nvSpPr>
          <p:cNvPr id="12" name="TextBox 11">
            <a:extLst>
              <a:ext uri="{FF2B5EF4-FFF2-40B4-BE49-F238E27FC236}">
                <a16:creationId xmlns:a16="http://schemas.microsoft.com/office/drawing/2014/main" id="{F2B1D92E-E0A1-F29B-F623-1EDA0F6231BE}"/>
              </a:ext>
            </a:extLst>
          </p:cNvPr>
          <p:cNvSpPr txBox="1"/>
          <p:nvPr/>
        </p:nvSpPr>
        <p:spPr>
          <a:xfrm>
            <a:off x="6120581" y="2359742"/>
            <a:ext cx="2507226" cy="113877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dirty="0">
                <a:ea typeface="Calibri"/>
                <a:cs typeface="Calibri"/>
              </a:rPr>
              <a:t>CH</a:t>
            </a:r>
            <a:r>
              <a:rPr lang="en-US" sz="3200" baseline="-25000" dirty="0">
                <a:ea typeface="Calibri"/>
                <a:cs typeface="Calibri"/>
              </a:rPr>
              <a:t>2</a:t>
            </a:r>
            <a:r>
              <a:rPr lang="en-US" sz="3200" dirty="0">
                <a:ea typeface="Calibri"/>
                <a:cs typeface="Calibri"/>
              </a:rPr>
              <a:t>CHCH</a:t>
            </a:r>
            <a:r>
              <a:rPr lang="en-US" sz="3200" baseline="-25000" dirty="0">
                <a:ea typeface="Calibri"/>
                <a:cs typeface="Calibri"/>
              </a:rPr>
              <a:t>2</a:t>
            </a:r>
            <a:r>
              <a:rPr lang="en-US" sz="3200" dirty="0">
                <a:ea typeface="Calibri"/>
                <a:cs typeface="Calibri"/>
              </a:rPr>
              <a:t>OH</a:t>
            </a:r>
          </a:p>
          <a:p>
            <a:endParaRPr lang="en-US" sz="3600" dirty="0">
              <a:ea typeface="Calibri"/>
              <a:cs typeface="Calibri"/>
            </a:endParaRPr>
          </a:p>
        </p:txBody>
      </p:sp>
    </p:spTree>
    <p:extLst>
      <p:ext uri="{BB962C8B-B14F-4D97-AF65-F5344CB8AC3E}">
        <p14:creationId xmlns:p14="http://schemas.microsoft.com/office/powerpoint/2010/main" val="184905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4669"/>
            <a:ext cx="11353800" cy="1325563"/>
          </a:xfrm>
        </p:spPr>
        <p:txBody>
          <a:bodyPr/>
          <a:lstStyle/>
          <a:p>
            <a:r>
              <a:rPr lang="en-US" b="1" dirty="0">
                <a:solidFill>
                  <a:schemeClr val="accent6"/>
                </a:solidFill>
              </a:rPr>
              <a:t>3.3.6.3 Infrared spectroscopy</a:t>
            </a:r>
          </a:p>
        </p:txBody>
      </p:sp>
      <p:pic>
        <p:nvPicPr>
          <p:cNvPr id="3" name="Picture 2" descr="A white text on a white background&#10;&#10;Description automatically generated">
            <a:extLst>
              <a:ext uri="{FF2B5EF4-FFF2-40B4-BE49-F238E27FC236}">
                <a16:creationId xmlns:a16="http://schemas.microsoft.com/office/drawing/2014/main" id="{AB084ACB-425E-710B-DC3A-D82D344B0C2E}"/>
              </a:ext>
            </a:extLst>
          </p:cNvPr>
          <p:cNvPicPr>
            <a:picLocks noChangeAspect="1"/>
          </p:cNvPicPr>
          <p:nvPr/>
        </p:nvPicPr>
        <p:blipFill>
          <a:blip r:embed="rId2"/>
          <a:stretch>
            <a:fillRect/>
          </a:stretch>
        </p:blipFill>
        <p:spPr>
          <a:xfrm>
            <a:off x="1862418" y="1320613"/>
            <a:ext cx="7615517" cy="3970244"/>
          </a:xfrm>
          <a:prstGeom prst="rect">
            <a:avLst/>
          </a:prstGeom>
        </p:spPr>
      </p:pic>
    </p:spTree>
    <p:extLst>
      <p:ext uri="{BB962C8B-B14F-4D97-AF65-F5344CB8AC3E}">
        <p14:creationId xmlns:p14="http://schemas.microsoft.com/office/powerpoint/2010/main" val="2438498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190936"/>
            <a:ext cx="11353800" cy="1325563"/>
          </a:xfrm>
        </p:spPr>
        <p:txBody>
          <a:bodyPr/>
          <a:lstStyle/>
          <a:p>
            <a:r>
              <a:rPr lang="en-US" b="1" dirty="0">
                <a:solidFill>
                  <a:schemeClr val="accent6"/>
                </a:solidFill>
              </a:rPr>
              <a:t>Basic theory of IR spectroscopy</a:t>
            </a:r>
          </a:p>
        </p:txBody>
      </p:sp>
      <p:sp>
        <p:nvSpPr>
          <p:cNvPr id="3" name="TextBox 2">
            <a:extLst>
              <a:ext uri="{FF2B5EF4-FFF2-40B4-BE49-F238E27FC236}">
                <a16:creationId xmlns:a16="http://schemas.microsoft.com/office/drawing/2014/main" id="{B8D4FD61-7600-B032-AAD8-5D865EBCE671}"/>
              </a:ext>
            </a:extLst>
          </p:cNvPr>
          <p:cNvSpPr txBox="1"/>
          <p:nvPr/>
        </p:nvSpPr>
        <p:spPr>
          <a:xfrm>
            <a:off x="0" y="827397"/>
            <a:ext cx="12192000" cy="1938992"/>
          </a:xfrm>
          <a:prstGeom prst="rect">
            <a:avLst/>
          </a:prstGeom>
          <a:noFill/>
        </p:spPr>
        <p:txBody>
          <a:bodyPr wrap="square" rtlCol="0">
            <a:spAutoFit/>
          </a:bodyPr>
          <a:lstStyle/>
          <a:p>
            <a:r>
              <a:rPr lang="en-US" sz="2400" dirty="0"/>
              <a:t>Chemical bonds within compounds naturally vibrate at a unique frequency corresponding to the infra-red region of the electromagnetic spectrum. The bonds are analogous to springs, and when they are irradiated with energy of the correct wavelength (and therefore frequency) they absorb some of the energy and vibrate faster (resonate). Different bonds vibrate at different frequencies and may therefore by identified using infrared spectroscopy.</a:t>
            </a:r>
          </a:p>
        </p:txBody>
      </p:sp>
      <p:sp>
        <p:nvSpPr>
          <p:cNvPr id="4" name="Oval 3">
            <a:extLst>
              <a:ext uri="{FF2B5EF4-FFF2-40B4-BE49-F238E27FC236}">
                <a16:creationId xmlns:a16="http://schemas.microsoft.com/office/drawing/2014/main" id="{3AE5B421-74F8-D2D0-07B4-A1267A353D1F}"/>
              </a:ext>
            </a:extLst>
          </p:cNvPr>
          <p:cNvSpPr/>
          <p:nvPr/>
        </p:nvSpPr>
        <p:spPr>
          <a:xfrm>
            <a:off x="2369713" y="4121239"/>
            <a:ext cx="1275009" cy="1275009"/>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be 4">
            <a:extLst>
              <a:ext uri="{FF2B5EF4-FFF2-40B4-BE49-F238E27FC236}">
                <a16:creationId xmlns:a16="http://schemas.microsoft.com/office/drawing/2014/main" id="{0919B5E3-B949-5310-9F57-A79E4C193284}"/>
              </a:ext>
            </a:extLst>
          </p:cNvPr>
          <p:cNvSpPr/>
          <p:nvPr/>
        </p:nvSpPr>
        <p:spPr>
          <a:xfrm>
            <a:off x="5267459" y="4172755"/>
            <a:ext cx="347730" cy="90152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735407EC-8EAD-30C3-2CC6-46B99BF6024F}"/>
              </a:ext>
            </a:extLst>
          </p:cNvPr>
          <p:cNvCxnSpPr/>
          <p:nvPr/>
        </p:nvCxnSpPr>
        <p:spPr>
          <a:xfrm flipH="1">
            <a:off x="2498501" y="4275786"/>
            <a:ext cx="540913" cy="61818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20F9EE2-127D-087E-5917-6B6DC652138A}"/>
              </a:ext>
            </a:extLst>
          </p:cNvPr>
          <p:cNvCxnSpPr>
            <a:cxnSpLocks/>
            <a:endCxn id="14" idx="1"/>
          </p:cNvCxnSpPr>
          <p:nvPr/>
        </p:nvCxnSpPr>
        <p:spPr>
          <a:xfrm flipV="1">
            <a:off x="2756079" y="4578439"/>
            <a:ext cx="4533363" cy="32198"/>
          </a:xfrm>
          <a:prstGeom prst="line">
            <a:avLst/>
          </a:prstGeom>
          <a:ln w="28575">
            <a:prstDash val="sysDot"/>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43062910-A911-C746-054B-0550312D19CA}"/>
              </a:ext>
            </a:extLst>
          </p:cNvPr>
          <p:cNvCxnSpPr>
            <a:cxnSpLocks/>
          </p:cNvCxnSpPr>
          <p:nvPr/>
        </p:nvCxnSpPr>
        <p:spPr>
          <a:xfrm>
            <a:off x="2807594" y="4649273"/>
            <a:ext cx="1171978" cy="1403797"/>
          </a:xfrm>
          <a:prstGeom prst="line">
            <a:avLst/>
          </a:prstGeom>
          <a:ln w="28575">
            <a:prstDash val="sysDot"/>
          </a:ln>
        </p:spPr>
        <p:style>
          <a:lnRef idx="1">
            <a:schemeClr val="accent2"/>
          </a:lnRef>
          <a:fillRef idx="0">
            <a:schemeClr val="accent2"/>
          </a:fillRef>
          <a:effectRef idx="0">
            <a:schemeClr val="accent2"/>
          </a:effectRef>
          <a:fontRef idx="minor">
            <a:schemeClr val="tx1"/>
          </a:fontRef>
        </p:style>
      </p:cxnSp>
      <p:sp>
        <p:nvSpPr>
          <p:cNvPr id="13" name="Left Arrow 12">
            <a:extLst>
              <a:ext uri="{FF2B5EF4-FFF2-40B4-BE49-F238E27FC236}">
                <a16:creationId xmlns:a16="http://schemas.microsoft.com/office/drawing/2014/main" id="{905BB149-CAC3-B4BB-C43F-4E230A80FEAB}"/>
              </a:ext>
            </a:extLst>
          </p:cNvPr>
          <p:cNvSpPr/>
          <p:nvPr/>
        </p:nvSpPr>
        <p:spPr>
          <a:xfrm rot="2971704">
            <a:off x="3490175" y="5937160"/>
            <a:ext cx="1056067" cy="24469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FREE Laptop Computer Clipart (Royalty-free) | Pearly Arts">
            <a:extLst>
              <a:ext uri="{FF2B5EF4-FFF2-40B4-BE49-F238E27FC236}">
                <a16:creationId xmlns:a16="http://schemas.microsoft.com/office/drawing/2014/main" id="{1BACDBC8-A91B-E7BC-447E-DB8B96E38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9853" y="3708400"/>
            <a:ext cx="1869836" cy="17739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frared Spectroscopy">
            <a:extLst>
              <a:ext uri="{FF2B5EF4-FFF2-40B4-BE49-F238E27FC236}">
                <a16:creationId xmlns:a16="http://schemas.microsoft.com/office/drawing/2014/main" id="{5418DCF3-3886-35F8-62A8-5C1D0296D1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60" t="5761" r="4186" b="9393"/>
          <a:stretch/>
        </p:blipFill>
        <p:spPr bwMode="auto">
          <a:xfrm>
            <a:off x="10161832" y="3976189"/>
            <a:ext cx="1444270" cy="82691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FE2F489C-2063-7571-D947-EF0EBF6C039D}"/>
              </a:ext>
            </a:extLst>
          </p:cNvPr>
          <p:cNvSpPr/>
          <p:nvPr/>
        </p:nvSpPr>
        <p:spPr>
          <a:xfrm>
            <a:off x="7289442" y="4237149"/>
            <a:ext cx="45719" cy="682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Rectangle 14">
            <a:extLst>
              <a:ext uri="{FF2B5EF4-FFF2-40B4-BE49-F238E27FC236}">
                <a16:creationId xmlns:a16="http://schemas.microsoft.com/office/drawing/2014/main" id="{C6E19185-23DF-0600-4081-EAA5852E4595}"/>
              </a:ext>
            </a:extLst>
          </p:cNvPr>
          <p:cNvSpPr/>
          <p:nvPr/>
        </p:nvSpPr>
        <p:spPr>
          <a:xfrm rot="5400000">
            <a:off x="7583511" y="4281355"/>
            <a:ext cx="45719" cy="564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4C4B15-DFF6-2B6C-E36F-33D57AC1F35A}"/>
              </a:ext>
            </a:extLst>
          </p:cNvPr>
          <p:cNvSpPr/>
          <p:nvPr/>
        </p:nvSpPr>
        <p:spPr>
          <a:xfrm>
            <a:off x="1841679" y="3683358"/>
            <a:ext cx="6336406" cy="28848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8B4D6F9F-51D4-6834-D77B-8819BA2E07C3}"/>
              </a:ext>
            </a:extLst>
          </p:cNvPr>
          <p:cNvSpPr/>
          <p:nvPr/>
        </p:nvSpPr>
        <p:spPr>
          <a:xfrm>
            <a:off x="7894749" y="4559121"/>
            <a:ext cx="2215934" cy="825189"/>
          </a:xfrm>
          <a:custGeom>
            <a:avLst/>
            <a:gdLst>
              <a:gd name="connsiteX0" fmla="*/ 0 w 2215934"/>
              <a:gd name="connsiteY0" fmla="*/ 0 h 825189"/>
              <a:gd name="connsiteX1" fmla="*/ 746975 w 2215934"/>
              <a:gd name="connsiteY1" fmla="*/ 824248 h 825189"/>
              <a:gd name="connsiteX2" fmla="*/ 1687133 w 2215934"/>
              <a:gd name="connsiteY2" fmla="*/ 167425 h 825189"/>
              <a:gd name="connsiteX3" fmla="*/ 2176530 w 2215934"/>
              <a:gd name="connsiteY3" fmla="*/ 321972 h 825189"/>
              <a:gd name="connsiteX4" fmla="*/ 2150772 w 2215934"/>
              <a:gd name="connsiteY4" fmla="*/ 321972 h 825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934" h="825189">
                <a:moveTo>
                  <a:pt x="0" y="0"/>
                </a:moveTo>
                <a:cubicBezTo>
                  <a:pt x="232893" y="398172"/>
                  <a:pt x="465786" y="796344"/>
                  <a:pt x="746975" y="824248"/>
                </a:cubicBezTo>
                <a:cubicBezTo>
                  <a:pt x="1028164" y="852152"/>
                  <a:pt x="1448874" y="251138"/>
                  <a:pt x="1687133" y="167425"/>
                </a:cubicBezTo>
                <a:cubicBezTo>
                  <a:pt x="1925392" y="83712"/>
                  <a:pt x="2099257" y="296214"/>
                  <a:pt x="2176530" y="321972"/>
                </a:cubicBezTo>
                <a:cubicBezTo>
                  <a:pt x="2253803" y="347730"/>
                  <a:pt x="2202287" y="334851"/>
                  <a:pt x="2150772" y="3219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667D4237-D036-B318-8D87-93A13B6C17AF}"/>
              </a:ext>
            </a:extLst>
          </p:cNvPr>
          <p:cNvSpPr txBox="1"/>
          <p:nvPr/>
        </p:nvSpPr>
        <p:spPr>
          <a:xfrm>
            <a:off x="4419600" y="6163733"/>
            <a:ext cx="1659467" cy="369332"/>
          </a:xfrm>
          <a:prstGeom prst="rect">
            <a:avLst/>
          </a:prstGeom>
          <a:noFill/>
        </p:spPr>
        <p:txBody>
          <a:bodyPr wrap="square" rtlCol="0">
            <a:spAutoFit/>
          </a:bodyPr>
          <a:lstStyle/>
          <a:p>
            <a:r>
              <a:rPr lang="en-US" dirty="0"/>
              <a:t>source</a:t>
            </a:r>
          </a:p>
        </p:txBody>
      </p:sp>
      <p:sp>
        <p:nvSpPr>
          <p:cNvPr id="20" name="TextBox 19">
            <a:extLst>
              <a:ext uri="{FF2B5EF4-FFF2-40B4-BE49-F238E27FC236}">
                <a16:creationId xmlns:a16="http://schemas.microsoft.com/office/drawing/2014/main" id="{97E0CE08-9567-074D-D7F4-389744108266}"/>
              </a:ext>
            </a:extLst>
          </p:cNvPr>
          <p:cNvSpPr txBox="1"/>
          <p:nvPr/>
        </p:nvSpPr>
        <p:spPr>
          <a:xfrm>
            <a:off x="5046134" y="3759199"/>
            <a:ext cx="1659467" cy="369332"/>
          </a:xfrm>
          <a:prstGeom prst="rect">
            <a:avLst/>
          </a:prstGeom>
          <a:noFill/>
        </p:spPr>
        <p:txBody>
          <a:bodyPr wrap="square" rtlCol="0">
            <a:spAutoFit/>
          </a:bodyPr>
          <a:lstStyle/>
          <a:p>
            <a:r>
              <a:rPr lang="en-US" dirty="0"/>
              <a:t>sample</a:t>
            </a:r>
          </a:p>
        </p:txBody>
      </p:sp>
      <p:sp>
        <p:nvSpPr>
          <p:cNvPr id="21" name="TextBox 20">
            <a:extLst>
              <a:ext uri="{FF2B5EF4-FFF2-40B4-BE49-F238E27FC236}">
                <a16:creationId xmlns:a16="http://schemas.microsoft.com/office/drawing/2014/main" id="{51708B76-5232-B817-2AFC-D0BD3CA25C6A}"/>
              </a:ext>
            </a:extLst>
          </p:cNvPr>
          <p:cNvSpPr txBox="1"/>
          <p:nvPr/>
        </p:nvSpPr>
        <p:spPr>
          <a:xfrm>
            <a:off x="6874937" y="3826933"/>
            <a:ext cx="1659467" cy="369332"/>
          </a:xfrm>
          <a:prstGeom prst="rect">
            <a:avLst/>
          </a:prstGeom>
          <a:noFill/>
        </p:spPr>
        <p:txBody>
          <a:bodyPr wrap="square" rtlCol="0">
            <a:spAutoFit/>
          </a:bodyPr>
          <a:lstStyle/>
          <a:p>
            <a:r>
              <a:rPr lang="en-US" dirty="0"/>
              <a:t>detector</a:t>
            </a:r>
          </a:p>
        </p:txBody>
      </p:sp>
    </p:spTree>
    <p:extLst>
      <p:ext uri="{BB962C8B-B14F-4D97-AF65-F5344CB8AC3E}">
        <p14:creationId xmlns:p14="http://schemas.microsoft.com/office/powerpoint/2010/main" val="2296089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1954" y="3663"/>
            <a:ext cx="10515600" cy="1325563"/>
          </a:xfrm>
        </p:spPr>
        <p:txBody>
          <a:bodyPr/>
          <a:lstStyle/>
          <a:p>
            <a:r>
              <a:rPr lang="en-US" b="1" dirty="0">
                <a:solidFill>
                  <a:schemeClr val="accent6"/>
                </a:solidFill>
              </a:rPr>
              <a:t>Organic Chemistry Year 1 </a:t>
            </a:r>
            <a:br>
              <a:rPr lang="en-US" b="1" dirty="0">
                <a:solidFill>
                  <a:schemeClr val="accent6"/>
                </a:solidFill>
              </a:rPr>
            </a:br>
            <a:r>
              <a:rPr lang="en-US" b="1" dirty="0">
                <a:solidFill>
                  <a:schemeClr val="accent6"/>
                </a:solidFill>
              </a:rPr>
              <a:t>3.3.6 Organic analysis</a:t>
            </a:r>
          </a:p>
        </p:txBody>
      </p:sp>
      <p:sp>
        <p:nvSpPr>
          <p:cNvPr id="3" name="TextBox 2">
            <a:extLst>
              <a:ext uri="{FF2B5EF4-FFF2-40B4-BE49-F238E27FC236}">
                <a16:creationId xmlns:a16="http://schemas.microsoft.com/office/drawing/2014/main" id="{A92ECE51-2130-E825-C36F-90B8D53CE586}"/>
              </a:ext>
            </a:extLst>
          </p:cNvPr>
          <p:cNvSpPr txBox="1"/>
          <p:nvPr/>
        </p:nvSpPr>
        <p:spPr>
          <a:xfrm>
            <a:off x="930164" y="1844565"/>
            <a:ext cx="10373711" cy="2677656"/>
          </a:xfrm>
          <a:prstGeom prst="rect">
            <a:avLst/>
          </a:prstGeom>
          <a:noFill/>
        </p:spPr>
        <p:txBody>
          <a:bodyPr wrap="square" rtlCol="0">
            <a:spAutoFit/>
          </a:bodyPr>
          <a:lstStyle/>
          <a:p>
            <a:r>
              <a:rPr lang="en-US" sz="2400" dirty="0"/>
              <a:t>Our understanding of organic molecules, their structure and the way they react, has been enhanced by organic analysis. This section considers some of the analytical techniques used by chemists, including test-tube reactions and spectroscopic techniques.</a:t>
            </a:r>
          </a:p>
          <a:p>
            <a:endParaRPr lang="en-US" sz="2400" dirty="0"/>
          </a:p>
          <a:p>
            <a:endParaRPr lang="en-US" sz="2400" dirty="0"/>
          </a:p>
          <a:p>
            <a:r>
              <a:rPr lang="en-US" sz="2400" dirty="0"/>
              <a:t> </a:t>
            </a:r>
          </a:p>
        </p:txBody>
      </p:sp>
    </p:spTree>
    <p:extLst>
      <p:ext uri="{BB962C8B-B14F-4D97-AF65-F5344CB8AC3E}">
        <p14:creationId xmlns:p14="http://schemas.microsoft.com/office/powerpoint/2010/main" val="2325552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4669"/>
            <a:ext cx="11353800" cy="943783"/>
          </a:xfrm>
        </p:spPr>
        <p:txBody>
          <a:bodyPr/>
          <a:lstStyle/>
          <a:p>
            <a:r>
              <a:rPr lang="en-US" b="1" dirty="0">
                <a:solidFill>
                  <a:schemeClr val="accent6"/>
                </a:solidFill>
              </a:rPr>
              <a:t>IR spectral interpretation</a:t>
            </a:r>
          </a:p>
        </p:txBody>
      </p:sp>
      <p:pic>
        <p:nvPicPr>
          <p:cNvPr id="1026" name="Picture 2" descr="organic chemistry - Distinguishing propan-2-ol from ethanol using IR  spectroscopy - Chemistry Stack Exchange">
            <a:extLst>
              <a:ext uri="{FF2B5EF4-FFF2-40B4-BE49-F238E27FC236}">
                <a16:creationId xmlns:a16="http://schemas.microsoft.com/office/drawing/2014/main" id="{15A97AC0-2672-5A28-10AE-068E7870A7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942" b="19537"/>
          <a:stretch>
            <a:fillRect/>
          </a:stretch>
        </p:blipFill>
        <p:spPr bwMode="auto">
          <a:xfrm>
            <a:off x="3729904" y="2649041"/>
            <a:ext cx="8417790" cy="413558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36ABD85-59A7-840A-5BC5-A3006139CB47}"/>
              </a:ext>
            </a:extLst>
          </p:cNvPr>
          <p:cNvCxnSpPr/>
          <p:nvPr/>
        </p:nvCxnSpPr>
        <p:spPr>
          <a:xfrm flipV="1">
            <a:off x="8728364" y="2649041"/>
            <a:ext cx="0" cy="3803072"/>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62EB32B-E10B-D390-3F8D-21C9E0337979}"/>
              </a:ext>
            </a:extLst>
          </p:cNvPr>
          <p:cNvCxnSpPr/>
          <p:nvPr/>
        </p:nvCxnSpPr>
        <p:spPr>
          <a:xfrm>
            <a:off x="8728364" y="2546380"/>
            <a:ext cx="341933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8A6E383-F396-2059-863F-F540F61B9EE3}"/>
              </a:ext>
            </a:extLst>
          </p:cNvPr>
          <p:cNvCxnSpPr>
            <a:cxnSpLocks/>
          </p:cNvCxnSpPr>
          <p:nvPr/>
        </p:nvCxnSpPr>
        <p:spPr>
          <a:xfrm>
            <a:off x="4044099" y="2546380"/>
            <a:ext cx="46759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358C2AB-2B14-4960-6A14-7362D3FD7ADE}"/>
              </a:ext>
            </a:extLst>
          </p:cNvPr>
          <p:cNvSpPr txBox="1"/>
          <p:nvPr/>
        </p:nvSpPr>
        <p:spPr>
          <a:xfrm>
            <a:off x="9521073" y="2228379"/>
            <a:ext cx="1979629" cy="369332"/>
          </a:xfrm>
          <a:prstGeom prst="rect">
            <a:avLst/>
          </a:prstGeom>
          <a:noFill/>
        </p:spPr>
        <p:txBody>
          <a:bodyPr wrap="square" rtlCol="0">
            <a:spAutoFit/>
          </a:bodyPr>
          <a:lstStyle/>
          <a:p>
            <a:r>
              <a:rPr lang="en-GB" dirty="0"/>
              <a:t>Fingerprint region</a:t>
            </a:r>
          </a:p>
        </p:txBody>
      </p:sp>
      <p:sp>
        <p:nvSpPr>
          <p:cNvPr id="12" name="TextBox 11">
            <a:extLst>
              <a:ext uri="{FF2B5EF4-FFF2-40B4-BE49-F238E27FC236}">
                <a16:creationId xmlns:a16="http://schemas.microsoft.com/office/drawing/2014/main" id="{5F35E2A8-071C-0EC3-740A-13B24B956690}"/>
              </a:ext>
            </a:extLst>
          </p:cNvPr>
          <p:cNvSpPr txBox="1"/>
          <p:nvPr/>
        </p:nvSpPr>
        <p:spPr>
          <a:xfrm>
            <a:off x="5601485" y="2228379"/>
            <a:ext cx="1979629" cy="369332"/>
          </a:xfrm>
          <a:prstGeom prst="rect">
            <a:avLst/>
          </a:prstGeom>
          <a:noFill/>
        </p:spPr>
        <p:txBody>
          <a:bodyPr wrap="square" rtlCol="0">
            <a:spAutoFit/>
          </a:bodyPr>
          <a:lstStyle/>
          <a:p>
            <a:r>
              <a:rPr lang="en-GB" dirty="0"/>
              <a:t>Functional groups</a:t>
            </a:r>
          </a:p>
        </p:txBody>
      </p:sp>
      <p:sp>
        <p:nvSpPr>
          <p:cNvPr id="13" name="TextBox 12">
            <a:extLst>
              <a:ext uri="{FF2B5EF4-FFF2-40B4-BE49-F238E27FC236}">
                <a16:creationId xmlns:a16="http://schemas.microsoft.com/office/drawing/2014/main" id="{D65C8F14-1E8A-9CA1-3E24-1D77C5F31771}"/>
              </a:ext>
            </a:extLst>
          </p:cNvPr>
          <p:cNvSpPr txBox="1"/>
          <p:nvPr/>
        </p:nvSpPr>
        <p:spPr>
          <a:xfrm>
            <a:off x="0" y="951562"/>
            <a:ext cx="12147694" cy="1200329"/>
          </a:xfrm>
          <a:prstGeom prst="rect">
            <a:avLst/>
          </a:prstGeom>
          <a:noFill/>
        </p:spPr>
        <p:txBody>
          <a:bodyPr wrap="square" rtlCol="0">
            <a:spAutoFit/>
          </a:bodyPr>
          <a:lstStyle/>
          <a:p>
            <a:r>
              <a:rPr lang="en-GB" sz="2400" dirty="0"/>
              <a:t>An IR spectra is a plot of % Transmittance vs wavenumber. It can be thought of as consisting of two regions. Above 1500 cm</a:t>
            </a:r>
            <a:r>
              <a:rPr lang="en-GB" sz="2400" baseline="30000" dirty="0"/>
              <a:t>-1</a:t>
            </a:r>
            <a:r>
              <a:rPr lang="en-GB" sz="2400" dirty="0"/>
              <a:t> is where absorption bands associated with functional groups are (mainly) located, whereas, below 1500 cm</a:t>
            </a:r>
            <a:r>
              <a:rPr lang="en-GB" sz="2400" baseline="30000" dirty="0"/>
              <a:t>-1</a:t>
            </a:r>
            <a:r>
              <a:rPr lang="en-GB" sz="2400" dirty="0"/>
              <a:t> is called the Fingerprint Region.</a:t>
            </a:r>
          </a:p>
        </p:txBody>
      </p:sp>
      <p:sp>
        <p:nvSpPr>
          <p:cNvPr id="15" name="TextBox 14">
            <a:extLst>
              <a:ext uri="{FF2B5EF4-FFF2-40B4-BE49-F238E27FC236}">
                <a16:creationId xmlns:a16="http://schemas.microsoft.com/office/drawing/2014/main" id="{147EFA27-AC1B-4372-3770-8386E2C44AA6}"/>
              </a:ext>
            </a:extLst>
          </p:cNvPr>
          <p:cNvSpPr txBox="1"/>
          <p:nvPr/>
        </p:nvSpPr>
        <p:spPr>
          <a:xfrm>
            <a:off x="0" y="2303042"/>
            <a:ext cx="3606800" cy="3046988"/>
          </a:xfrm>
          <a:prstGeom prst="rect">
            <a:avLst/>
          </a:prstGeom>
          <a:noFill/>
        </p:spPr>
        <p:txBody>
          <a:bodyPr wrap="square" rtlCol="0">
            <a:spAutoFit/>
          </a:bodyPr>
          <a:lstStyle/>
          <a:p>
            <a:r>
              <a:rPr lang="en-GB" sz="2400" b="1" dirty="0"/>
              <a:t>Fingerprint region</a:t>
            </a:r>
          </a:p>
          <a:p>
            <a:endParaRPr lang="en-GB" sz="2400" dirty="0"/>
          </a:p>
          <a:p>
            <a:pPr marL="457200" indent="-457200">
              <a:buAutoNum type="arabicPeriod"/>
            </a:pPr>
            <a:r>
              <a:rPr lang="en-GB" sz="2400" dirty="0"/>
              <a:t>Can be used to check for purity.</a:t>
            </a:r>
          </a:p>
          <a:p>
            <a:pPr marL="457200" indent="-457200">
              <a:buAutoNum type="arabicPeriod"/>
            </a:pPr>
            <a:r>
              <a:rPr lang="en-GB" sz="2400" dirty="0"/>
              <a:t>Compare to a database for ID.</a:t>
            </a:r>
          </a:p>
          <a:p>
            <a:pPr marL="457200" indent="-457200">
              <a:buAutoNum type="arabicPeriod"/>
            </a:pPr>
            <a:r>
              <a:rPr lang="en-GB" sz="2400" dirty="0"/>
              <a:t>Distinguish certain isomers.</a:t>
            </a:r>
          </a:p>
        </p:txBody>
      </p:sp>
    </p:spTree>
    <p:extLst>
      <p:ext uri="{BB962C8B-B14F-4D97-AF65-F5344CB8AC3E}">
        <p14:creationId xmlns:p14="http://schemas.microsoft.com/office/powerpoint/2010/main" val="1466259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51545-0E35-38C6-91C4-E80268A93B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727587-76CC-75B7-8B1F-A36375A0E31F}"/>
              </a:ext>
            </a:extLst>
          </p:cNvPr>
          <p:cNvSpPr>
            <a:spLocks noGrp="1"/>
          </p:cNvSpPr>
          <p:nvPr>
            <p:ph type="title"/>
          </p:nvPr>
        </p:nvSpPr>
        <p:spPr>
          <a:xfrm>
            <a:off x="0" y="-4668"/>
            <a:ext cx="11353800" cy="757352"/>
          </a:xfrm>
        </p:spPr>
        <p:txBody>
          <a:bodyPr/>
          <a:lstStyle/>
          <a:p>
            <a:r>
              <a:rPr lang="en-US" b="1" dirty="0">
                <a:solidFill>
                  <a:schemeClr val="accent6"/>
                </a:solidFill>
              </a:rPr>
              <a:t>IR spectral interpretation</a:t>
            </a:r>
          </a:p>
        </p:txBody>
      </p:sp>
      <p:pic>
        <p:nvPicPr>
          <p:cNvPr id="4" name="Picture 3" descr="A screenshot of a computer&#10;&#10;Description automatically generated">
            <a:extLst>
              <a:ext uri="{FF2B5EF4-FFF2-40B4-BE49-F238E27FC236}">
                <a16:creationId xmlns:a16="http://schemas.microsoft.com/office/drawing/2014/main" id="{A0FC612F-3E47-9722-5F78-5C1B7A9C824F}"/>
              </a:ext>
            </a:extLst>
          </p:cNvPr>
          <p:cNvPicPr>
            <a:picLocks noChangeAspect="1"/>
          </p:cNvPicPr>
          <p:nvPr/>
        </p:nvPicPr>
        <p:blipFill rotWithShape="1">
          <a:blip r:embed="rId2"/>
          <a:srcRect l="18538" t="33797" r="65235" b="25237"/>
          <a:stretch/>
        </p:blipFill>
        <p:spPr>
          <a:xfrm>
            <a:off x="6495393" y="94591"/>
            <a:ext cx="4508938" cy="6763409"/>
          </a:xfrm>
          <a:prstGeom prst="rect">
            <a:avLst/>
          </a:prstGeom>
        </p:spPr>
      </p:pic>
      <p:sp>
        <p:nvSpPr>
          <p:cNvPr id="5" name="TextBox 4">
            <a:extLst>
              <a:ext uri="{FF2B5EF4-FFF2-40B4-BE49-F238E27FC236}">
                <a16:creationId xmlns:a16="http://schemas.microsoft.com/office/drawing/2014/main" id="{15E02EE3-7631-7DB0-79C2-9E1E5123898B}"/>
              </a:ext>
            </a:extLst>
          </p:cNvPr>
          <p:cNvSpPr txBox="1"/>
          <p:nvPr/>
        </p:nvSpPr>
        <p:spPr>
          <a:xfrm>
            <a:off x="110359" y="1340068"/>
            <a:ext cx="6258910" cy="4154984"/>
          </a:xfrm>
          <a:prstGeom prst="rect">
            <a:avLst/>
          </a:prstGeom>
          <a:noFill/>
        </p:spPr>
        <p:txBody>
          <a:bodyPr wrap="square" rtlCol="0">
            <a:spAutoFit/>
          </a:bodyPr>
          <a:lstStyle/>
          <a:p>
            <a:pPr marL="342900" indent="-342900">
              <a:buAutoNum type="arabicPeriod"/>
            </a:pPr>
            <a:r>
              <a:rPr lang="en-US" sz="2400" dirty="0"/>
              <a:t>Firstly, look for a very large peak in the </a:t>
            </a:r>
            <a:r>
              <a:rPr lang="en-US" sz="2400" dirty="0" err="1"/>
              <a:t>centre</a:t>
            </a:r>
            <a:r>
              <a:rPr lang="en-US" sz="2400" dirty="0"/>
              <a:t> (1680-1750). This indicates the C=O bond. Care should be taken not to confuse with C=C which is much smaller and at slightly lower wavenumber.</a:t>
            </a:r>
          </a:p>
          <a:p>
            <a:pPr marL="342900" indent="-342900">
              <a:buAutoNum type="arabicPeriod"/>
            </a:pPr>
            <a:r>
              <a:rPr lang="en-US" sz="2400" dirty="0"/>
              <a:t>Next, examine the region around 3000 cm</a:t>
            </a:r>
            <a:r>
              <a:rPr lang="en-US" sz="2400" baseline="30000" dirty="0"/>
              <a:t>-1</a:t>
            </a:r>
            <a:r>
              <a:rPr lang="en-US" sz="2400" dirty="0"/>
              <a:t>. See next slide for clarification.</a:t>
            </a:r>
          </a:p>
          <a:p>
            <a:pPr marL="342900" indent="-342900">
              <a:buFontTx/>
              <a:buAutoNum type="arabicPeriod"/>
            </a:pPr>
            <a:r>
              <a:rPr lang="en-US" sz="2400" dirty="0"/>
              <a:t>Finally, check for nitrile at 2220-2260 cm</a:t>
            </a:r>
            <a:r>
              <a:rPr lang="en-US" sz="2400" baseline="30000" dirty="0"/>
              <a:t>-1</a:t>
            </a:r>
            <a:r>
              <a:rPr lang="en-US" sz="2400" dirty="0"/>
              <a:t>. </a:t>
            </a:r>
          </a:p>
          <a:p>
            <a:pPr marL="342900" indent="-342900">
              <a:buAutoNum type="arabicPeriod"/>
            </a:pPr>
            <a:r>
              <a:rPr lang="en-US" sz="2400" dirty="0"/>
              <a:t>C-H bond is present in (almost) all organic compounds and should not be confused with anything else.</a:t>
            </a:r>
          </a:p>
        </p:txBody>
      </p:sp>
      <p:sp>
        <p:nvSpPr>
          <p:cNvPr id="3" name="TextBox 2">
            <a:extLst>
              <a:ext uri="{FF2B5EF4-FFF2-40B4-BE49-F238E27FC236}">
                <a16:creationId xmlns:a16="http://schemas.microsoft.com/office/drawing/2014/main" id="{71B2171F-35E9-E5EC-FF76-37FD29F352FC}"/>
              </a:ext>
            </a:extLst>
          </p:cNvPr>
          <p:cNvSpPr txBox="1"/>
          <p:nvPr/>
        </p:nvSpPr>
        <p:spPr>
          <a:xfrm>
            <a:off x="110359" y="815543"/>
            <a:ext cx="3384223" cy="461665"/>
          </a:xfrm>
          <a:prstGeom prst="rect">
            <a:avLst/>
          </a:prstGeom>
          <a:noFill/>
        </p:spPr>
        <p:txBody>
          <a:bodyPr wrap="square" rtlCol="0">
            <a:spAutoFit/>
          </a:bodyPr>
          <a:lstStyle/>
          <a:p>
            <a:r>
              <a:rPr lang="en-GB" sz="2400" b="1" dirty="0"/>
              <a:t>Functional groups</a:t>
            </a:r>
          </a:p>
        </p:txBody>
      </p:sp>
      <p:sp>
        <p:nvSpPr>
          <p:cNvPr id="6" name="Oval 5">
            <a:extLst>
              <a:ext uri="{FF2B5EF4-FFF2-40B4-BE49-F238E27FC236}">
                <a16:creationId xmlns:a16="http://schemas.microsoft.com/office/drawing/2014/main" id="{CC9CA6F2-96E8-31E2-F435-B773EF5E9AD5}"/>
              </a:ext>
            </a:extLst>
          </p:cNvPr>
          <p:cNvSpPr/>
          <p:nvPr/>
        </p:nvSpPr>
        <p:spPr>
          <a:xfrm>
            <a:off x="6779176" y="4666593"/>
            <a:ext cx="3746340" cy="48873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15F68F6E-AE4D-6FEB-3C32-6A8316937213}"/>
              </a:ext>
            </a:extLst>
          </p:cNvPr>
          <p:cNvSpPr/>
          <p:nvPr/>
        </p:nvSpPr>
        <p:spPr>
          <a:xfrm>
            <a:off x="6806154" y="3395220"/>
            <a:ext cx="3792932" cy="93168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FD032D1-9CC7-E98E-DB38-7D1B962CD944}"/>
              </a:ext>
            </a:extLst>
          </p:cNvPr>
          <p:cNvSpPr/>
          <p:nvPr/>
        </p:nvSpPr>
        <p:spPr>
          <a:xfrm>
            <a:off x="6697364" y="1186249"/>
            <a:ext cx="3991231" cy="192765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801AA706-4A7F-A7E3-A0E2-5DE723125DCD}"/>
              </a:ext>
            </a:extLst>
          </p:cNvPr>
          <p:cNvSpPr/>
          <p:nvPr/>
        </p:nvSpPr>
        <p:spPr>
          <a:xfrm>
            <a:off x="6922981" y="2923996"/>
            <a:ext cx="3506771" cy="53732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6E78DBCB-ECA4-A744-C5AA-3A2189E39451}"/>
              </a:ext>
            </a:extLst>
          </p:cNvPr>
          <p:cNvSpPr/>
          <p:nvPr/>
        </p:nvSpPr>
        <p:spPr>
          <a:xfrm>
            <a:off x="6869893" y="4191402"/>
            <a:ext cx="3506771" cy="53732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90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8"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83E36-5614-20AF-4EB1-7E653E50A4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B4256A-E3B9-D67B-9E3A-DCFFCC1034FD}"/>
              </a:ext>
            </a:extLst>
          </p:cNvPr>
          <p:cNvSpPr>
            <a:spLocks noGrp="1"/>
          </p:cNvSpPr>
          <p:nvPr>
            <p:ph type="title"/>
          </p:nvPr>
        </p:nvSpPr>
        <p:spPr>
          <a:xfrm>
            <a:off x="0" y="-4668"/>
            <a:ext cx="11353800" cy="993210"/>
          </a:xfrm>
        </p:spPr>
        <p:txBody>
          <a:bodyPr/>
          <a:lstStyle/>
          <a:p>
            <a:r>
              <a:rPr lang="en-US" b="1" dirty="0">
                <a:solidFill>
                  <a:schemeClr val="accent6"/>
                </a:solidFill>
              </a:rPr>
              <a:t>IR spectral interpretation</a:t>
            </a:r>
          </a:p>
        </p:txBody>
      </p:sp>
      <p:pic>
        <p:nvPicPr>
          <p:cNvPr id="6" name="Picture 5">
            <a:extLst>
              <a:ext uri="{FF2B5EF4-FFF2-40B4-BE49-F238E27FC236}">
                <a16:creationId xmlns:a16="http://schemas.microsoft.com/office/drawing/2014/main" id="{1F1ED86F-CC9E-E3A0-BD6D-EAAC33AD0A48}"/>
              </a:ext>
            </a:extLst>
          </p:cNvPr>
          <p:cNvPicPr>
            <a:picLocks noChangeAspect="1"/>
          </p:cNvPicPr>
          <p:nvPr/>
        </p:nvPicPr>
        <p:blipFill>
          <a:blip r:embed="rId2"/>
          <a:srcRect l="2910" t="2231"/>
          <a:stretch>
            <a:fillRect/>
          </a:stretch>
        </p:blipFill>
        <p:spPr>
          <a:xfrm>
            <a:off x="1089331" y="1015999"/>
            <a:ext cx="5504509" cy="5576513"/>
          </a:xfrm>
          <a:prstGeom prst="rect">
            <a:avLst/>
          </a:prstGeom>
        </p:spPr>
      </p:pic>
      <p:sp>
        <p:nvSpPr>
          <p:cNvPr id="7" name="Rectangle 6">
            <a:extLst>
              <a:ext uri="{FF2B5EF4-FFF2-40B4-BE49-F238E27FC236}">
                <a16:creationId xmlns:a16="http://schemas.microsoft.com/office/drawing/2014/main" id="{5F5B81A6-2164-7938-7C05-9969FB362C4F}"/>
              </a:ext>
            </a:extLst>
          </p:cNvPr>
          <p:cNvSpPr/>
          <p:nvPr/>
        </p:nvSpPr>
        <p:spPr>
          <a:xfrm>
            <a:off x="5608320" y="2540000"/>
            <a:ext cx="579120" cy="6197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Group 9">
            <a:extLst>
              <a:ext uri="{FF2B5EF4-FFF2-40B4-BE49-F238E27FC236}">
                <a16:creationId xmlns:a16="http://schemas.microsoft.com/office/drawing/2014/main" id="{63BF06B2-7219-D21C-C368-853F206132C5}"/>
              </a:ext>
            </a:extLst>
          </p:cNvPr>
          <p:cNvGrpSpPr/>
          <p:nvPr/>
        </p:nvGrpSpPr>
        <p:grpSpPr>
          <a:xfrm>
            <a:off x="5513363" y="2649125"/>
            <a:ext cx="662940" cy="3459481"/>
            <a:chOff x="5676900" y="2692400"/>
            <a:chExt cx="662940" cy="3459481"/>
          </a:xfrm>
        </p:grpSpPr>
        <p:sp>
          <p:nvSpPr>
            <p:cNvPr id="8" name="Rectangle 7">
              <a:extLst>
                <a:ext uri="{FF2B5EF4-FFF2-40B4-BE49-F238E27FC236}">
                  <a16:creationId xmlns:a16="http://schemas.microsoft.com/office/drawing/2014/main" id="{76D5FA06-9781-621D-41EE-7E084DC8D969}"/>
                </a:ext>
              </a:extLst>
            </p:cNvPr>
            <p:cNvSpPr/>
            <p:nvPr/>
          </p:nvSpPr>
          <p:spPr>
            <a:xfrm>
              <a:off x="5760720" y="2692400"/>
              <a:ext cx="579120" cy="6197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62E81DD3-CB37-F87F-53AE-B2A11681BD92}"/>
                </a:ext>
              </a:extLst>
            </p:cNvPr>
            <p:cNvSpPr/>
            <p:nvPr/>
          </p:nvSpPr>
          <p:spPr>
            <a:xfrm>
              <a:off x="5676900" y="5532121"/>
              <a:ext cx="579120" cy="6197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TextBox 10">
            <a:extLst>
              <a:ext uri="{FF2B5EF4-FFF2-40B4-BE49-F238E27FC236}">
                <a16:creationId xmlns:a16="http://schemas.microsoft.com/office/drawing/2014/main" id="{A22F0AD3-E678-0A62-8629-618C1B8AD9CE}"/>
              </a:ext>
            </a:extLst>
          </p:cNvPr>
          <p:cNvSpPr txBox="1"/>
          <p:nvPr/>
        </p:nvSpPr>
        <p:spPr>
          <a:xfrm>
            <a:off x="6630910" y="188096"/>
            <a:ext cx="5457483" cy="6555641"/>
          </a:xfrm>
          <a:prstGeom prst="rect">
            <a:avLst/>
          </a:prstGeom>
          <a:noFill/>
        </p:spPr>
        <p:txBody>
          <a:bodyPr wrap="square" rtlCol="0">
            <a:spAutoFit/>
          </a:bodyPr>
          <a:lstStyle/>
          <a:p>
            <a:r>
              <a:rPr lang="en-GB" sz="2000" dirty="0"/>
              <a:t>Distinguishing between a carboxylic acid (COOH) group and a compound with both a carbonyl (C=O) and a hydroxy group (-OH), e.g. between propanoic acid and </a:t>
            </a:r>
            <a:r>
              <a:rPr lang="en-GB" sz="2000" dirty="0" err="1"/>
              <a:t>hydroxypropanone</a:t>
            </a:r>
            <a:r>
              <a:rPr lang="en-GB" sz="2000" dirty="0"/>
              <a:t>.</a:t>
            </a:r>
          </a:p>
          <a:p>
            <a:endParaRPr lang="en-GB" sz="2000" dirty="0"/>
          </a:p>
          <a:p>
            <a:r>
              <a:rPr lang="en-GB" sz="2000" dirty="0"/>
              <a:t>Both have a strong peak in the centre at approximately </a:t>
            </a:r>
            <a:r>
              <a:rPr lang="en-GB" sz="2000" dirty="0">
                <a:solidFill>
                  <a:srgbClr val="FF0000"/>
                </a:solidFill>
              </a:rPr>
              <a:t>1700 cm</a:t>
            </a:r>
            <a:r>
              <a:rPr lang="en-GB" sz="2000" baseline="30000" dirty="0">
                <a:solidFill>
                  <a:srgbClr val="FF0000"/>
                </a:solidFill>
              </a:rPr>
              <a:t>-1</a:t>
            </a:r>
            <a:r>
              <a:rPr lang="en-GB" sz="2000" dirty="0"/>
              <a:t>. This is caused by the </a:t>
            </a:r>
            <a:r>
              <a:rPr lang="en-GB" sz="2000" dirty="0">
                <a:solidFill>
                  <a:srgbClr val="FF0000"/>
                </a:solidFill>
              </a:rPr>
              <a:t>C=O</a:t>
            </a:r>
            <a:r>
              <a:rPr lang="en-GB" sz="2000" dirty="0"/>
              <a:t> bond. </a:t>
            </a:r>
          </a:p>
          <a:p>
            <a:r>
              <a:rPr lang="en-GB" sz="2000" dirty="0"/>
              <a:t>The top spectrum has a broad peak at approximately </a:t>
            </a:r>
            <a:r>
              <a:rPr lang="en-GB" sz="2000" dirty="0">
                <a:solidFill>
                  <a:srgbClr val="0070C0"/>
                </a:solidFill>
              </a:rPr>
              <a:t>3400 cm</a:t>
            </a:r>
            <a:r>
              <a:rPr lang="en-GB" sz="2000" baseline="30000" dirty="0">
                <a:solidFill>
                  <a:srgbClr val="0070C0"/>
                </a:solidFill>
              </a:rPr>
              <a:t>-1</a:t>
            </a:r>
            <a:r>
              <a:rPr lang="en-GB" sz="2000" dirty="0">
                <a:solidFill>
                  <a:srgbClr val="0070C0"/>
                </a:solidFill>
              </a:rPr>
              <a:t> </a:t>
            </a:r>
            <a:r>
              <a:rPr lang="en-GB" sz="2000" dirty="0"/>
              <a:t>which corresponds to a </a:t>
            </a:r>
            <a:r>
              <a:rPr lang="en-GB" sz="2000" dirty="0">
                <a:solidFill>
                  <a:srgbClr val="0070C0"/>
                </a:solidFill>
              </a:rPr>
              <a:t>O-H bond in alcohols. </a:t>
            </a:r>
            <a:r>
              <a:rPr lang="en-GB" sz="2000" dirty="0"/>
              <a:t>This peak is separated from the C-H band at 2900 cm</a:t>
            </a:r>
            <a:r>
              <a:rPr lang="en-GB" sz="2000" baseline="30000" dirty="0"/>
              <a:t>-1</a:t>
            </a:r>
            <a:r>
              <a:rPr lang="en-GB" sz="2000" dirty="0"/>
              <a:t>. </a:t>
            </a:r>
          </a:p>
          <a:p>
            <a:r>
              <a:rPr lang="en-GB" sz="2000" dirty="0"/>
              <a:t>The lower spectrum also has a broad peak to the left side of the spectrum, but this is broader and occurs at approximately </a:t>
            </a:r>
            <a:r>
              <a:rPr lang="en-GB" sz="2000" dirty="0">
                <a:solidFill>
                  <a:srgbClr val="92D050"/>
                </a:solidFill>
              </a:rPr>
              <a:t>3000 cm</a:t>
            </a:r>
            <a:r>
              <a:rPr lang="en-GB" sz="2000" baseline="30000" dirty="0">
                <a:solidFill>
                  <a:srgbClr val="92D050"/>
                </a:solidFill>
              </a:rPr>
              <a:t>-1</a:t>
            </a:r>
            <a:r>
              <a:rPr lang="en-GB" sz="2000" dirty="0"/>
              <a:t>. This is an </a:t>
            </a:r>
            <a:r>
              <a:rPr lang="en-GB" sz="2000" dirty="0">
                <a:solidFill>
                  <a:srgbClr val="92D050"/>
                </a:solidFill>
              </a:rPr>
              <a:t>acidic O-H bond</a:t>
            </a:r>
            <a:r>
              <a:rPr lang="en-GB" sz="2000" dirty="0"/>
              <a:t>. Note also, that it merges with the C-H band.</a:t>
            </a:r>
          </a:p>
          <a:p>
            <a:endParaRPr lang="en-GB" sz="2000" dirty="0"/>
          </a:p>
          <a:p>
            <a:r>
              <a:rPr lang="en-GB" sz="2000" dirty="0"/>
              <a:t>NB – The C-H band is present in (virtually) all organic compounds and may act as a helpful marker.</a:t>
            </a:r>
          </a:p>
        </p:txBody>
      </p:sp>
      <p:sp>
        <p:nvSpPr>
          <p:cNvPr id="12" name="Oval 11">
            <a:extLst>
              <a:ext uri="{FF2B5EF4-FFF2-40B4-BE49-F238E27FC236}">
                <a16:creationId xmlns:a16="http://schemas.microsoft.com/office/drawing/2014/main" id="{690F62E4-5724-08A2-9019-966B1D3B76F4}"/>
              </a:ext>
            </a:extLst>
          </p:cNvPr>
          <p:cNvSpPr/>
          <p:nvPr/>
        </p:nvSpPr>
        <p:spPr>
          <a:xfrm>
            <a:off x="3604846" y="1116623"/>
            <a:ext cx="579120" cy="231237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CAF18D27-154F-73CB-86FF-6027EE41A874}"/>
              </a:ext>
            </a:extLst>
          </p:cNvPr>
          <p:cNvSpPr/>
          <p:nvPr/>
        </p:nvSpPr>
        <p:spPr>
          <a:xfrm>
            <a:off x="3606604" y="4038600"/>
            <a:ext cx="579120" cy="231237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1F47D70C-0503-9098-0A21-610F5CE4ADAC}"/>
              </a:ext>
            </a:extLst>
          </p:cNvPr>
          <p:cNvSpPr/>
          <p:nvPr/>
        </p:nvSpPr>
        <p:spPr>
          <a:xfrm>
            <a:off x="1671708" y="1108511"/>
            <a:ext cx="579120" cy="2312377"/>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D65C87B5-4309-9561-2A5A-D8774872CFBF}"/>
              </a:ext>
            </a:extLst>
          </p:cNvPr>
          <p:cNvSpPr/>
          <p:nvPr/>
        </p:nvSpPr>
        <p:spPr>
          <a:xfrm>
            <a:off x="1995855" y="4004109"/>
            <a:ext cx="835268" cy="2312377"/>
          </a:xfrm>
          <a:prstGeom prst="ellipse">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traight Arrow Connector 16">
            <a:extLst>
              <a:ext uri="{FF2B5EF4-FFF2-40B4-BE49-F238E27FC236}">
                <a16:creationId xmlns:a16="http://schemas.microsoft.com/office/drawing/2014/main" id="{C396E035-4D50-E768-A09B-10005664E97C}"/>
              </a:ext>
            </a:extLst>
          </p:cNvPr>
          <p:cNvCxnSpPr/>
          <p:nvPr/>
        </p:nvCxnSpPr>
        <p:spPr>
          <a:xfrm flipH="1">
            <a:off x="2430028" y="2150262"/>
            <a:ext cx="527408" cy="245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0E68614-7AD5-E5C2-1A2C-64E1346A7142}"/>
              </a:ext>
            </a:extLst>
          </p:cNvPr>
          <p:cNvSpPr txBox="1"/>
          <p:nvPr/>
        </p:nvSpPr>
        <p:spPr>
          <a:xfrm>
            <a:off x="2831123" y="1838227"/>
            <a:ext cx="579120" cy="369332"/>
          </a:xfrm>
          <a:prstGeom prst="rect">
            <a:avLst/>
          </a:prstGeom>
          <a:noFill/>
        </p:spPr>
        <p:txBody>
          <a:bodyPr wrap="square" rtlCol="0">
            <a:spAutoFit/>
          </a:bodyPr>
          <a:lstStyle/>
          <a:p>
            <a:r>
              <a:rPr lang="en-GB" dirty="0"/>
              <a:t>C-H</a:t>
            </a:r>
          </a:p>
        </p:txBody>
      </p:sp>
      <p:cxnSp>
        <p:nvCxnSpPr>
          <p:cNvPr id="19" name="Straight Arrow Connector 18">
            <a:extLst>
              <a:ext uri="{FF2B5EF4-FFF2-40B4-BE49-F238E27FC236}">
                <a16:creationId xmlns:a16="http://schemas.microsoft.com/office/drawing/2014/main" id="{71075195-3ECC-D8FD-2833-8D7C8EECC2A3}"/>
              </a:ext>
            </a:extLst>
          </p:cNvPr>
          <p:cNvCxnSpPr/>
          <p:nvPr/>
        </p:nvCxnSpPr>
        <p:spPr>
          <a:xfrm flipH="1">
            <a:off x="2506633" y="5206019"/>
            <a:ext cx="527408" cy="245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81E4BA8-AFA3-B480-8F6A-546AFC8B4E83}"/>
              </a:ext>
            </a:extLst>
          </p:cNvPr>
          <p:cNvSpPr txBox="1"/>
          <p:nvPr/>
        </p:nvSpPr>
        <p:spPr>
          <a:xfrm>
            <a:off x="2907728" y="4893984"/>
            <a:ext cx="579120" cy="369332"/>
          </a:xfrm>
          <a:prstGeom prst="rect">
            <a:avLst/>
          </a:prstGeom>
          <a:noFill/>
        </p:spPr>
        <p:txBody>
          <a:bodyPr wrap="square" rtlCol="0">
            <a:spAutoFit/>
          </a:bodyPr>
          <a:lstStyle/>
          <a:p>
            <a:r>
              <a:rPr lang="en-GB" dirty="0"/>
              <a:t>C-H</a:t>
            </a:r>
          </a:p>
        </p:txBody>
      </p:sp>
    </p:spTree>
    <p:extLst>
      <p:ext uri="{BB962C8B-B14F-4D97-AF65-F5344CB8AC3E}">
        <p14:creationId xmlns:p14="http://schemas.microsoft.com/office/powerpoint/2010/main" val="195193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83E36-5614-20AF-4EB1-7E653E50A4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B4256A-E3B9-D67B-9E3A-DCFFCC1034FD}"/>
              </a:ext>
            </a:extLst>
          </p:cNvPr>
          <p:cNvSpPr>
            <a:spLocks noGrp="1"/>
          </p:cNvSpPr>
          <p:nvPr>
            <p:ph type="title"/>
          </p:nvPr>
        </p:nvSpPr>
        <p:spPr>
          <a:xfrm>
            <a:off x="0" y="-4668"/>
            <a:ext cx="11353800" cy="993210"/>
          </a:xfrm>
        </p:spPr>
        <p:txBody>
          <a:bodyPr/>
          <a:lstStyle/>
          <a:p>
            <a:r>
              <a:rPr lang="en-US" b="1" dirty="0">
                <a:solidFill>
                  <a:schemeClr val="accent6"/>
                </a:solidFill>
              </a:rPr>
              <a:t>IR spectral interpretation</a:t>
            </a:r>
          </a:p>
        </p:txBody>
      </p:sp>
      <p:sp>
        <p:nvSpPr>
          <p:cNvPr id="7" name="Rectangle 6">
            <a:extLst>
              <a:ext uri="{FF2B5EF4-FFF2-40B4-BE49-F238E27FC236}">
                <a16:creationId xmlns:a16="http://schemas.microsoft.com/office/drawing/2014/main" id="{5F5B81A6-2164-7938-7C05-9969FB362C4F}"/>
              </a:ext>
            </a:extLst>
          </p:cNvPr>
          <p:cNvSpPr/>
          <p:nvPr/>
        </p:nvSpPr>
        <p:spPr>
          <a:xfrm>
            <a:off x="5608320" y="2540000"/>
            <a:ext cx="579120" cy="6197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Group 9">
            <a:extLst>
              <a:ext uri="{FF2B5EF4-FFF2-40B4-BE49-F238E27FC236}">
                <a16:creationId xmlns:a16="http://schemas.microsoft.com/office/drawing/2014/main" id="{63BF06B2-7219-D21C-C368-853F206132C5}"/>
              </a:ext>
            </a:extLst>
          </p:cNvPr>
          <p:cNvGrpSpPr/>
          <p:nvPr/>
        </p:nvGrpSpPr>
        <p:grpSpPr>
          <a:xfrm>
            <a:off x="5513363" y="2649125"/>
            <a:ext cx="662940" cy="3459481"/>
            <a:chOff x="5676900" y="2692400"/>
            <a:chExt cx="662940" cy="3459481"/>
          </a:xfrm>
        </p:grpSpPr>
        <p:sp>
          <p:nvSpPr>
            <p:cNvPr id="8" name="Rectangle 7">
              <a:extLst>
                <a:ext uri="{FF2B5EF4-FFF2-40B4-BE49-F238E27FC236}">
                  <a16:creationId xmlns:a16="http://schemas.microsoft.com/office/drawing/2014/main" id="{76D5FA06-9781-621D-41EE-7E084DC8D969}"/>
                </a:ext>
              </a:extLst>
            </p:cNvPr>
            <p:cNvSpPr/>
            <p:nvPr/>
          </p:nvSpPr>
          <p:spPr>
            <a:xfrm>
              <a:off x="5760720" y="2692400"/>
              <a:ext cx="579120" cy="6197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62E81DD3-CB37-F87F-53AE-B2A11681BD92}"/>
                </a:ext>
              </a:extLst>
            </p:cNvPr>
            <p:cNvSpPr/>
            <p:nvPr/>
          </p:nvSpPr>
          <p:spPr>
            <a:xfrm>
              <a:off x="5676900" y="5532121"/>
              <a:ext cx="579120" cy="6197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TextBox 10">
            <a:extLst>
              <a:ext uri="{FF2B5EF4-FFF2-40B4-BE49-F238E27FC236}">
                <a16:creationId xmlns:a16="http://schemas.microsoft.com/office/drawing/2014/main" id="{A22F0AD3-E678-0A62-8629-618C1B8AD9CE}"/>
              </a:ext>
            </a:extLst>
          </p:cNvPr>
          <p:cNvSpPr txBox="1"/>
          <p:nvPr/>
        </p:nvSpPr>
        <p:spPr>
          <a:xfrm>
            <a:off x="0" y="744150"/>
            <a:ext cx="12051323" cy="1200329"/>
          </a:xfrm>
          <a:prstGeom prst="rect">
            <a:avLst/>
          </a:prstGeom>
          <a:noFill/>
        </p:spPr>
        <p:txBody>
          <a:bodyPr wrap="square" rtlCol="0">
            <a:spAutoFit/>
          </a:bodyPr>
          <a:lstStyle/>
          <a:p>
            <a:r>
              <a:rPr lang="en-GB" sz="2400" dirty="0"/>
              <a:t>Distinguishing between a carbonyl (C=O) and an alkene (C=C) may sometimes be tricky.</a:t>
            </a:r>
          </a:p>
          <a:p>
            <a:r>
              <a:rPr lang="en-GB" sz="2400" dirty="0"/>
              <a:t>Both have a peak close to </a:t>
            </a:r>
            <a:r>
              <a:rPr lang="en-GB" sz="2400" dirty="0">
                <a:solidFill>
                  <a:srgbClr val="FF0000"/>
                </a:solidFill>
              </a:rPr>
              <a:t>1700 cm</a:t>
            </a:r>
            <a:r>
              <a:rPr lang="en-GB" sz="2400" baseline="30000" dirty="0">
                <a:solidFill>
                  <a:srgbClr val="FF0000"/>
                </a:solidFill>
              </a:rPr>
              <a:t>-1</a:t>
            </a:r>
            <a:r>
              <a:rPr lang="en-GB" sz="2400" dirty="0"/>
              <a:t>, although the C=C absorbance tends to be at a slightly lower wavenumber. The C=O absorbance is also very strong compared to the C=C absorbance</a:t>
            </a:r>
          </a:p>
        </p:txBody>
      </p:sp>
      <p:pic>
        <p:nvPicPr>
          <p:cNvPr id="3086" name="Picture 14" descr="Hexanal">
            <a:extLst>
              <a:ext uri="{FF2B5EF4-FFF2-40B4-BE49-F238E27FC236}">
                <a16:creationId xmlns:a16="http://schemas.microsoft.com/office/drawing/2014/main" id="{8938BD7E-124C-16BA-9E9D-BA5EC9C2B5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86" y="1932475"/>
            <a:ext cx="6202248" cy="372134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1-Hexene">
            <a:extLst>
              <a:ext uri="{FF2B5EF4-FFF2-40B4-BE49-F238E27FC236}">
                <a16:creationId xmlns:a16="http://schemas.microsoft.com/office/drawing/2014/main" id="{8B5F4A37-CF25-B88F-0E7B-42D17FFDF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39" y="1932475"/>
            <a:ext cx="6233296" cy="373997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A8D23967-227E-77E3-4D60-8A264FE337D5}"/>
              </a:ext>
            </a:extLst>
          </p:cNvPr>
          <p:cNvCxnSpPr/>
          <p:nvPr/>
        </p:nvCxnSpPr>
        <p:spPr>
          <a:xfrm flipV="1">
            <a:off x="4031087" y="2331076"/>
            <a:ext cx="0" cy="2781837"/>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8ED1909-74E4-8077-4C7B-1097F4119081}"/>
              </a:ext>
            </a:extLst>
          </p:cNvPr>
          <p:cNvCxnSpPr/>
          <p:nvPr/>
        </p:nvCxnSpPr>
        <p:spPr>
          <a:xfrm flipV="1">
            <a:off x="9824433" y="2341808"/>
            <a:ext cx="0" cy="2781837"/>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D615674-98EB-259C-617A-0E90FEBBB4ED}"/>
              </a:ext>
            </a:extLst>
          </p:cNvPr>
          <p:cNvSpPr txBox="1"/>
          <p:nvPr/>
        </p:nvSpPr>
        <p:spPr>
          <a:xfrm>
            <a:off x="2962141" y="4018208"/>
            <a:ext cx="759853" cy="369332"/>
          </a:xfrm>
          <a:prstGeom prst="rect">
            <a:avLst/>
          </a:prstGeom>
          <a:noFill/>
        </p:spPr>
        <p:txBody>
          <a:bodyPr wrap="square" rtlCol="0">
            <a:spAutoFit/>
          </a:bodyPr>
          <a:lstStyle/>
          <a:p>
            <a:r>
              <a:rPr lang="en-US" dirty="0"/>
              <a:t>C=O</a:t>
            </a:r>
          </a:p>
        </p:txBody>
      </p:sp>
      <p:sp>
        <p:nvSpPr>
          <p:cNvPr id="22" name="TextBox 21">
            <a:extLst>
              <a:ext uri="{FF2B5EF4-FFF2-40B4-BE49-F238E27FC236}">
                <a16:creationId xmlns:a16="http://schemas.microsoft.com/office/drawing/2014/main" id="{2728538B-F6E5-CCE1-0B7D-E22BD9B06504}"/>
              </a:ext>
            </a:extLst>
          </p:cNvPr>
          <p:cNvSpPr txBox="1"/>
          <p:nvPr/>
        </p:nvSpPr>
        <p:spPr>
          <a:xfrm>
            <a:off x="9000185" y="3230448"/>
            <a:ext cx="759853" cy="369332"/>
          </a:xfrm>
          <a:prstGeom prst="rect">
            <a:avLst/>
          </a:prstGeom>
          <a:noFill/>
        </p:spPr>
        <p:txBody>
          <a:bodyPr wrap="square" rtlCol="0">
            <a:spAutoFit/>
          </a:bodyPr>
          <a:lstStyle/>
          <a:p>
            <a:r>
              <a:rPr lang="en-US" dirty="0"/>
              <a:t>C=C</a:t>
            </a:r>
          </a:p>
        </p:txBody>
      </p:sp>
      <p:cxnSp>
        <p:nvCxnSpPr>
          <p:cNvPr id="24" name="Straight Arrow Connector 23">
            <a:extLst>
              <a:ext uri="{FF2B5EF4-FFF2-40B4-BE49-F238E27FC236}">
                <a16:creationId xmlns:a16="http://schemas.microsoft.com/office/drawing/2014/main" id="{8BB5C07C-20FF-14FF-DC59-C353264924B2}"/>
              </a:ext>
            </a:extLst>
          </p:cNvPr>
          <p:cNvCxnSpPr/>
          <p:nvPr/>
        </p:nvCxnSpPr>
        <p:spPr>
          <a:xfrm>
            <a:off x="3477296" y="4237149"/>
            <a:ext cx="450760" cy="502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E019D5B-26E3-9A92-BA6C-CA563BEF5206}"/>
              </a:ext>
            </a:extLst>
          </p:cNvPr>
          <p:cNvCxnSpPr/>
          <p:nvPr/>
        </p:nvCxnSpPr>
        <p:spPr>
          <a:xfrm>
            <a:off x="9476707" y="3423633"/>
            <a:ext cx="450760" cy="502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4AA57A1-2AD4-C236-2965-2FF543B967C0}"/>
              </a:ext>
            </a:extLst>
          </p:cNvPr>
          <p:cNvSpPr txBox="1"/>
          <p:nvPr/>
        </p:nvSpPr>
        <p:spPr>
          <a:xfrm>
            <a:off x="3732726" y="5097887"/>
            <a:ext cx="1161245" cy="276999"/>
          </a:xfrm>
          <a:prstGeom prst="rect">
            <a:avLst/>
          </a:prstGeom>
          <a:noFill/>
        </p:spPr>
        <p:txBody>
          <a:bodyPr wrap="square" rtlCol="0">
            <a:spAutoFit/>
          </a:bodyPr>
          <a:lstStyle/>
          <a:p>
            <a:r>
              <a:rPr lang="en-US" sz="1200" dirty="0">
                <a:solidFill>
                  <a:srgbClr val="FF0000"/>
                </a:solidFill>
              </a:rPr>
              <a:t>1700 cm</a:t>
            </a:r>
            <a:r>
              <a:rPr lang="en-US" sz="1200" baseline="30000" dirty="0">
                <a:solidFill>
                  <a:srgbClr val="FF0000"/>
                </a:solidFill>
              </a:rPr>
              <a:t>-1</a:t>
            </a:r>
          </a:p>
        </p:txBody>
      </p:sp>
      <p:sp>
        <p:nvSpPr>
          <p:cNvPr id="27" name="TextBox 26">
            <a:extLst>
              <a:ext uri="{FF2B5EF4-FFF2-40B4-BE49-F238E27FC236}">
                <a16:creationId xmlns:a16="http://schemas.microsoft.com/office/drawing/2014/main" id="{ACD1D19C-1638-FE5B-97E7-D931319DB006}"/>
              </a:ext>
            </a:extLst>
          </p:cNvPr>
          <p:cNvSpPr txBox="1"/>
          <p:nvPr/>
        </p:nvSpPr>
        <p:spPr>
          <a:xfrm>
            <a:off x="9526073" y="5108620"/>
            <a:ext cx="1161245" cy="276999"/>
          </a:xfrm>
          <a:prstGeom prst="rect">
            <a:avLst/>
          </a:prstGeom>
          <a:noFill/>
        </p:spPr>
        <p:txBody>
          <a:bodyPr wrap="square" rtlCol="0">
            <a:spAutoFit/>
          </a:bodyPr>
          <a:lstStyle/>
          <a:p>
            <a:r>
              <a:rPr lang="en-US" sz="1200" dirty="0">
                <a:solidFill>
                  <a:srgbClr val="FF0000"/>
                </a:solidFill>
              </a:rPr>
              <a:t>1700 cm</a:t>
            </a:r>
            <a:r>
              <a:rPr lang="en-US" sz="1200" baseline="30000" dirty="0">
                <a:solidFill>
                  <a:srgbClr val="FF0000"/>
                </a:solidFill>
              </a:rPr>
              <a:t>-1</a:t>
            </a:r>
          </a:p>
        </p:txBody>
      </p:sp>
    </p:spTree>
    <p:extLst>
      <p:ext uri="{BB962C8B-B14F-4D97-AF65-F5344CB8AC3E}">
        <p14:creationId xmlns:p14="http://schemas.microsoft.com/office/powerpoint/2010/main" val="4293941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83E36-5614-20AF-4EB1-7E653E50A4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B4256A-E3B9-D67B-9E3A-DCFFCC1034FD}"/>
              </a:ext>
            </a:extLst>
          </p:cNvPr>
          <p:cNvSpPr>
            <a:spLocks noGrp="1"/>
          </p:cNvSpPr>
          <p:nvPr>
            <p:ph type="title"/>
          </p:nvPr>
        </p:nvSpPr>
        <p:spPr>
          <a:xfrm>
            <a:off x="0" y="-4668"/>
            <a:ext cx="11353800" cy="993210"/>
          </a:xfrm>
        </p:spPr>
        <p:txBody>
          <a:bodyPr/>
          <a:lstStyle/>
          <a:p>
            <a:r>
              <a:rPr lang="en-US" b="1" dirty="0">
                <a:solidFill>
                  <a:schemeClr val="accent6"/>
                </a:solidFill>
              </a:rPr>
              <a:t>IR absorption and global warming</a:t>
            </a:r>
          </a:p>
        </p:txBody>
      </p:sp>
      <p:sp>
        <p:nvSpPr>
          <p:cNvPr id="3" name="TextBox 2">
            <a:extLst>
              <a:ext uri="{FF2B5EF4-FFF2-40B4-BE49-F238E27FC236}">
                <a16:creationId xmlns:a16="http://schemas.microsoft.com/office/drawing/2014/main" id="{66D8B2EA-AAEE-7177-EA10-9BC2E1EE30A9}"/>
              </a:ext>
            </a:extLst>
          </p:cNvPr>
          <p:cNvSpPr txBox="1"/>
          <p:nvPr/>
        </p:nvSpPr>
        <p:spPr>
          <a:xfrm>
            <a:off x="0" y="1136822"/>
            <a:ext cx="12191999" cy="2308324"/>
          </a:xfrm>
          <a:prstGeom prst="rect">
            <a:avLst/>
          </a:prstGeom>
          <a:noFill/>
        </p:spPr>
        <p:txBody>
          <a:bodyPr wrap="square" rtlCol="0">
            <a:spAutoFit/>
          </a:bodyPr>
          <a:lstStyle/>
          <a:p>
            <a:r>
              <a:rPr lang="en-US" sz="2400" dirty="0"/>
              <a:t>Certain gases present in the Earth’s atmosphere contain bonds which interact with infra-red radiation.  Major greenhouse gases include carbon dioxide, methane and water </a:t>
            </a:r>
            <a:r>
              <a:rPr lang="en-US" sz="2400" dirty="0" err="1"/>
              <a:t>vapour</a:t>
            </a:r>
            <a:r>
              <a:rPr lang="en-US" sz="2400" dirty="0"/>
              <a:t>. Infra-red (heat) energy, re-emitted from the Earth’s surface, is absorbed by bonds such as the O=C=O bonds in carbon dioxide, preventing it escaping to space. This results in an increase in the overall global temperature. We know that the C=O bond in organic compounds resonates at around 1700 cm</a:t>
            </a:r>
            <a:r>
              <a:rPr lang="en-US" sz="2400" baseline="30000" dirty="0"/>
              <a:t>-1</a:t>
            </a:r>
            <a:r>
              <a:rPr lang="en-US" sz="2400" dirty="0"/>
              <a:t>, whereas the main absorbance for the C=O bonds in carbon dioxide is a little higher.</a:t>
            </a:r>
          </a:p>
        </p:txBody>
      </p:sp>
      <p:pic>
        <p:nvPicPr>
          <p:cNvPr id="1026" name="Picture 2" descr="Carbon dioxide">
            <a:extLst>
              <a:ext uri="{FF2B5EF4-FFF2-40B4-BE49-F238E27FC236}">
                <a16:creationId xmlns:a16="http://schemas.microsoft.com/office/drawing/2014/main" id="{2EC922EB-9580-C5F7-DB03-4DA9523E2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1926" y="3488313"/>
            <a:ext cx="5461686" cy="3277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290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7A241-C9BB-B7BB-C11B-2EAB969413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B6CB6C-4C16-DE83-0451-D0C8B672D7AB}"/>
              </a:ext>
            </a:extLst>
          </p:cNvPr>
          <p:cNvSpPr>
            <a:spLocks noGrp="1"/>
          </p:cNvSpPr>
          <p:nvPr>
            <p:ph type="title"/>
          </p:nvPr>
        </p:nvSpPr>
        <p:spPr>
          <a:xfrm>
            <a:off x="0" y="3663"/>
            <a:ext cx="11353800" cy="1325563"/>
          </a:xfrm>
        </p:spPr>
        <p:txBody>
          <a:bodyPr/>
          <a:lstStyle/>
          <a:p>
            <a:r>
              <a:rPr lang="en-US" b="1" dirty="0">
                <a:solidFill>
                  <a:schemeClr val="accent6"/>
                </a:solidFill>
              </a:rPr>
              <a:t>Example questions</a:t>
            </a:r>
            <a:endParaRPr lang="en-US" b="1" dirty="0">
              <a:solidFill>
                <a:schemeClr val="accent6"/>
              </a:solidFill>
              <a:ea typeface="Calibri Light"/>
              <a:cs typeface="Calibri Light"/>
            </a:endParaRPr>
          </a:p>
        </p:txBody>
      </p:sp>
      <p:pic>
        <p:nvPicPr>
          <p:cNvPr id="4" name="Picture 3">
            <a:extLst>
              <a:ext uri="{FF2B5EF4-FFF2-40B4-BE49-F238E27FC236}">
                <a16:creationId xmlns:a16="http://schemas.microsoft.com/office/drawing/2014/main" id="{1E229A7D-2CA9-5BA2-B483-E501A7591CCD}"/>
              </a:ext>
            </a:extLst>
          </p:cNvPr>
          <p:cNvPicPr>
            <a:picLocks noChangeAspect="1"/>
          </p:cNvPicPr>
          <p:nvPr/>
        </p:nvPicPr>
        <p:blipFill>
          <a:blip r:embed="rId2"/>
          <a:srcRect b="71134"/>
          <a:stretch>
            <a:fillRect/>
          </a:stretch>
        </p:blipFill>
        <p:spPr>
          <a:xfrm>
            <a:off x="0" y="1160594"/>
            <a:ext cx="5309611" cy="2441542"/>
          </a:xfrm>
          <a:prstGeom prst="rect">
            <a:avLst/>
          </a:prstGeom>
        </p:spPr>
      </p:pic>
      <p:pic>
        <p:nvPicPr>
          <p:cNvPr id="3" name="Picture 2">
            <a:extLst>
              <a:ext uri="{FF2B5EF4-FFF2-40B4-BE49-F238E27FC236}">
                <a16:creationId xmlns:a16="http://schemas.microsoft.com/office/drawing/2014/main" id="{A8D1F4C9-8F00-ECE8-11B5-6242C2F7EAA4}"/>
              </a:ext>
            </a:extLst>
          </p:cNvPr>
          <p:cNvPicPr>
            <a:picLocks noChangeAspect="1"/>
          </p:cNvPicPr>
          <p:nvPr/>
        </p:nvPicPr>
        <p:blipFill>
          <a:blip r:embed="rId2"/>
          <a:srcRect t="29004"/>
          <a:stretch>
            <a:fillRect/>
          </a:stretch>
        </p:blipFill>
        <p:spPr>
          <a:xfrm>
            <a:off x="5552206" y="160256"/>
            <a:ext cx="5703398" cy="6450392"/>
          </a:xfrm>
          <a:prstGeom prst="rect">
            <a:avLst/>
          </a:prstGeom>
        </p:spPr>
      </p:pic>
      <p:sp>
        <p:nvSpPr>
          <p:cNvPr id="5" name="TextBox 4">
            <a:extLst>
              <a:ext uri="{FF2B5EF4-FFF2-40B4-BE49-F238E27FC236}">
                <a16:creationId xmlns:a16="http://schemas.microsoft.com/office/drawing/2014/main" id="{7038F719-64BC-282A-D18B-91AAC9A0905A}"/>
              </a:ext>
            </a:extLst>
          </p:cNvPr>
          <p:cNvSpPr txBox="1"/>
          <p:nvPr/>
        </p:nvSpPr>
        <p:spPr>
          <a:xfrm>
            <a:off x="10421009" y="1182415"/>
            <a:ext cx="536027" cy="369332"/>
          </a:xfrm>
          <a:prstGeom prst="rect">
            <a:avLst/>
          </a:prstGeom>
          <a:noFill/>
        </p:spPr>
        <p:txBody>
          <a:bodyPr wrap="square" rtlCol="0">
            <a:spAutoFit/>
          </a:bodyPr>
          <a:lstStyle/>
          <a:p>
            <a:r>
              <a:rPr lang="en-US" b="1" dirty="0">
                <a:solidFill>
                  <a:srgbClr val="FF0000"/>
                </a:solidFill>
              </a:rPr>
              <a:t>F</a:t>
            </a:r>
          </a:p>
        </p:txBody>
      </p:sp>
      <p:sp>
        <p:nvSpPr>
          <p:cNvPr id="6" name="TextBox 5">
            <a:extLst>
              <a:ext uri="{FF2B5EF4-FFF2-40B4-BE49-F238E27FC236}">
                <a16:creationId xmlns:a16="http://schemas.microsoft.com/office/drawing/2014/main" id="{4223F5CB-B8F2-F929-5A79-4F3543E9A8AA}"/>
              </a:ext>
            </a:extLst>
          </p:cNvPr>
          <p:cNvSpPr txBox="1"/>
          <p:nvPr/>
        </p:nvSpPr>
        <p:spPr>
          <a:xfrm>
            <a:off x="10447282" y="3273986"/>
            <a:ext cx="536027" cy="369332"/>
          </a:xfrm>
          <a:prstGeom prst="rect">
            <a:avLst/>
          </a:prstGeom>
          <a:noFill/>
        </p:spPr>
        <p:txBody>
          <a:bodyPr wrap="square" rtlCol="0">
            <a:spAutoFit/>
          </a:bodyPr>
          <a:lstStyle/>
          <a:p>
            <a:r>
              <a:rPr lang="en-US" b="1" dirty="0">
                <a:solidFill>
                  <a:srgbClr val="FF0000"/>
                </a:solidFill>
              </a:rPr>
              <a:t>G</a:t>
            </a:r>
          </a:p>
        </p:txBody>
      </p:sp>
      <p:sp>
        <p:nvSpPr>
          <p:cNvPr id="7" name="TextBox 6">
            <a:extLst>
              <a:ext uri="{FF2B5EF4-FFF2-40B4-BE49-F238E27FC236}">
                <a16:creationId xmlns:a16="http://schemas.microsoft.com/office/drawing/2014/main" id="{CB3E9D3F-89E7-60E5-7586-03521769FCED}"/>
              </a:ext>
            </a:extLst>
          </p:cNvPr>
          <p:cNvSpPr txBox="1"/>
          <p:nvPr/>
        </p:nvSpPr>
        <p:spPr>
          <a:xfrm>
            <a:off x="10463050" y="5276195"/>
            <a:ext cx="536027" cy="369332"/>
          </a:xfrm>
          <a:prstGeom prst="rect">
            <a:avLst/>
          </a:prstGeom>
          <a:noFill/>
        </p:spPr>
        <p:txBody>
          <a:bodyPr wrap="square" rtlCol="0">
            <a:spAutoFit/>
          </a:bodyPr>
          <a:lstStyle/>
          <a:p>
            <a:r>
              <a:rPr lang="en-US" b="1" dirty="0">
                <a:solidFill>
                  <a:srgbClr val="FF0000"/>
                </a:solidFill>
              </a:rPr>
              <a:t>E</a:t>
            </a:r>
          </a:p>
        </p:txBody>
      </p:sp>
    </p:spTree>
    <p:extLst>
      <p:ext uri="{BB962C8B-B14F-4D97-AF65-F5344CB8AC3E}">
        <p14:creationId xmlns:p14="http://schemas.microsoft.com/office/powerpoint/2010/main" val="14345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2241" y="-4669"/>
            <a:ext cx="10515600" cy="1325563"/>
          </a:xfrm>
        </p:spPr>
        <p:txBody>
          <a:bodyPr/>
          <a:lstStyle/>
          <a:p>
            <a:r>
              <a:rPr lang="en-US" b="1" dirty="0">
                <a:solidFill>
                  <a:schemeClr val="accent6"/>
                </a:solidFill>
              </a:rPr>
              <a:t>3.3.6 Organic analysis</a:t>
            </a:r>
          </a:p>
        </p:txBody>
      </p:sp>
      <p:sp>
        <p:nvSpPr>
          <p:cNvPr id="3" name="Content Placeholder 2">
            <a:extLst>
              <a:ext uri="{FF2B5EF4-FFF2-40B4-BE49-F238E27FC236}">
                <a16:creationId xmlns:a16="http://schemas.microsoft.com/office/drawing/2014/main" id="{7DDBF2E8-AC8C-1045-8D7E-CC23ED7CA4FB}"/>
              </a:ext>
            </a:extLst>
          </p:cNvPr>
          <p:cNvSpPr>
            <a:spLocks noGrp="1"/>
          </p:cNvSpPr>
          <p:nvPr>
            <p:ph idx="1"/>
          </p:nvPr>
        </p:nvSpPr>
        <p:spPr>
          <a:xfrm>
            <a:off x="143435" y="1433419"/>
            <a:ext cx="10515600" cy="4351338"/>
          </a:xfrm>
        </p:spPr>
        <p:txBody>
          <a:bodyPr vert="horz" lIns="91440" tIns="45720" rIns="91440" bIns="45720" rtlCol="0" anchor="t">
            <a:normAutofit/>
          </a:bodyPr>
          <a:lstStyle/>
          <a:p>
            <a:pPr marL="0" indent="0">
              <a:buNone/>
            </a:pPr>
            <a:r>
              <a:rPr lang="en-US" dirty="0"/>
              <a:t>3.1.6.1 Identification of functional groups by test tube reactions  </a:t>
            </a:r>
          </a:p>
          <a:p>
            <a:pPr marL="0" indent="0">
              <a:buNone/>
            </a:pPr>
            <a:r>
              <a:rPr lang="en-US" dirty="0"/>
              <a:t>3.1.6.2 Mass spectrometry  </a:t>
            </a:r>
            <a:endParaRPr lang="en-US" dirty="0">
              <a:cs typeface="Calibri"/>
            </a:endParaRPr>
          </a:p>
          <a:p>
            <a:pPr marL="0" indent="0">
              <a:buNone/>
            </a:pPr>
            <a:r>
              <a:rPr lang="en-US" dirty="0"/>
              <a:t>3.1.6.3 Infrared spectroscopy</a:t>
            </a:r>
            <a:endParaRPr lang="en-US" dirty="0">
              <a:cs typeface="Calibri" panose="020F0502020204030204"/>
            </a:endParaRPr>
          </a:p>
        </p:txBody>
      </p:sp>
    </p:spTree>
    <p:extLst>
      <p:ext uri="{BB962C8B-B14F-4D97-AF65-F5344CB8AC3E}">
        <p14:creationId xmlns:p14="http://schemas.microsoft.com/office/powerpoint/2010/main" val="1563171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3663"/>
            <a:ext cx="11353800" cy="1325563"/>
          </a:xfrm>
        </p:spPr>
        <p:txBody>
          <a:bodyPr/>
          <a:lstStyle/>
          <a:p>
            <a:r>
              <a:rPr lang="en-US" b="1" dirty="0">
                <a:solidFill>
                  <a:schemeClr val="accent6"/>
                </a:solidFill>
              </a:rPr>
              <a:t>3.3.6.1 Identification of functional groups by test tube reactions</a:t>
            </a:r>
          </a:p>
        </p:txBody>
      </p:sp>
      <p:sp>
        <p:nvSpPr>
          <p:cNvPr id="4" name="TextBox 3">
            <a:extLst>
              <a:ext uri="{FF2B5EF4-FFF2-40B4-BE49-F238E27FC236}">
                <a16:creationId xmlns:a16="http://schemas.microsoft.com/office/drawing/2014/main" id="{FEF56978-5256-FBD0-81B8-172D2FE66D5D}"/>
              </a:ext>
            </a:extLst>
          </p:cNvPr>
          <p:cNvSpPr txBox="1"/>
          <p:nvPr/>
        </p:nvSpPr>
        <p:spPr>
          <a:xfrm>
            <a:off x="386366" y="1854557"/>
            <a:ext cx="11101589" cy="3416320"/>
          </a:xfrm>
          <a:prstGeom prst="rect">
            <a:avLst/>
          </a:prstGeom>
          <a:noFill/>
        </p:spPr>
        <p:txBody>
          <a:bodyPr wrap="square" rtlCol="0">
            <a:spAutoFit/>
          </a:bodyPr>
          <a:lstStyle/>
          <a:p>
            <a:r>
              <a:rPr lang="en-US" sz="2400" dirty="0"/>
              <a:t>The reactions of functional groups listed in the specification.</a:t>
            </a:r>
          </a:p>
          <a:p>
            <a:endParaRPr lang="en-US" sz="2400" dirty="0"/>
          </a:p>
          <a:p>
            <a:r>
              <a:rPr lang="en-US" sz="2400" b="1" dirty="0"/>
              <a:t>Students should be able to </a:t>
            </a:r>
            <a:r>
              <a:rPr lang="en-US" sz="2400" dirty="0"/>
              <a:t>identify the functional groups using reactions in the specification.</a:t>
            </a:r>
          </a:p>
          <a:p>
            <a:endParaRPr lang="en-US" sz="2400" dirty="0"/>
          </a:p>
          <a:p>
            <a:r>
              <a:rPr lang="en-US" sz="2400" dirty="0"/>
              <a:t>--------------------------------------------------------------------------------------------------------------------</a:t>
            </a:r>
          </a:p>
          <a:p>
            <a:r>
              <a:rPr lang="en-US" sz="2400" b="1" dirty="0"/>
              <a:t>Required practical 6</a:t>
            </a:r>
          </a:p>
          <a:p>
            <a:endParaRPr lang="en-US" sz="2400" dirty="0"/>
          </a:p>
          <a:p>
            <a:r>
              <a:rPr lang="en-US" sz="2400" dirty="0"/>
              <a:t>Tests for alcohol, aldehyde, alkene and carboxylic acid.</a:t>
            </a:r>
          </a:p>
        </p:txBody>
      </p:sp>
    </p:spTree>
    <p:extLst>
      <p:ext uri="{BB962C8B-B14F-4D97-AF65-F5344CB8AC3E}">
        <p14:creationId xmlns:p14="http://schemas.microsoft.com/office/powerpoint/2010/main" val="2360145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C989D-C0E6-137A-45D7-A7E9ADF135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E80C44-38BF-4E51-7FF0-DA73B99811A4}"/>
              </a:ext>
            </a:extLst>
          </p:cNvPr>
          <p:cNvSpPr>
            <a:spLocks noGrp="1"/>
          </p:cNvSpPr>
          <p:nvPr>
            <p:ph type="title"/>
          </p:nvPr>
        </p:nvSpPr>
        <p:spPr>
          <a:xfrm>
            <a:off x="0" y="3663"/>
            <a:ext cx="11353800" cy="1325563"/>
          </a:xfrm>
        </p:spPr>
        <p:txBody>
          <a:bodyPr>
            <a:normAutofit/>
          </a:bodyPr>
          <a:lstStyle/>
          <a:p>
            <a:r>
              <a:rPr lang="en-US" b="1">
                <a:solidFill>
                  <a:schemeClr val="accent6"/>
                </a:solidFill>
                <a:ea typeface="+mj-lt"/>
                <a:cs typeface="+mj-lt"/>
              </a:rPr>
              <a:t>Test for alkenes (unsaturated compounds)</a:t>
            </a:r>
          </a:p>
        </p:txBody>
      </p:sp>
      <p:sp>
        <p:nvSpPr>
          <p:cNvPr id="4" name="TextBox 3">
            <a:extLst>
              <a:ext uri="{FF2B5EF4-FFF2-40B4-BE49-F238E27FC236}">
                <a16:creationId xmlns:a16="http://schemas.microsoft.com/office/drawing/2014/main" id="{B10CF982-BF6B-89E9-AC13-DDC8892E7C56}"/>
              </a:ext>
            </a:extLst>
          </p:cNvPr>
          <p:cNvSpPr txBox="1"/>
          <p:nvPr/>
        </p:nvSpPr>
        <p:spPr>
          <a:xfrm>
            <a:off x="589935" y="1241322"/>
            <a:ext cx="1036074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dirty="0">
              <a:ea typeface="Calibri"/>
              <a:cs typeface="Calibri"/>
            </a:endParaRPr>
          </a:p>
          <a:p>
            <a:r>
              <a:rPr lang="en-US" sz="2800" dirty="0">
                <a:ea typeface="Calibri"/>
                <a:cs typeface="Calibri"/>
              </a:rPr>
              <a:t>If an alkene is shaken with bromine water, the orange </a:t>
            </a:r>
            <a:r>
              <a:rPr lang="en-US" sz="2800" dirty="0" err="1">
                <a:ea typeface="Calibri"/>
                <a:cs typeface="Calibri"/>
              </a:rPr>
              <a:t>colour</a:t>
            </a:r>
            <a:r>
              <a:rPr lang="en-US" sz="2800" dirty="0">
                <a:ea typeface="Calibri"/>
                <a:cs typeface="Calibri"/>
              </a:rPr>
              <a:t> of the bromine water turns </a:t>
            </a:r>
            <a:r>
              <a:rPr lang="en-US" sz="2800" dirty="0" err="1">
                <a:ea typeface="Calibri"/>
                <a:cs typeface="Calibri"/>
              </a:rPr>
              <a:t>colourless</a:t>
            </a:r>
            <a:r>
              <a:rPr lang="en-US" sz="2800" dirty="0">
                <a:ea typeface="Calibri"/>
                <a:cs typeface="Calibri"/>
              </a:rPr>
              <a:t> since a dibromo compound forms via electrophilic addition across the carbon to carbon double bond.</a:t>
            </a:r>
          </a:p>
        </p:txBody>
      </p:sp>
      <p:grpSp>
        <p:nvGrpSpPr>
          <p:cNvPr id="6" name="Group 5">
            <a:extLst>
              <a:ext uri="{FF2B5EF4-FFF2-40B4-BE49-F238E27FC236}">
                <a16:creationId xmlns:a16="http://schemas.microsoft.com/office/drawing/2014/main" id="{CF7F37A3-39C3-5A56-F1FF-9B48DCD7385D}"/>
              </a:ext>
            </a:extLst>
          </p:cNvPr>
          <p:cNvGrpSpPr/>
          <p:nvPr/>
        </p:nvGrpSpPr>
        <p:grpSpPr>
          <a:xfrm>
            <a:off x="2730842" y="3558746"/>
            <a:ext cx="6289589" cy="2874973"/>
            <a:chOff x="2730842" y="3558746"/>
            <a:chExt cx="6289589" cy="2874973"/>
          </a:xfrm>
        </p:grpSpPr>
        <p:pic>
          <p:nvPicPr>
            <p:cNvPr id="5" name="Picture 4" descr="Test for Alkenes: Easy exam revision notes for GSCE Chemistry">
              <a:extLst>
                <a:ext uri="{FF2B5EF4-FFF2-40B4-BE49-F238E27FC236}">
                  <a16:creationId xmlns:a16="http://schemas.microsoft.com/office/drawing/2014/main" id="{167A2BA8-F522-EBB7-910C-18BFB7660851}"/>
                </a:ext>
              </a:extLst>
            </p:cNvPr>
            <p:cNvPicPr>
              <a:picLocks noChangeAspect="1"/>
            </p:cNvPicPr>
            <p:nvPr/>
          </p:nvPicPr>
          <p:blipFill rotWithShape="1">
            <a:blip r:embed="rId2"/>
            <a:srcRect l="3744" t="8078" r="2563" b="5605"/>
            <a:stretch/>
          </p:blipFill>
          <p:spPr>
            <a:xfrm>
              <a:off x="2730842" y="3558746"/>
              <a:ext cx="6289589" cy="2755556"/>
            </a:xfrm>
            <a:prstGeom prst="rect">
              <a:avLst/>
            </a:prstGeom>
          </p:spPr>
        </p:pic>
        <p:sp>
          <p:nvSpPr>
            <p:cNvPr id="3" name="TextBox 2">
              <a:extLst>
                <a:ext uri="{FF2B5EF4-FFF2-40B4-BE49-F238E27FC236}">
                  <a16:creationId xmlns:a16="http://schemas.microsoft.com/office/drawing/2014/main" id="{A1A8999E-D1B5-2044-EBCF-5FBB9B5AF223}"/>
                </a:ext>
              </a:extLst>
            </p:cNvPr>
            <p:cNvSpPr txBox="1"/>
            <p:nvPr/>
          </p:nvSpPr>
          <p:spPr>
            <a:xfrm>
              <a:off x="4038524" y="5602722"/>
              <a:ext cx="2065285" cy="830997"/>
            </a:xfrm>
            <a:prstGeom prst="rect">
              <a:avLst/>
            </a:prstGeom>
            <a:solidFill>
              <a:schemeClr val="bg1"/>
            </a:solidFill>
          </p:spPr>
          <p:txBody>
            <a:bodyPr wrap="square" rtlCol="0">
              <a:spAutoFit/>
            </a:bodyPr>
            <a:lstStyle/>
            <a:p>
              <a:pPr algn="ctr"/>
              <a:r>
                <a:rPr lang="en-US" sz="2400" b="1" dirty="0">
                  <a:solidFill>
                    <a:schemeClr val="accent2">
                      <a:lumMod val="75000"/>
                    </a:schemeClr>
                  </a:solidFill>
                </a:rPr>
                <a:t>Orange</a:t>
              </a:r>
            </a:p>
            <a:p>
              <a:pPr algn="ctr"/>
              <a:endParaRPr lang="en-US" sz="2400" b="1" dirty="0">
                <a:solidFill>
                  <a:schemeClr val="accent2">
                    <a:lumMod val="75000"/>
                  </a:schemeClr>
                </a:solidFill>
              </a:endParaRPr>
            </a:p>
          </p:txBody>
        </p:sp>
      </p:grpSp>
    </p:spTree>
    <p:extLst>
      <p:ext uri="{BB962C8B-B14F-4D97-AF65-F5344CB8AC3E}">
        <p14:creationId xmlns:p14="http://schemas.microsoft.com/office/powerpoint/2010/main" val="1663213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4F5D8-B6E4-81C8-CB30-7494B9D5BD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9D7B85-A9B0-7714-2630-4898FDED0781}"/>
              </a:ext>
            </a:extLst>
          </p:cNvPr>
          <p:cNvSpPr>
            <a:spLocks noGrp="1"/>
          </p:cNvSpPr>
          <p:nvPr>
            <p:ph type="title"/>
          </p:nvPr>
        </p:nvSpPr>
        <p:spPr>
          <a:xfrm>
            <a:off x="0" y="3663"/>
            <a:ext cx="11353800" cy="1325563"/>
          </a:xfrm>
        </p:spPr>
        <p:txBody>
          <a:bodyPr>
            <a:normAutofit/>
          </a:bodyPr>
          <a:lstStyle/>
          <a:p>
            <a:r>
              <a:rPr lang="en-US" b="1" dirty="0">
                <a:solidFill>
                  <a:schemeClr val="accent6"/>
                </a:solidFill>
                <a:ea typeface="+mj-lt"/>
                <a:cs typeface="+mj-lt"/>
              </a:rPr>
              <a:t>Test for halogenoalkanes</a:t>
            </a:r>
          </a:p>
        </p:txBody>
      </p:sp>
      <p:sp>
        <p:nvSpPr>
          <p:cNvPr id="4" name="TextBox 3">
            <a:extLst>
              <a:ext uri="{FF2B5EF4-FFF2-40B4-BE49-F238E27FC236}">
                <a16:creationId xmlns:a16="http://schemas.microsoft.com/office/drawing/2014/main" id="{6D7C9013-3D59-82EE-A7C1-A9E38A8DC20C}"/>
              </a:ext>
            </a:extLst>
          </p:cNvPr>
          <p:cNvSpPr txBox="1"/>
          <p:nvPr/>
        </p:nvSpPr>
        <p:spPr>
          <a:xfrm>
            <a:off x="835742" y="1020096"/>
            <a:ext cx="10360741"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Warming with aqueous NaOH will release the halide ion from a halogenoalkane (via nucleophilic substitution). The identity of the halide may then be determined using the AgNO</a:t>
            </a:r>
            <a:r>
              <a:rPr lang="en-US" sz="2800" baseline="-25000" dirty="0">
                <a:ea typeface="Calibri"/>
                <a:cs typeface="Calibri"/>
              </a:rPr>
              <a:t>3</a:t>
            </a:r>
            <a:r>
              <a:rPr lang="en-US" sz="2800" dirty="0">
                <a:ea typeface="Calibri"/>
                <a:cs typeface="Calibri"/>
              </a:rPr>
              <a:t> test i.e. acidify with nitric acid and add silver nitrate solution. A silver halide precipitate will form, the </a:t>
            </a:r>
            <a:r>
              <a:rPr lang="en-US" sz="2800" dirty="0" err="1">
                <a:ea typeface="Calibri"/>
                <a:cs typeface="Calibri"/>
              </a:rPr>
              <a:t>colour</a:t>
            </a:r>
            <a:r>
              <a:rPr lang="en-US" sz="2800" dirty="0">
                <a:ea typeface="Calibri"/>
                <a:cs typeface="Calibri"/>
              </a:rPr>
              <a:t> of which indicates the halide</a:t>
            </a:r>
          </a:p>
          <a:p>
            <a:endParaRPr lang="en-US" sz="2800" dirty="0">
              <a:ea typeface="Calibri"/>
              <a:cs typeface="Calibri"/>
            </a:endParaRPr>
          </a:p>
          <a:p>
            <a:r>
              <a:rPr lang="en-US" sz="2800" dirty="0">
                <a:ea typeface="Calibri"/>
                <a:cs typeface="Calibri"/>
              </a:rPr>
              <a:t>AgCl = White</a:t>
            </a:r>
          </a:p>
          <a:p>
            <a:r>
              <a:rPr lang="en-US" sz="2800" dirty="0" err="1">
                <a:ea typeface="Calibri"/>
                <a:cs typeface="Calibri"/>
              </a:rPr>
              <a:t>AgBr</a:t>
            </a:r>
            <a:r>
              <a:rPr lang="en-US" sz="2800" dirty="0">
                <a:ea typeface="Calibri"/>
                <a:cs typeface="Calibri"/>
              </a:rPr>
              <a:t> = Cream</a:t>
            </a:r>
          </a:p>
          <a:p>
            <a:r>
              <a:rPr lang="en-US" sz="2800" dirty="0" err="1">
                <a:ea typeface="Calibri"/>
                <a:cs typeface="Calibri"/>
              </a:rPr>
              <a:t>AgI</a:t>
            </a:r>
            <a:r>
              <a:rPr lang="en-US" sz="2800" dirty="0">
                <a:ea typeface="Calibri"/>
                <a:cs typeface="Calibri"/>
              </a:rPr>
              <a:t> = Yellow</a:t>
            </a:r>
          </a:p>
          <a:p>
            <a:endParaRPr lang="en-US" sz="2800" dirty="0">
              <a:ea typeface="Calibri"/>
              <a:cs typeface="Calibri"/>
            </a:endParaRPr>
          </a:p>
          <a:p>
            <a:r>
              <a:rPr lang="en-US" sz="2800" dirty="0">
                <a:ea typeface="Calibri"/>
                <a:cs typeface="Calibri"/>
              </a:rPr>
              <a:t>Ammonia solution may then be used to confirm, since the chloride will dissolve in dilute ammonia solution and the bromide dissolves in concentrated ammonia solution. </a:t>
            </a:r>
            <a:r>
              <a:rPr lang="en-US" sz="2800" dirty="0" err="1">
                <a:ea typeface="Calibri"/>
                <a:cs typeface="Calibri"/>
              </a:rPr>
              <a:t>AgI</a:t>
            </a:r>
            <a:r>
              <a:rPr lang="en-US" sz="2800" dirty="0">
                <a:ea typeface="Calibri"/>
                <a:cs typeface="Calibri"/>
              </a:rPr>
              <a:t> does not dissolve in either.</a:t>
            </a:r>
          </a:p>
          <a:p>
            <a:endParaRPr lang="en-US" sz="2800" dirty="0">
              <a:ea typeface="Calibri"/>
              <a:cs typeface="Calibri"/>
            </a:endParaRPr>
          </a:p>
        </p:txBody>
      </p:sp>
      <p:pic>
        <p:nvPicPr>
          <p:cNvPr id="3" name="Picture 2" descr="Halide test | Ellesmere Chemistry Wiki | Fandom">
            <a:extLst>
              <a:ext uri="{FF2B5EF4-FFF2-40B4-BE49-F238E27FC236}">
                <a16:creationId xmlns:a16="http://schemas.microsoft.com/office/drawing/2014/main" id="{AB8293D7-0670-DAB7-D024-0E5E058E5325}"/>
              </a:ext>
            </a:extLst>
          </p:cNvPr>
          <p:cNvPicPr>
            <a:picLocks noChangeAspect="1"/>
          </p:cNvPicPr>
          <p:nvPr/>
        </p:nvPicPr>
        <p:blipFill>
          <a:blip r:embed="rId2"/>
          <a:srcRect t="17341" r="30942" b="7514"/>
          <a:stretch>
            <a:fillRect/>
          </a:stretch>
        </p:blipFill>
        <p:spPr>
          <a:xfrm>
            <a:off x="4429432" y="3434732"/>
            <a:ext cx="1894407" cy="1598365"/>
          </a:xfrm>
          <a:prstGeom prst="rect">
            <a:avLst/>
          </a:prstGeom>
        </p:spPr>
      </p:pic>
      <p:sp>
        <p:nvSpPr>
          <p:cNvPr id="5" name="TextBox 4">
            <a:extLst>
              <a:ext uri="{FF2B5EF4-FFF2-40B4-BE49-F238E27FC236}">
                <a16:creationId xmlns:a16="http://schemas.microsoft.com/office/drawing/2014/main" id="{D6938ED5-A2AE-9A51-3E69-4781948DD435}"/>
              </a:ext>
            </a:extLst>
          </p:cNvPr>
          <p:cNvSpPr txBox="1"/>
          <p:nvPr/>
        </p:nvSpPr>
        <p:spPr>
          <a:xfrm>
            <a:off x="4461386" y="5088193"/>
            <a:ext cx="2556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ea typeface="Calibri"/>
                <a:cs typeface="Calibri"/>
              </a:rPr>
              <a:t>AgI</a:t>
            </a:r>
            <a:r>
              <a:rPr lang="en-US" dirty="0">
                <a:ea typeface="Calibri"/>
                <a:cs typeface="Calibri"/>
              </a:rPr>
              <a:t>   </a:t>
            </a:r>
            <a:r>
              <a:rPr lang="en-US" dirty="0" err="1">
                <a:ea typeface="Calibri"/>
                <a:cs typeface="Calibri"/>
              </a:rPr>
              <a:t>AgBr</a:t>
            </a:r>
            <a:r>
              <a:rPr lang="en-US" dirty="0">
                <a:ea typeface="Calibri"/>
                <a:cs typeface="Calibri"/>
              </a:rPr>
              <a:t> AgCl</a:t>
            </a:r>
            <a:endParaRPr lang="en-US" dirty="0"/>
          </a:p>
        </p:txBody>
      </p:sp>
    </p:spTree>
    <p:extLst>
      <p:ext uri="{BB962C8B-B14F-4D97-AF65-F5344CB8AC3E}">
        <p14:creationId xmlns:p14="http://schemas.microsoft.com/office/powerpoint/2010/main" val="377225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9514F-5CD8-DAF1-5A48-8B8418CBFA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685BFA-39A4-9C17-098E-B84D68A0861D}"/>
              </a:ext>
            </a:extLst>
          </p:cNvPr>
          <p:cNvSpPr>
            <a:spLocks noGrp="1"/>
          </p:cNvSpPr>
          <p:nvPr>
            <p:ph type="title"/>
          </p:nvPr>
        </p:nvSpPr>
        <p:spPr>
          <a:xfrm>
            <a:off x="0" y="3663"/>
            <a:ext cx="11353800" cy="1325563"/>
          </a:xfrm>
        </p:spPr>
        <p:txBody>
          <a:bodyPr>
            <a:normAutofit/>
          </a:bodyPr>
          <a:lstStyle/>
          <a:p>
            <a:r>
              <a:rPr lang="en-US" b="1" dirty="0">
                <a:solidFill>
                  <a:schemeClr val="accent6"/>
                </a:solidFill>
                <a:ea typeface="+mj-lt"/>
                <a:cs typeface="+mj-lt"/>
              </a:rPr>
              <a:t>Test for alcohols (primary and secondary)</a:t>
            </a:r>
          </a:p>
        </p:txBody>
      </p:sp>
      <p:sp>
        <p:nvSpPr>
          <p:cNvPr id="4" name="TextBox 3">
            <a:extLst>
              <a:ext uri="{FF2B5EF4-FFF2-40B4-BE49-F238E27FC236}">
                <a16:creationId xmlns:a16="http://schemas.microsoft.com/office/drawing/2014/main" id="{C1385309-2ACD-F1CC-A782-506C631A95A7}"/>
              </a:ext>
            </a:extLst>
          </p:cNvPr>
          <p:cNvSpPr txBox="1"/>
          <p:nvPr/>
        </p:nvSpPr>
        <p:spPr>
          <a:xfrm>
            <a:off x="835742" y="1020096"/>
            <a:ext cx="10360741"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ea typeface="Calibri"/>
                <a:cs typeface="Calibri"/>
              </a:rPr>
              <a:t>Primary</a:t>
            </a:r>
            <a:r>
              <a:rPr lang="en-US" sz="2800" dirty="0">
                <a:ea typeface="Calibri"/>
                <a:cs typeface="Calibri"/>
              </a:rPr>
              <a:t> and </a:t>
            </a:r>
            <a:r>
              <a:rPr lang="en-US" sz="2800" u="sng" dirty="0">
                <a:ea typeface="Calibri"/>
                <a:cs typeface="Calibri"/>
              </a:rPr>
              <a:t>secondary alcohols</a:t>
            </a:r>
            <a:r>
              <a:rPr lang="en-US" sz="2800" dirty="0">
                <a:ea typeface="Calibri"/>
                <a:cs typeface="Calibri"/>
              </a:rPr>
              <a:t> may be </a:t>
            </a:r>
            <a:r>
              <a:rPr lang="en-US" sz="2800" dirty="0" err="1">
                <a:ea typeface="Calibri"/>
                <a:cs typeface="Calibri"/>
              </a:rPr>
              <a:t>oxidised</a:t>
            </a:r>
            <a:r>
              <a:rPr lang="en-US" sz="2800" dirty="0">
                <a:ea typeface="Calibri"/>
                <a:cs typeface="Calibri"/>
              </a:rPr>
              <a:t> by heating with acidified potassium dichromate (K</a:t>
            </a:r>
            <a:r>
              <a:rPr lang="en-US" sz="2800" baseline="-25000" dirty="0">
                <a:ea typeface="Calibri"/>
                <a:cs typeface="Calibri"/>
              </a:rPr>
              <a:t>2</a:t>
            </a:r>
            <a:r>
              <a:rPr lang="en-US" sz="2800" dirty="0">
                <a:ea typeface="Calibri"/>
                <a:cs typeface="Calibri"/>
              </a:rPr>
              <a:t>Cr</a:t>
            </a:r>
            <a:r>
              <a:rPr lang="en-US" sz="2800" baseline="-25000" dirty="0">
                <a:ea typeface="Calibri"/>
                <a:cs typeface="Calibri"/>
              </a:rPr>
              <a:t>2</a:t>
            </a:r>
            <a:r>
              <a:rPr lang="en-US" sz="2800" dirty="0">
                <a:ea typeface="Calibri"/>
                <a:cs typeface="Calibri"/>
              </a:rPr>
              <a:t>O</a:t>
            </a:r>
            <a:r>
              <a:rPr lang="en-US" sz="2800" baseline="-25000" dirty="0">
                <a:ea typeface="Calibri"/>
                <a:cs typeface="Calibri"/>
              </a:rPr>
              <a:t>7</a:t>
            </a:r>
            <a:r>
              <a:rPr lang="en-US" sz="2800" dirty="0">
                <a:ea typeface="Calibri"/>
                <a:cs typeface="Calibri"/>
              </a:rPr>
              <a:t>). The chromium ions are subsequently reduced from the orange +6 oxidation state to green Cr</a:t>
            </a:r>
            <a:r>
              <a:rPr lang="en-US" sz="2800" baseline="30000" dirty="0">
                <a:ea typeface="Calibri"/>
                <a:cs typeface="Calibri"/>
              </a:rPr>
              <a:t>3+</a:t>
            </a:r>
            <a:r>
              <a:rPr lang="en-US" sz="2800" dirty="0">
                <a:ea typeface="Calibri"/>
                <a:cs typeface="Calibri"/>
              </a:rPr>
              <a:t>. This will also happen with aldehydes (being </a:t>
            </a:r>
            <a:r>
              <a:rPr lang="en-US" sz="2800" dirty="0" err="1">
                <a:ea typeface="Calibri"/>
                <a:cs typeface="Calibri"/>
              </a:rPr>
              <a:t>oxidised</a:t>
            </a:r>
            <a:r>
              <a:rPr lang="en-US" sz="2800" dirty="0">
                <a:ea typeface="Calibri"/>
                <a:cs typeface="Calibri"/>
              </a:rPr>
              <a:t> to carboxylic acids), but NOT with tertiary alcohols.</a:t>
            </a:r>
            <a:endParaRPr lang="en-US" dirty="0"/>
          </a:p>
          <a:p>
            <a:endParaRPr lang="en-US" sz="2800" dirty="0">
              <a:ea typeface="Calibri"/>
              <a:cs typeface="Calibri"/>
            </a:endParaRPr>
          </a:p>
        </p:txBody>
      </p:sp>
      <p:pic>
        <p:nvPicPr>
          <p:cNvPr id="6" name="Picture 5" descr="Isopropanol oxidation - Stock Image ...">
            <a:extLst>
              <a:ext uri="{FF2B5EF4-FFF2-40B4-BE49-F238E27FC236}">
                <a16:creationId xmlns:a16="http://schemas.microsoft.com/office/drawing/2014/main" id="{FFBE6C73-6653-2049-9D78-FAE9C4BAC04E}"/>
              </a:ext>
            </a:extLst>
          </p:cNvPr>
          <p:cNvPicPr>
            <a:picLocks noChangeAspect="1"/>
          </p:cNvPicPr>
          <p:nvPr/>
        </p:nvPicPr>
        <p:blipFill>
          <a:blip r:embed="rId2"/>
          <a:srcRect l="36735" t="7317" r="35102" b="7317"/>
          <a:stretch>
            <a:fillRect/>
          </a:stretch>
        </p:blipFill>
        <p:spPr>
          <a:xfrm>
            <a:off x="4259212" y="3433763"/>
            <a:ext cx="2113593" cy="3234717"/>
          </a:xfrm>
          <a:prstGeom prst="rect">
            <a:avLst/>
          </a:prstGeom>
        </p:spPr>
      </p:pic>
    </p:spTree>
    <p:extLst>
      <p:ext uri="{BB962C8B-B14F-4D97-AF65-F5344CB8AC3E}">
        <p14:creationId xmlns:p14="http://schemas.microsoft.com/office/powerpoint/2010/main" val="3326345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14B90-A0A1-5E2C-363D-4922741F3F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5494BB-7056-83D5-0C4D-A430B8CBED70}"/>
              </a:ext>
            </a:extLst>
          </p:cNvPr>
          <p:cNvSpPr>
            <a:spLocks noGrp="1"/>
          </p:cNvSpPr>
          <p:nvPr>
            <p:ph type="title"/>
          </p:nvPr>
        </p:nvSpPr>
        <p:spPr>
          <a:xfrm>
            <a:off x="0" y="3663"/>
            <a:ext cx="11353800" cy="1325563"/>
          </a:xfrm>
        </p:spPr>
        <p:txBody>
          <a:bodyPr>
            <a:normAutofit/>
          </a:bodyPr>
          <a:lstStyle/>
          <a:p>
            <a:r>
              <a:rPr lang="en-US" b="1" dirty="0">
                <a:solidFill>
                  <a:schemeClr val="accent6"/>
                </a:solidFill>
                <a:ea typeface="+mj-lt"/>
                <a:cs typeface="+mj-lt"/>
              </a:rPr>
              <a:t>Test for aldehydes</a:t>
            </a:r>
          </a:p>
        </p:txBody>
      </p:sp>
      <p:sp>
        <p:nvSpPr>
          <p:cNvPr id="4" name="TextBox 3">
            <a:extLst>
              <a:ext uri="{FF2B5EF4-FFF2-40B4-BE49-F238E27FC236}">
                <a16:creationId xmlns:a16="http://schemas.microsoft.com/office/drawing/2014/main" id="{82688CF9-CFE9-D4BB-871F-69161E3E3029}"/>
              </a:ext>
            </a:extLst>
          </p:cNvPr>
          <p:cNvSpPr txBox="1"/>
          <p:nvPr/>
        </p:nvSpPr>
        <p:spPr>
          <a:xfrm>
            <a:off x="221226" y="884902"/>
            <a:ext cx="10360741"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Aldehydes may be identified (and distinguished from ketones) by one of two methods, which both involve their oxidation.</a:t>
            </a:r>
          </a:p>
          <a:p>
            <a:pPr marL="514350" indent="-514350">
              <a:buAutoNum type="arabicPeriod"/>
            </a:pPr>
            <a:r>
              <a:rPr lang="en-US" sz="2800" u="sng" dirty="0">
                <a:ea typeface="Calibri"/>
                <a:cs typeface="Calibri"/>
              </a:rPr>
              <a:t>Fehling's solution</a:t>
            </a:r>
          </a:p>
          <a:p>
            <a:r>
              <a:rPr lang="en-US" sz="2800" dirty="0">
                <a:ea typeface="Calibri"/>
                <a:cs typeface="Calibri"/>
              </a:rPr>
              <a:t>When warmed with Fehling's solution the blue Cu</a:t>
            </a:r>
            <a:r>
              <a:rPr lang="en-US" sz="2800" baseline="30000" dirty="0">
                <a:ea typeface="Calibri"/>
                <a:cs typeface="Calibri"/>
              </a:rPr>
              <a:t>2+</a:t>
            </a:r>
            <a:r>
              <a:rPr lang="en-US" sz="2800" dirty="0">
                <a:ea typeface="Calibri"/>
                <a:cs typeface="Calibri"/>
              </a:rPr>
              <a:t> is reduced to Cu</a:t>
            </a:r>
            <a:r>
              <a:rPr lang="en-US" sz="2800" baseline="30000" dirty="0">
                <a:ea typeface="Calibri"/>
                <a:cs typeface="Calibri"/>
              </a:rPr>
              <a:t>+</a:t>
            </a:r>
            <a:r>
              <a:rPr lang="en-US" sz="2800" dirty="0">
                <a:ea typeface="Calibri"/>
                <a:cs typeface="Calibri"/>
              </a:rPr>
              <a:t>, which is a brick-red precipitate (Cu</a:t>
            </a:r>
            <a:r>
              <a:rPr lang="en-US" sz="2800" baseline="-25000" dirty="0">
                <a:ea typeface="Calibri"/>
                <a:cs typeface="Calibri"/>
              </a:rPr>
              <a:t>2</a:t>
            </a:r>
            <a:r>
              <a:rPr lang="en-US" sz="2800" dirty="0">
                <a:ea typeface="Calibri"/>
                <a:cs typeface="Calibri"/>
              </a:rPr>
              <a:t>O).</a:t>
            </a:r>
          </a:p>
          <a:p>
            <a:endParaRPr lang="en-US" sz="2800" dirty="0">
              <a:ea typeface="Calibri"/>
              <a:cs typeface="Calibri"/>
            </a:endParaRPr>
          </a:p>
          <a:p>
            <a:endParaRPr lang="en-US" sz="2800" dirty="0">
              <a:ea typeface="Calibri"/>
              <a:cs typeface="Calibri"/>
            </a:endParaRPr>
          </a:p>
          <a:p>
            <a:endParaRPr lang="en-US" sz="2800" dirty="0">
              <a:ea typeface="Calibri"/>
              <a:cs typeface="Calibri"/>
            </a:endParaRPr>
          </a:p>
          <a:p>
            <a:r>
              <a:rPr lang="en-US" sz="2800" dirty="0">
                <a:ea typeface="Calibri"/>
                <a:cs typeface="Calibri"/>
              </a:rPr>
              <a:t>2. </a:t>
            </a:r>
            <a:r>
              <a:rPr lang="en-US" sz="2800" u="sng" dirty="0">
                <a:ea typeface="Calibri"/>
                <a:cs typeface="Calibri"/>
              </a:rPr>
              <a:t>Tollen's reagent</a:t>
            </a:r>
          </a:p>
          <a:p>
            <a:r>
              <a:rPr lang="en-US" sz="2800" dirty="0">
                <a:ea typeface="Calibri"/>
                <a:cs typeface="Calibri"/>
              </a:rPr>
              <a:t>A silver mirror is formed on the inside of a test tube when an aldehyde is warmed with Tollen's reagent. Ag</a:t>
            </a:r>
            <a:r>
              <a:rPr lang="en-US" sz="2800" baseline="30000" dirty="0">
                <a:ea typeface="Calibri"/>
                <a:cs typeface="Calibri"/>
              </a:rPr>
              <a:t>+</a:t>
            </a:r>
            <a:r>
              <a:rPr lang="en-US" sz="2800" dirty="0">
                <a:ea typeface="Calibri"/>
                <a:cs typeface="Calibri"/>
              </a:rPr>
              <a:t> ions are reduced to silver metal.</a:t>
            </a:r>
          </a:p>
          <a:p>
            <a:endParaRPr lang="en-US" sz="2800" dirty="0">
              <a:ea typeface="Calibri"/>
              <a:cs typeface="Calibri"/>
            </a:endParaRPr>
          </a:p>
        </p:txBody>
      </p:sp>
      <p:pic>
        <p:nvPicPr>
          <p:cNvPr id="3" name="Picture 2" descr="Fehling's test (Principle, reagents and ...">
            <a:extLst>
              <a:ext uri="{FF2B5EF4-FFF2-40B4-BE49-F238E27FC236}">
                <a16:creationId xmlns:a16="http://schemas.microsoft.com/office/drawing/2014/main" id="{65141D3B-6922-7D72-934B-AD16FCDAB150}"/>
              </a:ext>
            </a:extLst>
          </p:cNvPr>
          <p:cNvPicPr>
            <a:picLocks noChangeAspect="1"/>
          </p:cNvPicPr>
          <p:nvPr/>
        </p:nvPicPr>
        <p:blipFill>
          <a:blip r:embed="rId2"/>
          <a:srcRect l="11126" r="16418" b="5298"/>
          <a:stretch>
            <a:fillRect/>
          </a:stretch>
        </p:blipFill>
        <p:spPr>
          <a:xfrm>
            <a:off x="5979953" y="2863578"/>
            <a:ext cx="1787484" cy="1749951"/>
          </a:xfrm>
          <a:prstGeom prst="rect">
            <a:avLst/>
          </a:prstGeom>
        </p:spPr>
      </p:pic>
      <p:pic>
        <p:nvPicPr>
          <p:cNvPr id="5" name="Picture 4" descr="Silver mirror test - Stock Image - A500 ...">
            <a:extLst>
              <a:ext uri="{FF2B5EF4-FFF2-40B4-BE49-F238E27FC236}">
                <a16:creationId xmlns:a16="http://schemas.microsoft.com/office/drawing/2014/main" id="{10A983EF-9F2B-462D-7D7B-D5BEFB9DF21E}"/>
              </a:ext>
            </a:extLst>
          </p:cNvPr>
          <p:cNvPicPr>
            <a:picLocks noChangeAspect="1"/>
          </p:cNvPicPr>
          <p:nvPr/>
        </p:nvPicPr>
        <p:blipFill>
          <a:blip r:embed="rId3"/>
          <a:srcRect l="12245" r="519" b="13526"/>
          <a:stretch>
            <a:fillRect/>
          </a:stretch>
        </p:blipFill>
        <p:spPr>
          <a:xfrm>
            <a:off x="10566760" y="4386723"/>
            <a:ext cx="1570453" cy="2190936"/>
          </a:xfrm>
          <a:prstGeom prst="rect">
            <a:avLst/>
          </a:prstGeom>
        </p:spPr>
      </p:pic>
    </p:spTree>
    <p:extLst>
      <p:ext uri="{BB962C8B-B14F-4D97-AF65-F5344CB8AC3E}">
        <p14:creationId xmlns:p14="http://schemas.microsoft.com/office/powerpoint/2010/main" val="1534436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798BE-5A60-81FE-3D17-954A78DF1C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446620-483D-B4ED-4CD5-E813DDF0AE0C}"/>
              </a:ext>
            </a:extLst>
          </p:cNvPr>
          <p:cNvSpPr>
            <a:spLocks noGrp="1"/>
          </p:cNvSpPr>
          <p:nvPr>
            <p:ph type="title"/>
          </p:nvPr>
        </p:nvSpPr>
        <p:spPr>
          <a:xfrm>
            <a:off x="0" y="3663"/>
            <a:ext cx="11353800" cy="1325563"/>
          </a:xfrm>
        </p:spPr>
        <p:txBody>
          <a:bodyPr>
            <a:normAutofit/>
          </a:bodyPr>
          <a:lstStyle/>
          <a:p>
            <a:r>
              <a:rPr lang="en-US" b="1" dirty="0">
                <a:solidFill>
                  <a:schemeClr val="accent6"/>
                </a:solidFill>
                <a:ea typeface="+mj-lt"/>
                <a:cs typeface="+mj-lt"/>
              </a:rPr>
              <a:t>Test for carboxylic acids</a:t>
            </a:r>
          </a:p>
        </p:txBody>
      </p:sp>
      <p:sp>
        <p:nvSpPr>
          <p:cNvPr id="4" name="TextBox 3">
            <a:extLst>
              <a:ext uri="{FF2B5EF4-FFF2-40B4-BE49-F238E27FC236}">
                <a16:creationId xmlns:a16="http://schemas.microsoft.com/office/drawing/2014/main" id="{B7BF6AB1-65CE-0B11-BCEE-6DDE75859C86}"/>
              </a:ext>
            </a:extLst>
          </p:cNvPr>
          <p:cNvSpPr txBox="1"/>
          <p:nvPr/>
        </p:nvSpPr>
        <p:spPr>
          <a:xfrm>
            <a:off x="98323" y="1020096"/>
            <a:ext cx="10360741"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From GCSE we know that; </a:t>
            </a:r>
          </a:p>
          <a:p>
            <a:endParaRPr lang="en-US" sz="2800" dirty="0">
              <a:ea typeface="Calibri"/>
              <a:cs typeface="Calibri"/>
            </a:endParaRPr>
          </a:p>
          <a:p>
            <a:r>
              <a:rPr lang="en-US" sz="2800" dirty="0">
                <a:ea typeface="Calibri"/>
                <a:cs typeface="Calibri"/>
              </a:rPr>
              <a:t>   acid + metal carbonate --&gt; salt + water + </a:t>
            </a:r>
            <a:r>
              <a:rPr lang="en-US" sz="2800" dirty="0">
                <a:solidFill>
                  <a:srgbClr val="FF0000"/>
                </a:solidFill>
                <a:ea typeface="Calibri"/>
                <a:cs typeface="Calibri"/>
              </a:rPr>
              <a:t>carbon dioxide</a:t>
            </a:r>
            <a:endParaRPr lang="en-US" dirty="0">
              <a:solidFill>
                <a:srgbClr val="FF0000"/>
              </a:solidFill>
              <a:ea typeface="Calibri"/>
              <a:cs typeface="Calibri"/>
            </a:endParaRPr>
          </a:p>
          <a:p>
            <a:endParaRPr lang="en-US" sz="2800" dirty="0">
              <a:ea typeface="Calibri"/>
              <a:cs typeface="Calibri"/>
            </a:endParaRPr>
          </a:p>
          <a:p>
            <a:r>
              <a:rPr lang="en-US" sz="2800" dirty="0">
                <a:ea typeface="Calibri"/>
                <a:cs typeface="Calibri"/>
              </a:rPr>
              <a:t>Therefore, if we add a metal carbonate to a carboxylic acid, the CO</a:t>
            </a:r>
            <a:r>
              <a:rPr lang="en-US" sz="2800" baseline="-25000" dirty="0">
                <a:ea typeface="Calibri"/>
                <a:cs typeface="Calibri"/>
              </a:rPr>
              <a:t>2</a:t>
            </a:r>
          </a:p>
          <a:p>
            <a:r>
              <a:rPr lang="en-US" sz="2800" dirty="0">
                <a:ea typeface="Calibri"/>
                <a:cs typeface="Calibri"/>
              </a:rPr>
              <a:t>produced will cause </a:t>
            </a:r>
            <a:r>
              <a:rPr lang="en-US" sz="2800" u="sng" dirty="0">
                <a:ea typeface="Calibri"/>
                <a:cs typeface="Calibri"/>
              </a:rPr>
              <a:t>effervescence</a:t>
            </a:r>
            <a:r>
              <a:rPr lang="en-US" sz="2800" dirty="0">
                <a:ea typeface="Calibri"/>
                <a:cs typeface="Calibri"/>
              </a:rPr>
              <a:t>.</a:t>
            </a:r>
          </a:p>
          <a:p>
            <a:endParaRPr lang="en-US" sz="2800" dirty="0">
              <a:ea typeface="Calibri"/>
              <a:cs typeface="Calibri"/>
            </a:endParaRPr>
          </a:p>
          <a:p>
            <a:r>
              <a:rPr lang="en-US" sz="2800" dirty="0">
                <a:ea typeface="Calibri"/>
                <a:cs typeface="Calibri"/>
              </a:rPr>
              <a:t>The test for carboxylic acids is therefore to add a small amount of sodium carbonate/ sodium hydrogen carbonate solution, and test for CO</a:t>
            </a:r>
            <a:r>
              <a:rPr lang="en-US" sz="1900" baseline="-25000" dirty="0">
                <a:ea typeface="Calibri"/>
                <a:cs typeface="Calibri"/>
              </a:rPr>
              <a:t>2</a:t>
            </a:r>
            <a:endParaRPr lang="en-US" sz="1900" dirty="0">
              <a:ea typeface="Calibri"/>
              <a:cs typeface="Calibri"/>
            </a:endParaRPr>
          </a:p>
          <a:p>
            <a:endParaRPr lang="en-US" sz="2800" dirty="0">
              <a:ea typeface="Calibri"/>
              <a:cs typeface="Calibri"/>
            </a:endParaRPr>
          </a:p>
        </p:txBody>
      </p:sp>
      <p:pic>
        <p:nvPicPr>
          <p:cNvPr id="3" name="Picture 2" descr="Carboxylic acid with sodium carbonate ...">
            <a:extLst>
              <a:ext uri="{FF2B5EF4-FFF2-40B4-BE49-F238E27FC236}">
                <a16:creationId xmlns:a16="http://schemas.microsoft.com/office/drawing/2014/main" id="{44E49EE7-542F-D182-89A1-7CA76496C6ED}"/>
              </a:ext>
            </a:extLst>
          </p:cNvPr>
          <p:cNvPicPr>
            <a:picLocks noChangeAspect="1"/>
          </p:cNvPicPr>
          <p:nvPr/>
        </p:nvPicPr>
        <p:blipFill>
          <a:blip r:embed="rId2"/>
          <a:srcRect l="27350" r="22222" b="10857"/>
          <a:stretch>
            <a:fillRect/>
          </a:stretch>
        </p:blipFill>
        <p:spPr>
          <a:xfrm>
            <a:off x="10551087" y="3426696"/>
            <a:ext cx="1106284" cy="2893669"/>
          </a:xfrm>
          <a:prstGeom prst="rect">
            <a:avLst/>
          </a:prstGeom>
        </p:spPr>
      </p:pic>
    </p:spTree>
    <p:extLst>
      <p:ext uri="{BB962C8B-B14F-4D97-AF65-F5344CB8AC3E}">
        <p14:creationId xmlns:p14="http://schemas.microsoft.com/office/powerpoint/2010/main" val="3533544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5909</TotalTime>
  <Words>1876</Words>
  <Application>Microsoft Office PowerPoint</Application>
  <PresentationFormat>Widescreen</PresentationFormat>
  <Paragraphs>170</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Organic Chemistry Year 1 - AS  3.3.6 Organic analysis</vt:lpstr>
      <vt:lpstr>Organic Chemistry Year 1  3.3.6 Organic analysis</vt:lpstr>
      <vt:lpstr>3.3.6 Organic analysis</vt:lpstr>
      <vt:lpstr>3.3.6.1 Identification of functional groups by test tube reactions</vt:lpstr>
      <vt:lpstr>Test for alkenes (unsaturated compounds)</vt:lpstr>
      <vt:lpstr>Test for halogenoalkanes</vt:lpstr>
      <vt:lpstr>Test for alcohols (primary and secondary)</vt:lpstr>
      <vt:lpstr>Test for aldehydes</vt:lpstr>
      <vt:lpstr>Test for carboxylic acids</vt:lpstr>
      <vt:lpstr>Example question</vt:lpstr>
      <vt:lpstr>3.3.6.2 Mass spectrometry</vt:lpstr>
      <vt:lpstr>Ionisation - recap</vt:lpstr>
      <vt:lpstr>Ionisation - recap</vt:lpstr>
      <vt:lpstr>The mass spectrum</vt:lpstr>
      <vt:lpstr>Fragmentation</vt:lpstr>
      <vt:lpstr>High resolution mass spectrometry</vt:lpstr>
      <vt:lpstr>Example question</vt:lpstr>
      <vt:lpstr>3.3.6.3 Infrared spectroscopy</vt:lpstr>
      <vt:lpstr>Basic theory of IR spectroscopy</vt:lpstr>
      <vt:lpstr>IR spectral interpretation</vt:lpstr>
      <vt:lpstr>IR spectral interpretation</vt:lpstr>
      <vt:lpstr>IR spectral interpretation</vt:lpstr>
      <vt:lpstr>IR spectral interpretation</vt:lpstr>
      <vt:lpstr>IR absorption and global warming</vt:lpstr>
      <vt:lpstr>Example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Griffiths</dc:creator>
  <cp:lastModifiedBy>John Griffiths</cp:lastModifiedBy>
  <cp:revision>387</cp:revision>
  <dcterms:created xsi:type="dcterms:W3CDTF">2021-10-29T07:59:38Z</dcterms:created>
  <dcterms:modified xsi:type="dcterms:W3CDTF">2025-09-24T09:46:09Z</dcterms:modified>
</cp:coreProperties>
</file>