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8" r:id="rId2"/>
  </p:sldMasterIdLst>
  <p:notesMasterIdLst>
    <p:notesMasterId r:id="rId25"/>
  </p:notesMasterIdLst>
  <p:sldIdLst>
    <p:sldId id="268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44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5"/>
    <p:restoredTop sz="94590"/>
  </p:normalViewPr>
  <p:slideViewPr>
    <p:cSldViewPr snapToGrid="0" showGuides="1">
      <p:cViewPr varScale="1">
        <p:scale>
          <a:sx n="101" d="100"/>
          <a:sy n="101" d="100"/>
        </p:scale>
        <p:origin x="6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45737-5C97-1E4A-B8A7-92E716815C56}" type="datetimeFigureOut">
              <a:rPr lang="en-US" smtClean="0"/>
              <a:t>2/6/24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085B8-C78B-3446-A7CF-8BB016A5F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2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84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504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CFC05-FF43-804E-9E8A-EF7897D2B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05574A-CE07-BC4F-A773-65B0CC8CB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CA264-8451-934C-A2D8-0B7383CB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B5153-485D-C84B-A6CF-B016828F7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329B0-6796-D144-AC42-CEC564121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17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8EA7F6-6825-3046-9685-A303BF855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9FC9DE-9E52-1A44-BE37-75FDDB0E2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7AC82-8C06-9A4E-9856-25D64055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FA127-EBBD-EA48-9CA2-E0B84D3D4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349C4-D761-AD40-9B92-EBFD7C26C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97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A5D1BC-CF63-A74A-820D-A86F7F088A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015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EF918-75FA-5947-BE68-8A77F9E08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3D9D4-56B5-5B4F-86F9-D368D9CDC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EB729-A0C4-574A-95FC-DC12D03F4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2EF8-B62A-8941-8462-A6C0A6DDFE0B}" type="datetimeFigureOut">
              <a:rPr lang="en-US" smtClean="0"/>
              <a:t>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D1399-EE8D-034C-8C89-AD9F8CD7B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9A67C-2073-4844-B068-7370871F1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B9AE-CD81-B940-BE7C-A34914DF7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85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3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97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59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28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94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3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8B3D2-10E1-B546-8123-AB02B8F51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49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35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30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02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56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37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C3EA2-A704-437B-86EF-779EA2550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992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8B3D2-10E1-B546-8123-AB02B8F51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82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8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10972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CBB5D-CDAF-4DB0-A755-0B42D9D1B3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317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8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5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F7A2F2-E8B6-4EE4-B6BA-69999B4780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543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96333" y="53975"/>
            <a:ext cx="11286067" cy="6072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134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D1121-0937-8F40-AC67-A8FCC4482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FD173-6510-E04B-A299-E6565CAB5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EF5DD-4A8B-FF43-A8C0-3F1B40BA1C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0A19C-73FB-2646-BFBF-BEAADEB3F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50B34-6F97-AF47-A81C-2098A1AE4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12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45618-5BD0-D147-BC30-B6E09398D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BE557-3CC1-2843-A34F-EA2659384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C2247-028B-5446-9148-B5372D5B7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374A35-C5BA-5F45-BA0D-169343CD10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2/6/24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D7EA83-25E7-B24D-947B-C68764AB2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780B5-807F-4246-9120-27F6757D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0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6FBB4-1E04-434D-A874-26CA3F23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70618-A1C3-9E45-A379-E1C787A1E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43E68F-41EF-8840-8B5D-356ABF60A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3FC27-B3BD-384C-BEFB-7AE900993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9072C1-5271-0746-8E19-9EBF1B4842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EAC5BB-B1DD-414E-8FBB-7D79606BCF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2/6/24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5D71F4-E8CB-AF44-9DC6-A1CC1B6CB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CEA225-EFE0-D043-8000-26CB8303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95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266DD12-74CC-8E44-976F-F1ACACC86FE4}"/>
              </a:ext>
            </a:extLst>
          </p:cNvPr>
          <p:cNvGrpSpPr/>
          <p:nvPr userDrawn="1"/>
        </p:nvGrpSpPr>
        <p:grpSpPr>
          <a:xfrm>
            <a:off x="-76200" y="5292725"/>
            <a:ext cx="2016224" cy="1428750"/>
            <a:chOff x="-76200" y="5292725"/>
            <a:chExt cx="2016224" cy="14287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488DBE6-08B2-514B-90F5-55FEB2BA40A1}"/>
                </a:ext>
              </a:extLst>
            </p:cNvPr>
            <p:cNvGrpSpPr/>
            <p:nvPr userDrawn="1"/>
          </p:nvGrpSpPr>
          <p:grpSpPr>
            <a:xfrm>
              <a:off x="217537" y="5292725"/>
              <a:ext cx="1428750" cy="1428750"/>
              <a:chOff x="2135560" y="1916832"/>
              <a:chExt cx="1428750" cy="1428750"/>
            </a:xfrm>
          </p:grpSpPr>
          <p:pic>
            <p:nvPicPr>
              <p:cNvPr id="9" name="Picture 2" descr="Triphenylene (CAS 217-59-4) - Chemical &amp; Physical Properties by Cheméo">
                <a:extLst>
                  <a:ext uri="{FF2B5EF4-FFF2-40B4-BE49-F238E27FC236}">
                    <a16:creationId xmlns:a16="http://schemas.microsoft.com/office/drawing/2014/main" id="{81D14BE6-CC4A-3B40-8D50-E72DE8C656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5560" y="1916832"/>
                <a:ext cx="1428750" cy="1428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AE1AE00-879F-7C4D-86C1-1F76A7FE19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41925" y="2614159"/>
                <a:ext cx="216019" cy="165569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38E97A2-5B82-EC49-BCF5-7540D5F62304}"/>
                  </a:ext>
                </a:extLst>
              </p:cNvPr>
              <p:cNvSpPr txBox="1"/>
              <p:nvPr/>
            </p:nvSpPr>
            <p:spPr>
              <a:xfrm>
                <a:off x="2700808" y="2218028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ea typeface="Arial" charset="0"/>
                    <a:cs typeface="Arial" charset="0"/>
                  </a:rPr>
                  <a:t>S</a:t>
                </a:r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0FF48CB-CA7F-AE47-856F-79417902B973}"/>
                  </a:ext>
                </a:extLst>
              </p:cNvPr>
              <p:cNvSpPr txBox="1"/>
              <p:nvPr/>
            </p:nvSpPr>
            <p:spPr>
              <a:xfrm>
                <a:off x="2409614" y="2684611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cs typeface="Arial" charset="0"/>
                  </a:rPr>
                  <a:t>E</a:t>
                </a:r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A3CA51-D99D-BB4D-B73D-02B6CFCB4143}"/>
                  </a:ext>
                </a:extLst>
              </p:cNvPr>
              <p:cNvSpPr txBox="1"/>
              <p:nvPr/>
            </p:nvSpPr>
            <p:spPr>
              <a:xfrm>
                <a:off x="2957944" y="2671122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cs typeface="Arial" charset="0"/>
                  </a:rPr>
                  <a:t>T</a:t>
                </a:r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1E655F-7C6D-8748-A725-87F9C8949967}"/>
                </a:ext>
              </a:extLst>
            </p:cNvPr>
            <p:cNvSpPr txBox="1"/>
            <p:nvPr userDrawn="1"/>
          </p:nvSpPr>
          <p:spPr>
            <a:xfrm>
              <a:off x="-76200" y="6352143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>
                  <a:solidFill>
                    <a:srgbClr val="00B0F0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Garamond" panose="02020404030301010803" pitchFamily="18" charset="0"/>
                  <a:ea typeface="Arial" charset="0"/>
                  <a:cs typeface="Arial" charset="0"/>
                </a:rPr>
                <a:t>Sci-Excel Tuition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7695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583F4D-03F3-8B43-8F6D-C5F2D7F54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2/6/24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954614-FFFD-AB43-8F7D-B2BCBECC0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34E2A-25EC-7646-A3BA-A9D1654BB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0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2CB8-15DD-6944-86E8-FFCC20CCD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36547-1DFE-3C48-99EB-F90B6C640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EAD05-6102-FB4E-A547-B2DC207E5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3111DA-D516-B24F-B356-1F7752560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2/6/24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80B38-AB2B-3A47-AF41-70E2B1077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0CBE6-9577-2F41-ABFE-A9C9B13AE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0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27CBD-C096-5043-A32F-6108CACB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B60640-C183-7A44-A9D6-AD099D60A9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F52704-487C-D543-9436-6A2262E46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D9364-4E91-B949-AEE4-7E324A9CC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2/6/24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68828-0CA4-9642-9EDF-3F23E2914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3C3C7-B67D-2F41-B243-B3CD2E6E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9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2F578B-0237-8445-B9B0-F52A64A26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CADCD-F447-CB4C-9EB8-D66F1E57B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34B491-91A0-4C0E-8307-0F87E984B022}"/>
              </a:ext>
            </a:extLst>
          </p:cNvPr>
          <p:cNvGrpSpPr/>
          <p:nvPr userDrawn="1"/>
        </p:nvGrpSpPr>
        <p:grpSpPr>
          <a:xfrm>
            <a:off x="52428" y="5990641"/>
            <a:ext cx="797647" cy="797647"/>
            <a:chOff x="40553" y="5532437"/>
            <a:chExt cx="1255852" cy="125585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4D29FDE-7C76-8E35-916C-B4003B2D54EE}"/>
                </a:ext>
              </a:extLst>
            </p:cNvPr>
            <p:cNvSpPr/>
            <p:nvPr userDrawn="1"/>
          </p:nvSpPr>
          <p:spPr>
            <a:xfrm>
              <a:off x="40553" y="5532437"/>
              <a:ext cx="1255852" cy="125585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70A417-CFD8-45AA-CE3D-D29F09221ADB}"/>
                </a:ext>
              </a:extLst>
            </p:cNvPr>
            <p:cNvGrpSpPr/>
            <p:nvPr userDrawn="1"/>
          </p:nvGrpSpPr>
          <p:grpSpPr>
            <a:xfrm>
              <a:off x="80857" y="5784209"/>
              <a:ext cx="1175893" cy="976209"/>
              <a:chOff x="2538285" y="2210574"/>
              <a:chExt cx="1265984" cy="1051002"/>
            </a:xfrm>
          </p:grpSpPr>
          <p:pic>
            <p:nvPicPr>
              <p:cNvPr id="11" name="Picture 10" descr="Application&#10;&#10;Description automatically generated with low confidence">
                <a:extLst>
                  <a:ext uri="{FF2B5EF4-FFF2-40B4-BE49-F238E27FC236}">
                    <a16:creationId xmlns:a16="http://schemas.microsoft.com/office/drawing/2014/main" id="{C34D6486-5CD9-AC2E-3F65-1894F8AD0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07988" y="2273337"/>
                <a:ext cx="1152343" cy="981818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5B356D7-22B4-ADD2-7D39-9AF7B639DCB8}"/>
                  </a:ext>
                </a:extLst>
              </p:cNvPr>
              <p:cNvSpPr/>
              <p:nvPr/>
            </p:nvSpPr>
            <p:spPr>
              <a:xfrm>
                <a:off x="2538285" y="2210574"/>
                <a:ext cx="1265984" cy="105100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401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1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80" r:id="rId11"/>
    <p:sldLayoutId id="2147483691" r:id="rId12"/>
    <p:sldLayoutId id="2147483690" r:id="rId13"/>
    <p:sldLayoutId id="2147483693" r:id="rId14"/>
    <p:sldLayoutId id="2147483694" r:id="rId15"/>
    <p:sldLayoutId id="214748369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E9F414-BA03-4A4A-A8BA-79FBE18902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14502"/>
            <a:ext cx="12192000" cy="1325563"/>
          </a:xfrm>
        </p:spPr>
        <p:txBody>
          <a:bodyPr>
            <a:noAutofit/>
          </a:bodyPr>
          <a:lstStyle/>
          <a:p>
            <a:r>
              <a:rPr lang="en-US" b="1" dirty="0"/>
              <a:t>AQA Past paper questions </a:t>
            </a:r>
            <a:br>
              <a:rPr lang="en-US" b="1" dirty="0"/>
            </a:br>
            <a:r>
              <a:rPr lang="en-US" b="1" dirty="0"/>
              <a:t>3.1.12 Acids and bases</a:t>
            </a:r>
            <a:endParaRPr lang="en-US" b="1" i="1" baseline="-250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8A4AB01-86FE-964C-A8A4-F8CBB4CDF7B4}"/>
              </a:ext>
            </a:extLst>
          </p:cNvPr>
          <p:cNvSpPr txBox="1">
            <a:spLocks/>
          </p:cNvSpPr>
          <p:nvPr/>
        </p:nvSpPr>
        <p:spPr>
          <a:xfrm>
            <a:off x="630379" y="3108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Dr John R Griffiths</a:t>
            </a:r>
            <a:endParaRPr lang="en-US" b="1">
              <a:latin typeface="Garamond" panose="02020404030301010803" pitchFamily="18" charset="0"/>
            </a:endParaRPr>
          </a:p>
          <a:p>
            <a:pPr algn="ctr"/>
            <a:r>
              <a:rPr lang="en-US" b="1" err="1">
                <a:solidFill>
                  <a:srgbClr val="00B0F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SciExcel</a:t>
            </a:r>
            <a:r>
              <a:rPr lang="en-US" b="1">
                <a:solidFill>
                  <a:srgbClr val="00B0F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 Tuition</a:t>
            </a:r>
          </a:p>
        </p:txBody>
      </p:sp>
      <p:pic>
        <p:nvPicPr>
          <p:cNvPr id="1030" name="Picture 6" descr="AQA to pay out £1.1m for serious breaches on exam re-marks">
            <a:extLst>
              <a:ext uri="{FF2B5EF4-FFF2-40B4-BE49-F238E27FC236}">
                <a16:creationId xmlns:a16="http://schemas.microsoft.com/office/drawing/2014/main" id="{F986C080-FDED-6042-AF80-A2FD96D37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344" y="180494"/>
            <a:ext cx="1398796" cy="735496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49BB861-8D6B-E749-A0D3-C53540C02B67}"/>
              </a:ext>
            </a:extLst>
          </p:cNvPr>
          <p:cNvSpPr/>
          <p:nvPr/>
        </p:nvSpPr>
        <p:spPr>
          <a:xfrm>
            <a:off x="10640345" y="180494"/>
            <a:ext cx="1398795" cy="735496"/>
          </a:xfrm>
          <a:prstGeom prst="rect">
            <a:avLst/>
          </a:prstGeom>
          <a:solidFill>
            <a:schemeClr val="accent6">
              <a:lumMod val="40000"/>
              <a:lumOff val="60000"/>
              <a:alpha val="289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84B1D7-7385-7584-314E-B07FFF4B3547}"/>
              </a:ext>
            </a:extLst>
          </p:cNvPr>
          <p:cNvSpPr/>
          <p:nvPr/>
        </p:nvSpPr>
        <p:spPr>
          <a:xfrm>
            <a:off x="40553" y="5532437"/>
            <a:ext cx="1255852" cy="12558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46F7C7-C31B-1C61-7C24-1357B38A48FD}"/>
              </a:ext>
            </a:extLst>
          </p:cNvPr>
          <p:cNvGrpSpPr/>
          <p:nvPr/>
        </p:nvGrpSpPr>
        <p:grpSpPr>
          <a:xfrm>
            <a:off x="80857" y="5784209"/>
            <a:ext cx="1175893" cy="976209"/>
            <a:chOff x="2538285" y="2210574"/>
            <a:chExt cx="1265984" cy="1051002"/>
          </a:xfrm>
        </p:grpSpPr>
        <p:pic>
          <p:nvPicPr>
            <p:cNvPr id="11" name="Picture 10" descr="Application&#10;&#10;Description automatically generated with low confidence">
              <a:extLst>
                <a:ext uri="{FF2B5EF4-FFF2-40B4-BE49-F238E27FC236}">
                  <a16:creationId xmlns:a16="http://schemas.microsoft.com/office/drawing/2014/main" id="{6057A0F3-80EE-0A32-272A-349045130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7988" y="2273337"/>
              <a:ext cx="1152343" cy="9818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AED71A-2900-C562-421A-71894B8366E0}"/>
                </a:ext>
              </a:extLst>
            </p:cNvPr>
            <p:cNvSpPr/>
            <p:nvPr/>
          </p:nvSpPr>
          <p:spPr>
            <a:xfrm>
              <a:off x="2538285" y="2210574"/>
              <a:ext cx="1265984" cy="1051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49E7B73-85A3-B487-2595-4E31A77BF997}"/>
              </a:ext>
            </a:extLst>
          </p:cNvPr>
          <p:cNvSpPr/>
          <p:nvPr/>
        </p:nvSpPr>
        <p:spPr>
          <a:xfrm>
            <a:off x="3938867" y="5707153"/>
            <a:ext cx="989252" cy="821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35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Paper 1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F654F30-26B4-C468-7F50-AA693B27A0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16" t="19608" r="19608" b="8236"/>
          <a:stretch/>
        </p:blipFill>
        <p:spPr>
          <a:xfrm>
            <a:off x="965200" y="973062"/>
            <a:ext cx="4965700" cy="5438624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B1BBFDB2-6D66-FA2D-A386-52815804A4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53" t="25098" r="19607" b="13987"/>
          <a:stretch/>
        </p:blipFill>
        <p:spPr>
          <a:xfrm>
            <a:off x="5968999" y="863600"/>
            <a:ext cx="5281619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2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Paper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FFC0B6-5EA3-2B06-C6FF-614085A0B9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25" t="19869" r="19772" b="14174"/>
          <a:stretch/>
        </p:blipFill>
        <p:spPr>
          <a:xfrm>
            <a:off x="126999" y="800100"/>
            <a:ext cx="5191251" cy="5156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2BFA75-84F1-9ADB-1BD5-B75703E194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16" t="58301" r="19444" b="19215"/>
          <a:stretch/>
        </p:blipFill>
        <p:spPr>
          <a:xfrm>
            <a:off x="5807297" y="952500"/>
            <a:ext cx="4670203" cy="1587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27E07B-E285-CF73-995B-CADB660B04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79" t="19347" r="19608" b="64182"/>
          <a:stretch/>
        </p:blipFill>
        <p:spPr>
          <a:xfrm>
            <a:off x="5829300" y="2806700"/>
            <a:ext cx="4655054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93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Paper 1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18460B2-FDC1-30DA-D19A-442315BD9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79" t="18823" r="19608" b="11372"/>
          <a:stretch/>
        </p:blipFill>
        <p:spPr>
          <a:xfrm>
            <a:off x="380999" y="876300"/>
            <a:ext cx="4787519" cy="5092700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56AD1759-5785-C22A-15F9-231AFFE8C1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16" t="55686" r="19608" b="29674"/>
          <a:stretch/>
        </p:blipFill>
        <p:spPr>
          <a:xfrm>
            <a:off x="5892800" y="812800"/>
            <a:ext cx="58293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77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Paper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D8AB5-CD42-9D9F-05B0-0F0186C2D5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29" t="22484" r="17646" b="11372"/>
          <a:stretch/>
        </p:blipFill>
        <p:spPr>
          <a:xfrm>
            <a:off x="355600" y="838200"/>
            <a:ext cx="5637796" cy="513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6AAA4F-5ECA-77B8-74D1-7B8C6E6042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91" t="22484" r="17810" b="16601"/>
          <a:stretch/>
        </p:blipFill>
        <p:spPr>
          <a:xfrm>
            <a:off x="6743699" y="736600"/>
            <a:ext cx="5175059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47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Paper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1EBC2C-0F46-7566-85F0-0AC752E2A8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29" t="44706" r="17646" b="31503"/>
          <a:stretch/>
        </p:blipFill>
        <p:spPr>
          <a:xfrm>
            <a:off x="431800" y="1968500"/>
            <a:ext cx="7798358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50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Paper 3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F4D81-23D1-FE73-913F-F895D1237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03" t="21438" r="21569" b="9543"/>
          <a:stretch/>
        </p:blipFill>
        <p:spPr>
          <a:xfrm>
            <a:off x="3200400" y="152400"/>
            <a:ext cx="5448300" cy="636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12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Paper 3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52AA13-8CDB-33C6-D559-DFA2A8C70B14}"/>
              </a:ext>
            </a:extLst>
          </p:cNvPr>
          <p:cNvGrpSpPr/>
          <p:nvPr/>
        </p:nvGrpSpPr>
        <p:grpSpPr>
          <a:xfrm>
            <a:off x="1142562" y="994102"/>
            <a:ext cx="5179410" cy="4870669"/>
            <a:chOff x="1079500" y="1041400"/>
            <a:chExt cx="2907424" cy="2477814"/>
          </a:xfrm>
        </p:grpSpPr>
        <p:pic>
          <p:nvPicPr>
            <p:cNvPr id="3" name="Picture 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3EC13957-0B07-41DA-6901-819E88458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1503" t="28235" r="21405" b="61046"/>
            <a:stretch/>
          </p:blipFill>
          <p:spPr>
            <a:xfrm>
              <a:off x="1079500" y="1041400"/>
              <a:ext cx="2882900" cy="520700"/>
            </a:xfrm>
            <a:prstGeom prst="rect">
              <a:avLst/>
            </a:prstGeom>
          </p:spPr>
        </p:pic>
        <p:pic>
          <p:nvPicPr>
            <p:cNvPr id="6" name="Picture 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DE064A09-7D32-FE5E-145E-A1BDBC5F60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1503" t="56173" r="21405" b="10327"/>
            <a:stretch/>
          </p:blipFill>
          <p:spPr>
            <a:xfrm>
              <a:off x="1104024" y="1891862"/>
              <a:ext cx="2882900" cy="1627352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A23C450-F0FD-E68E-E43C-5EBE0F1586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42" t="34726" r="21433" b="35740"/>
          <a:stretch/>
        </p:blipFill>
        <p:spPr>
          <a:xfrm>
            <a:off x="6905296" y="914399"/>
            <a:ext cx="5224275" cy="256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34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Paper 3 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D2CB334-22ED-66A0-3445-3284A653E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74" t="27974" r="12744" b="29674"/>
          <a:stretch/>
        </p:blipFill>
        <p:spPr>
          <a:xfrm>
            <a:off x="495300" y="1016000"/>
            <a:ext cx="4864100" cy="2057400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C0E06D6F-C7CA-5387-788F-5BE9BBF88F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36" t="21961" r="12091" b="9020"/>
          <a:stretch/>
        </p:blipFill>
        <p:spPr>
          <a:xfrm>
            <a:off x="1143000" y="3187700"/>
            <a:ext cx="43815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82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Paper 3 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4305D58-C5DA-D4A6-B176-FFA4C83046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28" t="45229" r="17320" b="27843"/>
          <a:stretch/>
        </p:blipFill>
        <p:spPr>
          <a:xfrm>
            <a:off x="292099" y="939800"/>
            <a:ext cx="5661981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51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Paper 3 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E9FFB32-CA45-3EC5-1082-25DEBEC41C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65" t="20915" r="17157" b="11634"/>
          <a:stretch/>
        </p:blipFill>
        <p:spPr>
          <a:xfrm>
            <a:off x="431799" y="863600"/>
            <a:ext cx="5344337" cy="488950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0A7F2A82-CC2B-4A17-391E-039CCCA1EF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02" t="44706" r="17647" b="33333"/>
          <a:stretch/>
        </p:blipFill>
        <p:spPr>
          <a:xfrm>
            <a:off x="6464300" y="558800"/>
            <a:ext cx="5461000" cy="1638300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9C8D3B2C-E444-2867-A5E2-8946B17923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02" t="42614" r="17484" b="40131"/>
          <a:stretch/>
        </p:blipFill>
        <p:spPr>
          <a:xfrm>
            <a:off x="6591300" y="2311400"/>
            <a:ext cx="5461192" cy="1282700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3892F70B-719E-DC38-903D-6A5C47BE1D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02" t="48366" r="17484" b="24183"/>
          <a:stretch/>
        </p:blipFill>
        <p:spPr>
          <a:xfrm>
            <a:off x="6476999" y="3860800"/>
            <a:ext cx="5404031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02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Paper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B21617-69EC-C859-8699-08E818D3D3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99" t="26144" r="17320" b="30196"/>
          <a:stretch/>
        </p:blipFill>
        <p:spPr>
          <a:xfrm>
            <a:off x="1066799" y="977900"/>
            <a:ext cx="6326957" cy="3898900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F7C7AE1A-5B30-BB40-66F3-383E205C74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35" t="35817" r="17157" b="43007"/>
          <a:stretch/>
        </p:blipFill>
        <p:spPr>
          <a:xfrm>
            <a:off x="1054100" y="4546600"/>
            <a:ext cx="6420556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73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Paper 3 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EEAB6E9-9B1A-D658-F8D5-12AC278EC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65" t="27974" r="22222" b="45621"/>
          <a:stretch/>
        </p:blipFill>
        <p:spPr>
          <a:xfrm>
            <a:off x="368299" y="1016000"/>
            <a:ext cx="5302313" cy="2133600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5A53A873-DE54-14AA-B035-0EFDBE1689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64" t="34511" r="22059" b="35686"/>
          <a:stretch/>
        </p:blipFill>
        <p:spPr>
          <a:xfrm>
            <a:off x="381000" y="3327400"/>
            <a:ext cx="5105400" cy="2309586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0B1A9135-C303-BD19-775B-113449547B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64" t="43137" r="21569" b="28889"/>
          <a:stretch/>
        </p:blipFill>
        <p:spPr>
          <a:xfrm>
            <a:off x="6197600" y="977900"/>
            <a:ext cx="5599276" cy="2349500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02D9DF00-2D13-4A37-0BEF-B50B26D29D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64" t="55163" r="22059" b="19739"/>
          <a:stretch/>
        </p:blipFill>
        <p:spPr>
          <a:xfrm>
            <a:off x="6299200" y="3733800"/>
            <a:ext cx="5500688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62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Paper 3 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94B3E32-A9CF-4AA8-B5CD-817D8E862F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91" t="19869" r="17810" b="45621"/>
          <a:stretch/>
        </p:blipFill>
        <p:spPr>
          <a:xfrm>
            <a:off x="342900" y="1016000"/>
            <a:ext cx="6213764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77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Paper 3 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563CD0B-E400-55DA-BD42-28A041AD68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38" t="27712" r="22059" b="45098"/>
          <a:stretch/>
        </p:blipFill>
        <p:spPr>
          <a:xfrm>
            <a:off x="419100" y="901700"/>
            <a:ext cx="5397012" cy="220980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16F6A817-F82E-E4B7-B516-62574FCBB0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38" t="21438" r="17647" b="15294"/>
          <a:stretch/>
        </p:blipFill>
        <p:spPr>
          <a:xfrm>
            <a:off x="5918200" y="482600"/>
            <a:ext cx="5869184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06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Paper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DA310C-3B72-4B46-197B-8F7224EEED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72" t="21961" r="17320" b="8622"/>
          <a:stretch/>
        </p:blipFill>
        <p:spPr>
          <a:xfrm>
            <a:off x="1333499" y="901700"/>
            <a:ext cx="5314533" cy="5168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DB5590-6297-DCD7-B5D2-2309178DE7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99" t="50979" r="17157" b="38563"/>
          <a:stretch/>
        </p:blipFill>
        <p:spPr>
          <a:xfrm>
            <a:off x="7112000" y="1092200"/>
            <a:ext cx="492252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30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Paper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DE2425-9205-94F3-1993-1D87244B1D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35" t="36601" r="17320" b="44052"/>
          <a:stretch/>
        </p:blipFill>
        <p:spPr>
          <a:xfrm>
            <a:off x="406399" y="1117600"/>
            <a:ext cx="5928497" cy="1612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17C237-1393-233E-32BE-83F86D1EA4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72" t="20392" r="17320" b="37516"/>
          <a:stretch/>
        </p:blipFill>
        <p:spPr>
          <a:xfrm>
            <a:off x="431799" y="2197100"/>
            <a:ext cx="5922065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58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Paper 1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4035FC2-B78A-E0E8-4936-4555B80A3E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65" t="36602" r="17320" b="21830"/>
          <a:stretch/>
        </p:blipFill>
        <p:spPr>
          <a:xfrm>
            <a:off x="76200" y="901700"/>
            <a:ext cx="6374282" cy="3606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C87AF3-4E3D-F5D8-5AA8-E083259E37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28" t="41568" r="17484" b="49282"/>
          <a:stretch/>
        </p:blipFill>
        <p:spPr>
          <a:xfrm>
            <a:off x="152399" y="4673600"/>
            <a:ext cx="6276703" cy="787400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DC44B881-507C-67AB-72C8-D3268677A4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02" t="32941" r="17484" b="25229"/>
          <a:stretch/>
        </p:blipFill>
        <p:spPr>
          <a:xfrm>
            <a:off x="6430803" y="698500"/>
            <a:ext cx="5754529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79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Paper 1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A1948D7-79D1-98FD-E84E-AABD8040BA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65" t="30065" r="17484" b="40392"/>
          <a:stretch/>
        </p:blipFill>
        <p:spPr>
          <a:xfrm>
            <a:off x="342900" y="977900"/>
            <a:ext cx="5947646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26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Paper 1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844F24B-B2EF-EB5A-DB48-A85E856D27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66" t="21962" r="23530" b="10065"/>
          <a:stretch/>
        </p:blipFill>
        <p:spPr>
          <a:xfrm>
            <a:off x="977900" y="696592"/>
            <a:ext cx="4881146" cy="5958207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9928C64B-BF9E-253A-7302-F21CE2AEB3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40" t="28497" r="21896" b="15555"/>
          <a:stretch/>
        </p:blipFill>
        <p:spPr>
          <a:xfrm>
            <a:off x="6179321" y="838200"/>
            <a:ext cx="5274358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11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Paper 1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0302144-72F2-602B-8A86-735248D3F2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993" t="44967" r="21732" b="33072"/>
          <a:stretch/>
        </p:blipFill>
        <p:spPr>
          <a:xfrm>
            <a:off x="495299" y="939800"/>
            <a:ext cx="6880678" cy="260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C56465-8157-CF38-2E60-C657A2893A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66" t="40000" r="21896" b="50327"/>
          <a:stretch/>
        </p:blipFill>
        <p:spPr>
          <a:xfrm>
            <a:off x="507999" y="3746500"/>
            <a:ext cx="6812349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08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Paper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FE104A-D871-93B9-B000-AD9C09514E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65" t="27451" r="17647" b="9542"/>
          <a:stretch/>
        </p:blipFill>
        <p:spPr>
          <a:xfrm>
            <a:off x="292100" y="939800"/>
            <a:ext cx="5778078" cy="499110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72E0BC9C-5736-0BDA-A8D2-8B67B93483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65" t="33464" r="17647" b="48758"/>
          <a:stretch/>
        </p:blipFill>
        <p:spPr>
          <a:xfrm>
            <a:off x="6408084" y="1028700"/>
            <a:ext cx="5783916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22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79</Words>
  <Application>Microsoft Macintosh PowerPoint</Application>
  <PresentationFormat>Widescreen</PresentationFormat>
  <Paragraphs>25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Garamond</vt:lpstr>
      <vt:lpstr>Office Theme</vt:lpstr>
      <vt:lpstr>Office Theme</vt:lpstr>
      <vt:lpstr>AQA Past paper questions  3.1.12 Acids and bases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Griffiths</dc:creator>
  <cp:lastModifiedBy>John Griffiths</cp:lastModifiedBy>
  <cp:revision>131</cp:revision>
  <dcterms:created xsi:type="dcterms:W3CDTF">2021-10-29T07:59:38Z</dcterms:created>
  <dcterms:modified xsi:type="dcterms:W3CDTF">2024-02-06T13:07:36Z</dcterms:modified>
</cp:coreProperties>
</file>