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8" r:id="rId2"/>
  </p:sldMasterIdLst>
  <p:notesMasterIdLst>
    <p:notesMasterId r:id="rId23"/>
  </p:notesMasterIdLst>
  <p:sldIdLst>
    <p:sldId id="268" r:id="rId3"/>
    <p:sldId id="261" r:id="rId4"/>
    <p:sldId id="359" r:id="rId5"/>
    <p:sldId id="358" r:id="rId6"/>
    <p:sldId id="262" r:id="rId7"/>
    <p:sldId id="360" r:id="rId8"/>
    <p:sldId id="361" r:id="rId9"/>
    <p:sldId id="260" r:id="rId10"/>
    <p:sldId id="362" r:id="rId11"/>
    <p:sldId id="363" r:id="rId12"/>
    <p:sldId id="259" r:id="rId13"/>
    <p:sldId id="364" r:id="rId14"/>
    <p:sldId id="365" r:id="rId15"/>
    <p:sldId id="355" r:id="rId16"/>
    <p:sldId id="356" r:id="rId17"/>
    <p:sldId id="366" r:id="rId18"/>
    <p:sldId id="256" r:id="rId19"/>
    <p:sldId id="367" r:id="rId20"/>
    <p:sldId id="368" r:id="rId21"/>
    <p:sldId id="35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544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21"/>
    <p:restoredTop sz="94665"/>
  </p:normalViewPr>
  <p:slideViewPr>
    <p:cSldViewPr snapToGrid="0" showGuides="1">
      <p:cViewPr varScale="1">
        <p:scale>
          <a:sx n="107" d="100"/>
          <a:sy n="107" d="100"/>
        </p:scale>
        <p:origin x="50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645737-5C97-1E4A-B8A7-92E716815C56}" type="datetimeFigureOut">
              <a:rPr lang="en-US" smtClean="0"/>
              <a:t>10/20/23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F085B8-C78B-3446-A7CF-8BB016A5FC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127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085B8-C78B-3446-A7CF-8BB016A5FC0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584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6504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CFC05-FF43-804E-9E8A-EF7897D2B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05574A-CE07-BC4F-A773-65B0CC8CBB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5CA264-8451-934C-A2D8-0B7383CB5E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B1E73-4220-7649-9547-C386014EEE01}" type="datetimeFigureOut">
              <a:rPr lang="en-US" smtClean="0"/>
              <a:t>10/20/23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FB5153-485D-C84B-A6CF-B016828F7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329B0-6796-D144-AC42-CEC564121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B94D0A-D0BA-9E43-95C9-356830D5C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617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8EA7F6-6825-3046-9685-A303BF8556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9FC9DE-9E52-1A44-BE37-75FDDB0E28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17AC82-8C06-9A4E-9856-25D64055A6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B1E73-4220-7649-9547-C386014EEE01}" type="datetimeFigureOut">
              <a:rPr lang="en-US" smtClean="0"/>
              <a:t>10/20/23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EFA127-EBBD-EA48-9CA2-E0B84D3D4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1349C4-D761-AD40-9B92-EBFD7C26C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B94D0A-D0BA-9E43-95C9-356830D5C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3973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A5D1BC-CF63-A74A-820D-A86F7F088AD2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80152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9AB1D-C3EB-6EA2-73E6-121E25BBCD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6A7E7B-C6BD-7265-06AD-F14B1EEB89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97AAF5-B1BB-A30C-7DCD-3D09CF777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07986-D7F4-4342-BFA0-B5D489110116}" type="datetimeFigureOut">
              <a:rPr lang="en-US" smtClean="0"/>
              <a:t>10/20/23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5073E4-67F5-BB04-4A7F-524322F7B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DB4848-63DB-666A-3D7A-1C40245D7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BA861-A0BC-8649-8DEB-2CC89CC97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0677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936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5973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6597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10/20/23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5282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10/20/23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7948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10/20/23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13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8B3D2-10E1-B546-8123-AB02B8F512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7496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1358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5308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3025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2569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2375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3"/>
            <a:ext cx="10972800" cy="4525963"/>
          </a:xfr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BC3EA2-A704-437B-86EF-779EA25504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1992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8B3D2-10E1-B546-8123-AB02B8F512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6820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8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109728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3941763"/>
            <a:ext cx="109728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BCBB5D-CDAF-4DB0-A755-0B42D9D1B3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63177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8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600205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F7A2F2-E8B6-4EE4-B6BA-69999B4780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05431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296333" y="53975"/>
            <a:ext cx="11286067" cy="60721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6134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D1121-0937-8F40-AC67-A8FCC4482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BFD173-6510-E04B-A299-E6565CAB57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2EF5DD-4A8B-FF43-A8C0-3F1B40BA1C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B1E73-4220-7649-9547-C386014EEE01}" type="datetimeFigureOut">
              <a:rPr lang="en-US" smtClean="0"/>
              <a:t>10/20/23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70A19C-73FB-2646-BFBF-BEAADEB3F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950B34-6F97-AF47-A81C-2098A1AE4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B94D0A-D0BA-9E43-95C9-356830D5C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612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45618-5BD0-D147-BC30-B6E09398D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0BE557-3CC1-2843-A34F-EA26593840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BC2247-028B-5446-9148-B5372D5B72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374A35-C5BA-5F45-BA0D-169343CD10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B1E73-4220-7649-9547-C386014EEE01}" type="datetimeFigureOut">
              <a:rPr lang="en-US" smtClean="0"/>
              <a:t>10/20/23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D7EA83-25E7-B24D-947B-C68764AB2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6780B5-807F-4246-9120-27F6757DF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B94D0A-D0BA-9E43-95C9-356830D5C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600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6FBB4-1E04-434D-A874-26CA3F237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670618-A1C3-9E45-A379-E1C787A1E2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43E68F-41EF-8840-8B5D-356ABF60A2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03FC27-B3BD-384C-BEFB-7AE900993D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9072C1-5271-0746-8E19-9EBF1B4842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EAC5BB-B1DD-414E-8FBB-7D79606BCF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B1E73-4220-7649-9547-C386014EEE01}" type="datetimeFigureOut">
              <a:rPr lang="en-US" smtClean="0"/>
              <a:t>10/20/23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5D71F4-E8CB-AF44-9DC6-A1CC1B6CB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CEA225-EFE0-D043-8000-26CB8303A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B94D0A-D0BA-9E43-95C9-356830D5C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095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266DD12-74CC-8E44-976F-F1ACACC86FE4}"/>
              </a:ext>
            </a:extLst>
          </p:cNvPr>
          <p:cNvGrpSpPr/>
          <p:nvPr userDrawn="1"/>
        </p:nvGrpSpPr>
        <p:grpSpPr>
          <a:xfrm>
            <a:off x="-76200" y="5292725"/>
            <a:ext cx="2016224" cy="1428750"/>
            <a:chOff x="-76200" y="5292725"/>
            <a:chExt cx="2016224" cy="142875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488DBE6-08B2-514B-90F5-55FEB2BA40A1}"/>
                </a:ext>
              </a:extLst>
            </p:cNvPr>
            <p:cNvGrpSpPr/>
            <p:nvPr userDrawn="1"/>
          </p:nvGrpSpPr>
          <p:grpSpPr>
            <a:xfrm>
              <a:off x="217537" y="5292725"/>
              <a:ext cx="1428750" cy="1428750"/>
              <a:chOff x="2135560" y="1916832"/>
              <a:chExt cx="1428750" cy="1428750"/>
            </a:xfrm>
          </p:grpSpPr>
          <p:pic>
            <p:nvPicPr>
              <p:cNvPr id="9" name="Picture 2" descr="Triphenylene (CAS 217-59-4) - Chemical &amp; Physical Properties by Cheméo">
                <a:extLst>
                  <a:ext uri="{FF2B5EF4-FFF2-40B4-BE49-F238E27FC236}">
                    <a16:creationId xmlns:a16="http://schemas.microsoft.com/office/drawing/2014/main" id="{81D14BE6-CC4A-3B40-8D50-E72DE8C656C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35560" y="1916832"/>
                <a:ext cx="1428750" cy="14287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5AE1AE00-879F-7C4D-86C1-1F76A7FE19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41925" y="2614159"/>
                <a:ext cx="216019" cy="165569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38E97A2-5B82-EC49-BCF5-7540D5F62304}"/>
                  </a:ext>
                </a:extLst>
              </p:cNvPr>
              <p:cNvSpPr txBox="1"/>
              <p:nvPr/>
            </p:nvSpPr>
            <p:spPr>
              <a:xfrm>
                <a:off x="2700808" y="2218028"/>
                <a:ext cx="28803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00B0F0"/>
                    </a:solidFill>
                    <a:effectLst>
                      <a:innerShdw blurRad="63500" dist="50800" dir="10800000">
                        <a:prstClr val="black">
                          <a:alpha val="50000"/>
                        </a:prstClr>
                      </a:innerShdw>
                    </a:effectLst>
                    <a:latin typeface="Garamond" panose="02020404030301010803" pitchFamily="18" charset="0"/>
                    <a:ea typeface="Arial" charset="0"/>
                    <a:cs typeface="Arial" charset="0"/>
                  </a:rPr>
                  <a:t>S</a:t>
                </a:r>
                <a:endParaRPr lang="en-US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0FF48CB-CA7F-AE47-856F-79417902B973}"/>
                  </a:ext>
                </a:extLst>
              </p:cNvPr>
              <p:cNvSpPr txBox="1"/>
              <p:nvPr/>
            </p:nvSpPr>
            <p:spPr>
              <a:xfrm>
                <a:off x="2409614" y="2684611"/>
                <a:ext cx="28803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00B0F0"/>
                    </a:solidFill>
                    <a:effectLst>
                      <a:innerShdw blurRad="63500" dist="50800" dir="10800000">
                        <a:prstClr val="black">
                          <a:alpha val="50000"/>
                        </a:prstClr>
                      </a:innerShdw>
                    </a:effectLst>
                    <a:latin typeface="Garamond" panose="02020404030301010803" pitchFamily="18" charset="0"/>
                    <a:cs typeface="Arial" charset="0"/>
                  </a:rPr>
                  <a:t>E</a:t>
                </a:r>
                <a:endParaRPr lang="en-US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DA3CA51-D99D-BB4D-B73D-02B6CFCB4143}"/>
                  </a:ext>
                </a:extLst>
              </p:cNvPr>
              <p:cNvSpPr txBox="1"/>
              <p:nvPr/>
            </p:nvSpPr>
            <p:spPr>
              <a:xfrm>
                <a:off x="2957944" y="2671122"/>
                <a:ext cx="28803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00B0F0"/>
                    </a:solidFill>
                    <a:effectLst>
                      <a:innerShdw blurRad="63500" dist="50800" dir="10800000">
                        <a:prstClr val="black">
                          <a:alpha val="50000"/>
                        </a:prstClr>
                      </a:innerShdw>
                    </a:effectLst>
                    <a:latin typeface="Garamond" panose="02020404030301010803" pitchFamily="18" charset="0"/>
                    <a:cs typeface="Arial" charset="0"/>
                  </a:rPr>
                  <a:t>T</a:t>
                </a:r>
                <a:endParaRPr lang="en-US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11E655F-7C6D-8748-A725-87F9C8949967}"/>
                </a:ext>
              </a:extLst>
            </p:cNvPr>
            <p:cNvSpPr txBox="1"/>
            <p:nvPr userDrawn="1"/>
          </p:nvSpPr>
          <p:spPr>
            <a:xfrm>
              <a:off x="-76200" y="6352143"/>
              <a:ext cx="20162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b="1">
                  <a:solidFill>
                    <a:srgbClr val="00B0F0"/>
                  </a:solidFill>
                  <a:effectLst>
                    <a:innerShdw blurRad="63500" dist="50800" dir="10800000">
                      <a:prstClr val="black">
                        <a:alpha val="50000"/>
                      </a:prstClr>
                    </a:innerShdw>
                  </a:effectLst>
                  <a:latin typeface="Garamond" panose="02020404030301010803" pitchFamily="18" charset="0"/>
                  <a:ea typeface="Arial" charset="0"/>
                  <a:cs typeface="Arial" charset="0"/>
                </a:rPr>
                <a:t>Sci-Excel Tuition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76959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583F4D-03F3-8B43-8F6D-C5F2D7F54C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B1E73-4220-7649-9547-C386014EEE01}" type="datetimeFigureOut">
              <a:rPr lang="en-US" smtClean="0"/>
              <a:t>10/20/23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954614-FFFD-AB43-8F7D-B2BCBECC0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934E2A-25EC-7646-A3BA-A9D1654BB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B94D0A-D0BA-9E43-95C9-356830D5C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509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2CB8-15DD-6944-86E8-FFCC20CCD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436547-1DFE-3C48-99EB-F90B6C6405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1EAD05-6102-FB4E-A547-B2DC207E51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3111DA-D516-B24F-B356-1F7752560A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B1E73-4220-7649-9547-C386014EEE01}" type="datetimeFigureOut">
              <a:rPr lang="en-US" smtClean="0"/>
              <a:t>10/20/23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C80B38-AB2B-3A47-AF41-70E2B1077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40CBE6-9577-2F41-ABFE-A9C9B13AE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B94D0A-D0BA-9E43-95C9-356830D5C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502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27CBD-C096-5043-A32F-6108CACBE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B60640-C183-7A44-A9D6-AD099D60A9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F52704-487C-D543-9436-6A2262E461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1D9364-4E91-B949-AEE4-7E324A9CC3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B1E73-4220-7649-9547-C386014EEE01}" type="datetimeFigureOut">
              <a:rPr lang="en-US" smtClean="0"/>
              <a:t>10/20/23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768828-0CA4-9642-9EDF-3F23E2914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F3C3C7-B67D-2F41-B243-B3CD2E6EE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B94D0A-D0BA-9E43-95C9-356830D5C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79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A2F578B-0237-8445-B9B0-F52A64A26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DCADCD-F447-CB4C-9EB8-D66F1E57B7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834B491-91A0-4C0E-8307-0F87E984B022}"/>
              </a:ext>
            </a:extLst>
          </p:cNvPr>
          <p:cNvGrpSpPr/>
          <p:nvPr userDrawn="1"/>
        </p:nvGrpSpPr>
        <p:grpSpPr>
          <a:xfrm>
            <a:off x="52428" y="5990641"/>
            <a:ext cx="797647" cy="797647"/>
            <a:chOff x="40553" y="5532437"/>
            <a:chExt cx="1255852" cy="1255852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4D29FDE-7C76-8E35-916C-B4003B2D54EE}"/>
                </a:ext>
              </a:extLst>
            </p:cNvPr>
            <p:cNvSpPr/>
            <p:nvPr userDrawn="1"/>
          </p:nvSpPr>
          <p:spPr>
            <a:xfrm>
              <a:off x="40553" y="5532437"/>
              <a:ext cx="1255852" cy="125585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E70A417-CFD8-45AA-CE3D-D29F09221ADB}"/>
                </a:ext>
              </a:extLst>
            </p:cNvPr>
            <p:cNvGrpSpPr/>
            <p:nvPr userDrawn="1"/>
          </p:nvGrpSpPr>
          <p:grpSpPr>
            <a:xfrm>
              <a:off x="80857" y="5784209"/>
              <a:ext cx="1175893" cy="976209"/>
              <a:chOff x="2538285" y="2210574"/>
              <a:chExt cx="1265984" cy="1051002"/>
            </a:xfrm>
          </p:grpSpPr>
          <p:pic>
            <p:nvPicPr>
              <p:cNvPr id="11" name="Picture 10" descr="Application&#10;&#10;Description automatically generated with low confidence">
                <a:extLst>
                  <a:ext uri="{FF2B5EF4-FFF2-40B4-BE49-F238E27FC236}">
                    <a16:creationId xmlns:a16="http://schemas.microsoft.com/office/drawing/2014/main" id="{C34D6486-5CD9-AC2E-3F65-1894F8AD0A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607988" y="2273337"/>
                <a:ext cx="1152343" cy="981818"/>
              </a:xfrm>
              <a:prstGeom prst="rect">
                <a:avLst/>
              </a:prstGeom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5B356D7-22B4-ADD2-7D39-9AF7B639DCB8}"/>
                  </a:ext>
                </a:extLst>
              </p:cNvPr>
              <p:cNvSpPr/>
              <p:nvPr/>
            </p:nvSpPr>
            <p:spPr>
              <a:xfrm>
                <a:off x="2538285" y="2210574"/>
                <a:ext cx="1265984" cy="105100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64010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3" r:id="rId12"/>
    <p:sldLayoutId id="214748369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10/20/23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113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80" r:id="rId11"/>
    <p:sldLayoutId id="2147483691" r:id="rId12"/>
    <p:sldLayoutId id="2147483690" r:id="rId13"/>
    <p:sldLayoutId id="2147483693" r:id="rId14"/>
    <p:sldLayoutId id="2147483694" r:id="rId15"/>
    <p:sldLayoutId id="2147483692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E9F414-BA03-4A4A-A8BA-79FBE18902C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30382" y="614502"/>
            <a:ext cx="10515600" cy="1325563"/>
          </a:xfrm>
        </p:spPr>
        <p:txBody>
          <a:bodyPr>
            <a:noAutofit/>
          </a:bodyPr>
          <a:lstStyle/>
          <a:p>
            <a:r>
              <a:rPr lang="en-US" sz="5400" b="1" dirty="0"/>
              <a:t>AQA Past paper questions </a:t>
            </a:r>
            <a:br>
              <a:rPr lang="en-US" sz="5400" b="1" dirty="0"/>
            </a:br>
            <a:r>
              <a:rPr lang="en-US" sz="5400" b="1" dirty="0"/>
              <a:t>3.1.4 Energetics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8A4AB01-86FE-964C-A8A4-F8CBB4CDF7B4}"/>
              </a:ext>
            </a:extLst>
          </p:cNvPr>
          <p:cNvSpPr txBox="1">
            <a:spLocks/>
          </p:cNvSpPr>
          <p:nvPr/>
        </p:nvSpPr>
        <p:spPr>
          <a:xfrm>
            <a:off x="630379" y="31083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Garamond" panose="02020404030301010803" pitchFamily="18" charset="0"/>
                <a:ea typeface="Arial" charset="0"/>
                <a:cs typeface="Arial" charset="0"/>
              </a:rPr>
              <a:t>Dr John R Griffiths</a:t>
            </a:r>
            <a:endParaRPr lang="en-US" b="1">
              <a:latin typeface="Garamond" panose="02020404030301010803" pitchFamily="18" charset="0"/>
            </a:endParaRPr>
          </a:p>
          <a:p>
            <a:pPr algn="ctr"/>
            <a:r>
              <a:rPr lang="en-US" b="1" err="1">
                <a:solidFill>
                  <a:srgbClr val="00B0F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Garamond" panose="02020404030301010803" pitchFamily="18" charset="0"/>
                <a:ea typeface="Arial" charset="0"/>
                <a:cs typeface="Arial" charset="0"/>
              </a:rPr>
              <a:t>SciExcel</a:t>
            </a:r>
            <a:r>
              <a:rPr lang="en-US" b="1">
                <a:solidFill>
                  <a:srgbClr val="00B0F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Garamond" panose="02020404030301010803" pitchFamily="18" charset="0"/>
                <a:ea typeface="Arial" charset="0"/>
                <a:cs typeface="Arial" charset="0"/>
              </a:rPr>
              <a:t> Tuition</a:t>
            </a:r>
          </a:p>
        </p:txBody>
      </p:sp>
      <p:pic>
        <p:nvPicPr>
          <p:cNvPr id="1030" name="Picture 6" descr="AQA to pay out £1.1m for serious breaches on exam re-marks">
            <a:extLst>
              <a:ext uri="{FF2B5EF4-FFF2-40B4-BE49-F238E27FC236}">
                <a16:creationId xmlns:a16="http://schemas.microsoft.com/office/drawing/2014/main" id="{F986C080-FDED-6042-AF80-A2FD96D37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0344" y="180494"/>
            <a:ext cx="1398796" cy="735496"/>
          </a:xfrm>
          <a:prstGeom prst="rect">
            <a:avLst/>
          </a:prstGeom>
          <a:solidFill>
            <a:schemeClr val="accent6"/>
          </a:solidFill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749BB861-8D6B-E749-A0D3-C53540C02B67}"/>
              </a:ext>
            </a:extLst>
          </p:cNvPr>
          <p:cNvSpPr/>
          <p:nvPr/>
        </p:nvSpPr>
        <p:spPr>
          <a:xfrm>
            <a:off x="10640345" y="180494"/>
            <a:ext cx="1398795" cy="735496"/>
          </a:xfrm>
          <a:prstGeom prst="rect">
            <a:avLst/>
          </a:prstGeom>
          <a:solidFill>
            <a:schemeClr val="accent6">
              <a:lumMod val="40000"/>
              <a:lumOff val="60000"/>
              <a:alpha val="2893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584B1D7-7385-7584-314E-B07FFF4B3547}"/>
              </a:ext>
            </a:extLst>
          </p:cNvPr>
          <p:cNvSpPr/>
          <p:nvPr/>
        </p:nvSpPr>
        <p:spPr>
          <a:xfrm>
            <a:off x="40553" y="5532437"/>
            <a:ext cx="1255852" cy="125585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D46F7C7-C31B-1C61-7C24-1357B38A48FD}"/>
              </a:ext>
            </a:extLst>
          </p:cNvPr>
          <p:cNvGrpSpPr/>
          <p:nvPr/>
        </p:nvGrpSpPr>
        <p:grpSpPr>
          <a:xfrm>
            <a:off x="80857" y="5784209"/>
            <a:ext cx="1175893" cy="976209"/>
            <a:chOff x="2538285" y="2210574"/>
            <a:chExt cx="1265984" cy="1051002"/>
          </a:xfrm>
        </p:grpSpPr>
        <p:pic>
          <p:nvPicPr>
            <p:cNvPr id="11" name="Picture 10" descr="Application&#10;&#10;Description automatically generated with low confidence">
              <a:extLst>
                <a:ext uri="{FF2B5EF4-FFF2-40B4-BE49-F238E27FC236}">
                  <a16:creationId xmlns:a16="http://schemas.microsoft.com/office/drawing/2014/main" id="{6057A0F3-80EE-0A32-272A-349045130C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07988" y="2273337"/>
              <a:ext cx="1152343" cy="981818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DAED71A-2900-C562-421A-71894B8366E0}"/>
                </a:ext>
              </a:extLst>
            </p:cNvPr>
            <p:cNvSpPr/>
            <p:nvPr/>
          </p:nvSpPr>
          <p:spPr>
            <a:xfrm>
              <a:off x="2538285" y="2210574"/>
              <a:ext cx="1265984" cy="105100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C49E7B73-85A3-B487-2595-4E31A77BF997}"/>
              </a:ext>
            </a:extLst>
          </p:cNvPr>
          <p:cNvSpPr/>
          <p:nvPr/>
        </p:nvSpPr>
        <p:spPr>
          <a:xfrm>
            <a:off x="3938867" y="5707153"/>
            <a:ext cx="989252" cy="8212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3355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33D3683-3457-3A92-4C59-F7AF3D5BC71C}"/>
              </a:ext>
            </a:extLst>
          </p:cNvPr>
          <p:cNvSpPr txBox="1"/>
          <p:nvPr/>
        </p:nvSpPr>
        <p:spPr>
          <a:xfrm>
            <a:off x="130629" y="145143"/>
            <a:ext cx="4934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2018 Paper 2 (AS)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603E338C-EA49-AC19-F5AC-8EF133165F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216" t="26646" r="19684" b="36929"/>
          <a:stretch/>
        </p:blipFill>
        <p:spPr>
          <a:xfrm>
            <a:off x="403760" y="926275"/>
            <a:ext cx="4973927" cy="2755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9267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33D3683-3457-3A92-4C59-F7AF3D5BC71C}"/>
              </a:ext>
            </a:extLst>
          </p:cNvPr>
          <p:cNvSpPr txBox="1"/>
          <p:nvPr/>
        </p:nvSpPr>
        <p:spPr>
          <a:xfrm>
            <a:off x="130629" y="145143"/>
            <a:ext cx="4934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2019 Paper 1 (AS)</a:t>
            </a:r>
          </a:p>
        </p:txBody>
      </p:sp>
      <p:pic>
        <p:nvPicPr>
          <p:cNvPr id="3" name="Picture 2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69A1E2A6-8002-E107-B744-A072C222F9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162" t="22110" r="17273" b="20261"/>
          <a:stretch/>
        </p:blipFill>
        <p:spPr>
          <a:xfrm>
            <a:off x="0" y="667656"/>
            <a:ext cx="6096000" cy="4818744"/>
          </a:xfrm>
          <a:prstGeom prst="rect">
            <a:avLst/>
          </a:prstGeom>
        </p:spPr>
      </p:pic>
      <p:pic>
        <p:nvPicPr>
          <p:cNvPr id="7" name="Picture 6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FFBF92B4-F70A-0953-805D-6A59C851F4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788" t="53782" r="17646" b="18730"/>
          <a:stretch/>
        </p:blipFill>
        <p:spPr>
          <a:xfrm>
            <a:off x="6197600" y="329808"/>
            <a:ext cx="5896802" cy="2223387"/>
          </a:xfrm>
          <a:prstGeom prst="rect">
            <a:avLst/>
          </a:prstGeom>
        </p:spPr>
      </p:pic>
      <p:pic>
        <p:nvPicPr>
          <p:cNvPr id="10" name="Picture 9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AFE11817-2F67-A210-962D-4064470A56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709" t="46286" r="17390" b="13598"/>
          <a:stretch/>
        </p:blipFill>
        <p:spPr>
          <a:xfrm>
            <a:off x="6197600" y="3077028"/>
            <a:ext cx="5998094" cy="3276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8694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33D3683-3457-3A92-4C59-F7AF3D5BC71C}"/>
              </a:ext>
            </a:extLst>
          </p:cNvPr>
          <p:cNvSpPr txBox="1"/>
          <p:nvPr/>
        </p:nvSpPr>
        <p:spPr>
          <a:xfrm>
            <a:off x="130629" y="145143"/>
            <a:ext cx="4934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2019 Paper 2 (AS)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B2CCBEF5-DE8F-A8A9-A81F-8F5F0B8903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19" t="25424" r="17239" b="9529"/>
          <a:stretch/>
        </p:blipFill>
        <p:spPr>
          <a:xfrm>
            <a:off x="225630" y="665019"/>
            <a:ext cx="5391399" cy="4750129"/>
          </a:xfrm>
          <a:prstGeom prst="rect">
            <a:avLst/>
          </a:prstGeom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34658CE8-E429-418B-BC7A-262CF9F2E6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924" t="25668" r="17392" b="49641"/>
          <a:stretch/>
        </p:blipFill>
        <p:spPr>
          <a:xfrm>
            <a:off x="6095999" y="665019"/>
            <a:ext cx="5941299" cy="2006929"/>
          </a:xfrm>
          <a:prstGeom prst="rect">
            <a:avLst/>
          </a:prstGeom>
        </p:spPr>
      </p:pic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C3A6AAB2-CB8F-6D99-20F1-428CC48566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771" t="29702" r="17545" b="33506"/>
          <a:stretch/>
        </p:blipFill>
        <p:spPr>
          <a:xfrm>
            <a:off x="6095999" y="3040083"/>
            <a:ext cx="5767450" cy="290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0068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33D3683-3457-3A92-4C59-F7AF3D5BC71C}"/>
              </a:ext>
            </a:extLst>
          </p:cNvPr>
          <p:cNvSpPr txBox="1"/>
          <p:nvPr/>
        </p:nvSpPr>
        <p:spPr>
          <a:xfrm>
            <a:off x="130629" y="145143"/>
            <a:ext cx="4934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2019 Paper 2 (AS)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8DA85C47-2F5C-C1AB-118A-534A3ED322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71" t="37891" r="17239" b="23972"/>
          <a:stretch/>
        </p:blipFill>
        <p:spPr>
          <a:xfrm>
            <a:off x="344384" y="961900"/>
            <a:ext cx="5865797" cy="3040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1377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33D3683-3457-3A92-4C59-F7AF3D5BC71C}"/>
              </a:ext>
            </a:extLst>
          </p:cNvPr>
          <p:cNvSpPr txBox="1"/>
          <p:nvPr/>
        </p:nvSpPr>
        <p:spPr>
          <a:xfrm>
            <a:off x="130629" y="145143"/>
            <a:ext cx="4934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2020 Paper 1 (AS)</a:t>
            </a:r>
          </a:p>
        </p:txBody>
      </p:sp>
      <p:pic>
        <p:nvPicPr>
          <p:cNvPr id="3" name="Picture 2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98B8DC52-1F93-358F-932D-DA09692B71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86" t="18454" r="17132" b="13505"/>
          <a:stretch/>
        </p:blipFill>
        <p:spPr>
          <a:xfrm>
            <a:off x="174173" y="518885"/>
            <a:ext cx="5820229" cy="5359402"/>
          </a:xfrm>
          <a:prstGeom prst="rect">
            <a:avLst/>
          </a:prstGeom>
        </p:spPr>
      </p:pic>
      <p:pic>
        <p:nvPicPr>
          <p:cNvPr id="7" name="Picture 6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3D4BD0D8-4AFA-BBC4-B2A4-603D105D9B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228" t="20616" r="16899" b="38151"/>
          <a:stretch/>
        </p:blipFill>
        <p:spPr>
          <a:xfrm>
            <a:off x="6197599" y="329809"/>
            <a:ext cx="5894327" cy="3240705"/>
          </a:xfrm>
          <a:prstGeom prst="rect">
            <a:avLst/>
          </a:prstGeom>
        </p:spPr>
      </p:pic>
      <p:pic>
        <p:nvPicPr>
          <p:cNvPr id="10" name="Picture 9" descr="Graphical user interface, application, table, Word&#10;&#10;Description automatically generated">
            <a:extLst>
              <a:ext uri="{FF2B5EF4-FFF2-40B4-BE49-F238E27FC236}">
                <a16:creationId xmlns:a16="http://schemas.microsoft.com/office/drawing/2014/main" id="{BF4E907C-43D0-21A2-E276-E6C9A41574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414" t="39141" r="17087" b="37255"/>
          <a:stretch/>
        </p:blipFill>
        <p:spPr>
          <a:xfrm>
            <a:off x="6226628" y="2855685"/>
            <a:ext cx="5821373" cy="1846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1557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33D3683-3457-3A92-4C59-F7AF3D5BC71C}"/>
              </a:ext>
            </a:extLst>
          </p:cNvPr>
          <p:cNvSpPr txBox="1"/>
          <p:nvPr/>
        </p:nvSpPr>
        <p:spPr>
          <a:xfrm>
            <a:off x="130629" y="145143"/>
            <a:ext cx="4934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2020 Paper 1 (AS)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FD2BFE3F-3D34-CF91-39F8-2FAC0C120B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414" t="44818" r="17460" b="26499"/>
          <a:stretch/>
        </p:blipFill>
        <p:spPr>
          <a:xfrm>
            <a:off x="890649" y="711199"/>
            <a:ext cx="5713641" cy="2220686"/>
          </a:xfrm>
          <a:prstGeom prst="rect">
            <a:avLst/>
          </a:prstGeom>
        </p:spPr>
      </p:pic>
      <p:pic>
        <p:nvPicPr>
          <p:cNvPr id="8" name="Picture 7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45A74851-2FBB-B81B-C58E-E696E1333E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414" t="25994" r="17087" b="29412"/>
          <a:stretch/>
        </p:blipFill>
        <p:spPr>
          <a:xfrm>
            <a:off x="890649" y="3128610"/>
            <a:ext cx="5979746" cy="3584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4995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33D3683-3457-3A92-4C59-F7AF3D5BC71C}"/>
              </a:ext>
            </a:extLst>
          </p:cNvPr>
          <p:cNvSpPr txBox="1"/>
          <p:nvPr/>
        </p:nvSpPr>
        <p:spPr>
          <a:xfrm>
            <a:off x="130629" y="145143"/>
            <a:ext cx="4934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2020 Paper 2 (AS)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2C8DEAEA-B84A-AAB5-8337-98419D74A0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312" t="22980" r="17394" b="9794"/>
          <a:stretch/>
        </p:blipFill>
        <p:spPr>
          <a:xfrm>
            <a:off x="296883" y="878773"/>
            <a:ext cx="5325370" cy="4833258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8E378662-5411-7627-E505-46D0201397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923" t="23591" r="17852" b="37418"/>
          <a:stretch/>
        </p:blipFill>
        <p:spPr>
          <a:xfrm>
            <a:off x="6293921" y="878772"/>
            <a:ext cx="5553631" cy="2992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9070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4C39F090-A2F1-A50B-BA60-15AE0B7A06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415" t="19421" r="16714" b="16041"/>
          <a:stretch/>
        </p:blipFill>
        <p:spPr>
          <a:xfrm>
            <a:off x="130629" y="595086"/>
            <a:ext cx="6240468" cy="53702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3D3683-3457-3A92-4C59-F7AF3D5BC71C}"/>
              </a:ext>
            </a:extLst>
          </p:cNvPr>
          <p:cNvSpPr txBox="1"/>
          <p:nvPr/>
        </p:nvSpPr>
        <p:spPr>
          <a:xfrm>
            <a:off x="130629" y="145143"/>
            <a:ext cx="4934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2021 Paper 1 (AS)</a:t>
            </a:r>
          </a:p>
        </p:txBody>
      </p:sp>
      <p:pic>
        <p:nvPicPr>
          <p:cNvPr id="8" name="Picture 7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8C9FDBC8-705C-FA6E-1E6E-7D3A7BC290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787" t="25397" r="17549" b="52493"/>
          <a:stretch/>
        </p:blipFill>
        <p:spPr>
          <a:xfrm>
            <a:off x="6371097" y="514475"/>
            <a:ext cx="5598836" cy="169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6338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33D3683-3457-3A92-4C59-F7AF3D5BC71C}"/>
              </a:ext>
            </a:extLst>
          </p:cNvPr>
          <p:cNvSpPr txBox="1"/>
          <p:nvPr/>
        </p:nvSpPr>
        <p:spPr>
          <a:xfrm>
            <a:off x="130629" y="145143"/>
            <a:ext cx="4934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2021 Paper 2 (AS)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F5970E33-49AA-20DC-36F7-E7586DEC0D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71" t="22980" r="17698" b="9794"/>
          <a:stretch/>
        </p:blipFill>
        <p:spPr>
          <a:xfrm>
            <a:off x="344384" y="724395"/>
            <a:ext cx="5147413" cy="4750130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A0134735-8ED7-E039-F5FA-FA2062858B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076" t="49870" r="17698" b="32529"/>
          <a:stretch/>
        </p:blipFill>
        <p:spPr>
          <a:xfrm>
            <a:off x="5866409" y="843147"/>
            <a:ext cx="5565566" cy="1353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8531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33D3683-3457-3A92-4C59-F7AF3D5BC71C}"/>
              </a:ext>
            </a:extLst>
          </p:cNvPr>
          <p:cNvSpPr txBox="1"/>
          <p:nvPr/>
        </p:nvSpPr>
        <p:spPr>
          <a:xfrm>
            <a:off x="130629" y="145143"/>
            <a:ext cx="4934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2022 Paper 2 (AS)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FEDF832E-794E-C443-BC56-38E8024E56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924" t="25424" r="17392" b="22016"/>
          <a:stretch/>
        </p:blipFill>
        <p:spPr>
          <a:xfrm>
            <a:off x="273133" y="676894"/>
            <a:ext cx="5912364" cy="425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0837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33D3683-3457-3A92-4C59-F7AF3D5BC71C}"/>
              </a:ext>
            </a:extLst>
          </p:cNvPr>
          <p:cNvSpPr txBox="1"/>
          <p:nvPr/>
        </p:nvSpPr>
        <p:spPr>
          <a:xfrm>
            <a:off x="130629" y="145143"/>
            <a:ext cx="4934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2016 Paper 2 (AS)</a:t>
            </a:r>
          </a:p>
        </p:txBody>
      </p:sp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EEC31576-72AB-23F0-DC6F-FFA2B5462E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299" t="22490" r="17545" b="7105"/>
          <a:stretch/>
        </p:blipFill>
        <p:spPr>
          <a:xfrm>
            <a:off x="237505" y="617517"/>
            <a:ext cx="5314787" cy="5296395"/>
          </a:xfrm>
          <a:prstGeom prst="rect">
            <a:avLst/>
          </a:prstGeom>
        </p:spPr>
      </p:pic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1198EDCC-1498-BA60-2C8F-64BB3A5B84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730" t="22490" r="21671" b="8327"/>
          <a:stretch/>
        </p:blipFill>
        <p:spPr>
          <a:xfrm>
            <a:off x="5747657" y="145143"/>
            <a:ext cx="5455684" cy="6626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0776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33D3683-3457-3A92-4C59-F7AF3D5BC71C}"/>
              </a:ext>
            </a:extLst>
          </p:cNvPr>
          <p:cNvSpPr txBox="1"/>
          <p:nvPr/>
        </p:nvSpPr>
        <p:spPr>
          <a:xfrm>
            <a:off x="130629" y="145143"/>
            <a:ext cx="4934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2022 Paper 2 (AS)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AA0FD994-FC64-41AA-DE02-1431F9C695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076" t="22002" r="17698" b="17127"/>
          <a:stretch/>
        </p:blipFill>
        <p:spPr>
          <a:xfrm>
            <a:off x="237505" y="712517"/>
            <a:ext cx="5406756" cy="4548251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59ED9CD9-9024-D858-9EED-165387A9E5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924" t="24202" r="17545" b="29411"/>
          <a:stretch/>
        </p:blipFill>
        <p:spPr>
          <a:xfrm>
            <a:off x="6387011" y="712518"/>
            <a:ext cx="5669614" cy="361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2658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33D3683-3457-3A92-4C59-F7AF3D5BC71C}"/>
              </a:ext>
            </a:extLst>
          </p:cNvPr>
          <p:cNvSpPr txBox="1"/>
          <p:nvPr/>
        </p:nvSpPr>
        <p:spPr>
          <a:xfrm>
            <a:off x="130629" y="145143"/>
            <a:ext cx="4934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2016 Paper 2 (AS)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32794C86-223D-2D5C-588A-9D9B803564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730" t="23468" r="22129" b="44752"/>
          <a:stretch/>
        </p:blipFill>
        <p:spPr>
          <a:xfrm>
            <a:off x="415636" y="890649"/>
            <a:ext cx="4706281" cy="2660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076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33D3683-3457-3A92-4C59-F7AF3D5BC71C}"/>
              </a:ext>
            </a:extLst>
          </p:cNvPr>
          <p:cNvSpPr txBox="1"/>
          <p:nvPr/>
        </p:nvSpPr>
        <p:spPr>
          <a:xfrm>
            <a:off x="130629" y="145143"/>
            <a:ext cx="4934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2017 Paper 1 (AS)</a:t>
            </a:r>
          </a:p>
        </p:txBody>
      </p:sp>
      <p:pic>
        <p:nvPicPr>
          <p:cNvPr id="3" name="Picture 2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18B433AB-07B5-DC8B-C586-7827B38E84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516" t="19441" r="17197" b="11129"/>
          <a:stretch/>
        </p:blipFill>
        <p:spPr>
          <a:xfrm>
            <a:off x="0" y="779488"/>
            <a:ext cx="5484401" cy="5141627"/>
          </a:xfrm>
          <a:prstGeom prst="rect">
            <a:avLst/>
          </a:prstGeom>
        </p:spPr>
      </p:pic>
      <p:pic>
        <p:nvPicPr>
          <p:cNvPr id="7" name="Picture 6" descr="Graphical user interface, application, table, Word&#10;&#10;Description automatically generated">
            <a:extLst>
              <a:ext uri="{FF2B5EF4-FFF2-40B4-BE49-F238E27FC236}">
                <a16:creationId xmlns:a16="http://schemas.microsoft.com/office/drawing/2014/main" id="{32E4C4B7-B655-76EC-5000-A25B415E01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709" t="19286" r="17197" b="8660"/>
          <a:stretch/>
        </p:blipFill>
        <p:spPr>
          <a:xfrm>
            <a:off x="6096000" y="145143"/>
            <a:ext cx="5101652" cy="4984253"/>
          </a:xfrm>
          <a:prstGeom prst="rect">
            <a:avLst/>
          </a:prstGeom>
        </p:spPr>
      </p:pic>
      <p:pic>
        <p:nvPicPr>
          <p:cNvPr id="9" name="Picture 8" descr="Graphical user interface, application, table&#10;&#10;Description automatically generated">
            <a:extLst>
              <a:ext uri="{FF2B5EF4-FFF2-40B4-BE49-F238E27FC236}">
                <a16:creationId xmlns:a16="http://schemas.microsoft.com/office/drawing/2014/main" id="{C417414E-C9CD-EAA3-33AD-56F3F081D6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130" t="50299" r="17390" b="28660"/>
          <a:stretch/>
        </p:blipFill>
        <p:spPr>
          <a:xfrm>
            <a:off x="6095999" y="5129396"/>
            <a:ext cx="5596677" cy="158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5589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33D3683-3457-3A92-4C59-F7AF3D5BC71C}"/>
              </a:ext>
            </a:extLst>
          </p:cNvPr>
          <p:cNvSpPr txBox="1"/>
          <p:nvPr/>
        </p:nvSpPr>
        <p:spPr>
          <a:xfrm>
            <a:off x="130629" y="145143"/>
            <a:ext cx="4934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2017 Paper 1 (AS)</a:t>
            </a:r>
          </a:p>
        </p:txBody>
      </p:sp>
      <p:pic>
        <p:nvPicPr>
          <p:cNvPr id="4" name="Picture 3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6DEA8FE4-7034-AECC-4D8B-B11493F917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08" t="19132" r="16811" b="17602"/>
          <a:stretch/>
        </p:blipFill>
        <p:spPr>
          <a:xfrm>
            <a:off x="-16180" y="764498"/>
            <a:ext cx="5997255" cy="5101912"/>
          </a:xfrm>
          <a:prstGeom prst="rect">
            <a:avLst/>
          </a:prstGeom>
        </p:spPr>
      </p:pic>
      <p:pic>
        <p:nvPicPr>
          <p:cNvPr id="8" name="Picture 7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B4705293-8030-D246-1952-1F79BC7F9B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902" t="44745" r="17775" b="29411"/>
          <a:stretch/>
        </p:blipFill>
        <p:spPr>
          <a:xfrm>
            <a:off x="6210927" y="329808"/>
            <a:ext cx="5720356" cy="2038637"/>
          </a:xfrm>
          <a:prstGeom prst="rect">
            <a:avLst/>
          </a:prstGeom>
        </p:spPr>
      </p:pic>
      <p:pic>
        <p:nvPicPr>
          <p:cNvPr id="11" name="Picture 10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3655434B-DCF4-2348-3281-A6191CB7EB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708" t="23451" r="17583" b="31320"/>
          <a:stretch/>
        </p:blipFill>
        <p:spPr>
          <a:xfrm>
            <a:off x="6210927" y="2111956"/>
            <a:ext cx="5802150" cy="358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5118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33D3683-3457-3A92-4C59-F7AF3D5BC71C}"/>
              </a:ext>
            </a:extLst>
          </p:cNvPr>
          <p:cNvSpPr txBox="1"/>
          <p:nvPr/>
        </p:nvSpPr>
        <p:spPr>
          <a:xfrm>
            <a:off x="130629" y="145143"/>
            <a:ext cx="4934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2017 Paper 2 (AS)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9D94A486-C5DB-5165-D235-F78BC4724B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216" t="23224" r="19990" b="6616"/>
          <a:stretch/>
        </p:blipFill>
        <p:spPr>
          <a:xfrm>
            <a:off x="130628" y="641268"/>
            <a:ext cx="4960451" cy="5332020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7AC2212A-7AD7-D3F8-D4C0-ECCF8BC451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869" t="22735" r="25032" b="9061"/>
          <a:stretch/>
        </p:blipFill>
        <p:spPr>
          <a:xfrm>
            <a:off x="6369656" y="145143"/>
            <a:ext cx="4686795" cy="663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5774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33D3683-3457-3A92-4C59-F7AF3D5BC71C}"/>
              </a:ext>
            </a:extLst>
          </p:cNvPr>
          <p:cNvSpPr txBox="1"/>
          <p:nvPr/>
        </p:nvSpPr>
        <p:spPr>
          <a:xfrm>
            <a:off x="130629" y="145143"/>
            <a:ext cx="4934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2017 Paper 2 (AS)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C3223644-C186-BFCC-687E-E34F72320B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716" t="36669" r="24879" b="23240"/>
          <a:stretch/>
        </p:blipFill>
        <p:spPr>
          <a:xfrm>
            <a:off x="130629" y="665019"/>
            <a:ext cx="6383489" cy="526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4211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33D3683-3457-3A92-4C59-F7AF3D5BC71C}"/>
              </a:ext>
            </a:extLst>
          </p:cNvPr>
          <p:cNvSpPr txBox="1"/>
          <p:nvPr/>
        </p:nvSpPr>
        <p:spPr>
          <a:xfrm>
            <a:off x="130629" y="145143"/>
            <a:ext cx="4934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2018 Paper 1 (AS)</a:t>
            </a:r>
          </a:p>
        </p:txBody>
      </p:sp>
      <p:pic>
        <p:nvPicPr>
          <p:cNvPr id="4" name="Picture 3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F3470A75-7CD0-9D08-539B-0D2AF17C02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08" t="18206" r="16811" b="8043"/>
          <a:stretch/>
        </p:blipFill>
        <p:spPr>
          <a:xfrm>
            <a:off x="0" y="514475"/>
            <a:ext cx="5426502" cy="538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2131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33D3683-3457-3A92-4C59-F7AF3D5BC71C}"/>
              </a:ext>
            </a:extLst>
          </p:cNvPr>
          <p:cNvSpPr txBox="1"/>
          <p:nvPr/>
        </p:nvSpPr>
        <p:spPr>
          <a:xfrm>
            <a:off x="130629" y="145143"/>
            <a:ext cx="4934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2018 Paper 2 (AS)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159929D9-0151-712D-1031-F48FF27723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71" t="24935" r="17392" b="44996"/>
          <a:stretch/>
        </p:blipFill>
        <p:spPr>
          <a:xfrm>
            <a:off x="130629" y="843148"/>
            <a:ext cx="5676981" cy="2327564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3AFD64EA-6B8B-2FF1-2FCD-67449DCF6D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216" t="22246" r="19684" b="6617"/>
          <a:stretch/>
        </p:blipFill>
        <p:spPr>
          <a:xfrm>
            <a:off x="6095999" y="264226"/>
            <a:ext cx="5354291" cy="57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9420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624</TotalTime>
  <Words>128</Words>
  <Application>Microsoft Macintosh PowerPoint</Application>
  <PresentationFormat>Widescreen</PresentationFormat>
  <Paragraphs>23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Garamond</vt:lpstr>
      <vt:lpstr>Office Theme</vt:lpstr>
      <vt:lpstr>Office Theme</vt:lpstr>
      <vt:lpstr>AQA Past paper questions  3.1.4 Energetics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Griffiths</dc:creator>
  <cp:lastModifiedBy>John Griffiths</cp:lastModifiedBy>
  <cp:revision>44</cp:revision>
  <dcterms:created xsi:type="dcterms:W3CDTF">2021-10-29T07:59:38Z</dcterms:created>
  <dcterms:modified xsi:type="dcterms:W3CDTF">2023-10-20T14:07:44Z</dcterms:modified>
</cp:coreProperties>
</file>