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</p:sldMasterIdLst>
  <p:notesMasterIdLst>
    <p:notesMasterId r:id="rId31"/>
  </p:notesMasterIdLst>
  <p:sldIdLst>
    <p:sldId id="268" r:id="rId3"/>
    <p:sldId id="256" r:id="rId4"/>
    <p:sldId id="259" r:id="rId5"/>
    <p:sldId id="261" r:id="rId6"/>
    <p:sldId id="363" r:id="rId7"/>
    <p:sldId id="265" r:id="rId8"/>
    <p:sldId id="267" r:id="rId9"/>
    <p:sldId id="271" r:id="rId10"/>
    <p:sldId id="272" r:id="rId11"/>
    <p:sldId id="273" r:id="rId12"/>
    <p:sldId id="274" r:id="rId13"/>
    <p:sldId id="278" r:id="rId14"/>
    <p:sldId id="279" r:id="rId15"/>
    <p:sldId id="280" r:id="rId16"/>
    <p:sldId id="283" r:id="rId17"/>
    <p:sldId id="284" r:id="rId18"/>
    <p:sldId id="361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289" r:id="rId27"/>
    <p:sldId id="291" r:id="rId28"/>
    <p:sldId id="292" r:id="rId29"/>
    <p:sldId id="36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4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24"/>
  </p:normalViewPr>
  <p:slideViewPr>
    <p:cSldViewPr snapToGrid="0" showGuides="1">
      <p:cViewPr varScale="1">
        <p:scale>
          <a:sx n="106" d="100"/>
          <a:sy n="106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45737-5C97-1E4A-B8A7-92E716815C56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085B8-C78B-3446-A7CF-8BB016A5F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2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84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50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CFC05-FF43-804E-9E8A-EF7897D2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05574A-CE07-BC4F-A773-65B0CC8CB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CA264-8451-934C-A2D8-0B7383CB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B5153-485D-C84B-A6CF-B016828F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329B0-6796-D144-AC42-CEC56412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1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EA7F6-6825-3046-9685-A303BF855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FC9DE-9E52-1A44-BE37-75FDDB0E2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7AC82-8C06-9A4E-9856-25D64055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FA127-EBBD-EA48-9CA2-E0B84D3D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49C4-D761-AD40-9B92-EBFD7C26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97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5D1BC-CF63-A74A-820D-A86F7F088A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15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EF918-75FA-5947-BE68-8A77F9E08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3D9D4-56B5-5B4F-86F9-D368D9CDC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EB729-A0C4-574A-95FC-DC12D03F4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2EF8-B62A-8941-8462-A6C0A6DDFE0B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D1399-EE8D-034C-8C89-AD9F8CD7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9A67C-2073-4844-B068-7370871F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9AE-CD81-B940-BE7C-A34914DF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85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63EE6-1884-BA43-AA1A-F7224EB4C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4C634-5170-824D-BE69-5581E9E61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C9691-097D-FC41-84F9-ECCD532E1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2EF8-B62A-8941-8462-A6C0A6DDFE0B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85150-C0D9-D14C-B7EE-155DD336C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EB499-3E86-FF4B-8DD2-617C92A44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9AE-CD81-B940-BE7C-A34914DF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22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3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97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59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28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94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9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3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35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30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02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56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37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C3EA2-A704-437B-86EF-779EA2550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99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2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CBB5D-CDAF-4DB0-A755-0B42D9D1B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317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7A2F2-E8B6-4EE4-B6BA-69999B478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54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D1121-0937-8F40-AC67-A8FCC448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FD173-6510-E04B-A299-E6565CAB5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F5DD-4A8B-FF43-A8C0-3F1B40BA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0A19C-73FB-2646-BFBF-BEAADEB3F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50B34-6F97-AF47-A81C-2098A1AE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121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96333" y="53975"/>
            <a:ext cx="11286067" cy="6072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134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45618-5BD0-D147-BC30-B6E09398D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BE557-3CC1-2843-A34F-EA2659384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C2247-028B-5446-9148-B5372D5B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74A35-C5BA-5F45-BA0D-169343CD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7EA83-25E7-B24D-947B-C68764AB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780B5-807F-4246-9120-27F6757D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0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FBB4-1E04-434D-A874-26CA3F23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70618-A1C3-9E45-A379-E1C787A1E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3E68F-41EF-8840-8B5D-356ABF60A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3FC27-B3BD-384C-BEFB-7AE900993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072C1-5271-0746-8E19-9EBF1B484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EAC5BB-B1DD-414E-8FBB-7D79606B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D71F4-E8CB-AF44-9DC6-A1CC1B6C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CEA225-EFE0-D043-8000-26CB8303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9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66DD12-74CC-8E44-976F-F1ACACC86FE4}"/>
              </a:ext>
            </a:extLst>
          </p:cNvPr>
          <p:cNvGrpSpPr/>
          <p:nvPr userDrawn="1"/>
        </p:nvGrpSpPr>
        <p:grpSpPr>
          <a:xfrm>
            <a:off x="-76200" y="5292725"/>
            <a:ext cx="2016224" cy="1428750"/>
            <a:chOff x="-76200" y="5292725"/>
            <a:chExt cx="2016224" cy="14287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88DBE6-08B2-514B-90F5-55FEB2BA40A1}"/>
                </a:ext>
              </a:extLst>
            </p:cNvPr>
            <p:cNvGrpSpPr/>
            <p:nvPr userDrawn="1"/>
          </p:nvGrpSpPr>
          <p:grpSpPr>
            <a:xfrm>
              <a:off x="217537" y="5292725"/>
              <a:ext cx="1428750" cy="1428750"/>
              <a:chOff x="2135560" y="1916832"/>
              <a:chExt cx="1428750" cy="1428750"/>
            </a:xfrm>
          </p:grpSpPr>
          <p:pic>
            <p:nvPicPr>
              <p:cNvPr id="9" name="Picture 2" descr="Triphenylene (CAS 217-59-4) - Chemical &amp; Physical Properties by Cheméo">
                <a:extLst>
                  <a:ext uri="{FF2B5EF4-FFF2-40B4-BE49-F238E27FC236}">
                    <a16:creationId xmlns:a16="http://schemas.microsoft.com/office/drawing/2014/main" id="{81D14BE6-CC4A-3B40-8D50-E72DE8C656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5560" y="1916832"/>
                <a:ext cx="1428750" cy="1428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AE1AE00-879F-7C4D-86C1-1F76A7FE1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1925" y="2614159"/>
                <a:ext cx="216019" cy="16556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8E97A2-5B82-EC49-BCF5-7540D5F62304}"/>
                  </a:ext>
                </a:extLst>
              </p:cNvPr>
              <p:cNvSpPr txBox="1"/>
              <p:nvPr/>
            </p:nvSpPr>
            <p:spPr>
              <a:xfrm>
                <a:off x="2700808" y="221802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ea typeface="Arial" charset="0"/>
                    <a:cs typeface="Arial" charset="0"/>
                  </a:rPr>
                  <a:t>S</a:t>
                </a:r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FF48CB-CA7F-AE47-856F-79417902B973}"/>
                  </a:ext>
                </a:extLst>
              </p:cNvPr>
              <p:cNvSpPr txBox="1"/>
              <p:nvPr/>
            </p:nvSpPr>
            <p:spPr>
              <a:xfrm>
                <a:off x="2409614" y="2684611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E</a:t>
                </a:r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A3CA51-D99D-BB4D-B73D-02B6CFCB4143}"/>
                  </a:ext>
                </a:extLst>
              </p:cNvPr>
              <p:cNvSpPr txBox="1"/>
              <p:nvPr/>
            </p:nvSpPr>
            <p:spPr>
              <a:xfrm>
                <a:off x="2957944" y="267112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T</a:t>
                </a:r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1E655F-7C6D-8748-A725-87F9C8949967}"/>
                </a:ext>
              </a:extLst>
            </p:cNvPr>
            <p:cNvSpPr txBox="1"/>
            <p:nvPr userDrawn="1"/>
          </p:nvSpPr>
          <p:spPr>
            <a:xfrm>
              <a:off x="-76200" y="6352143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>
                  <a:solidFill>
                    <a:srgbClr val="00B0F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Garamond" panose="02020404030301010803" pitchFamily="18" charset="0"/>
                  <a:ea typeface="Arial" charset="0"/>
                  <a:cs typeface="Arial" charset="0"/>
                </a:rPr>
                <a:t>Sci-Excel Tuition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69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83F4D-03F3-8B43-8F6D-C5F2D7F54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954614-FFFD-AB43-8F7D-B2BCBECC0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E2A-25EC-7646-A3BA-A9D1654B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0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2CB8-15DD-6944-86E8-FFCC20CC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36547-1DFE-3C48-99EB-F90B6C640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EAD05-6102-FB4E-A547-B2DC207E5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111DA-D516-B24F-B356-1F775256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80B38-AB2B-3A47-AF41-70E2B107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0CBE6-9577-2F41-ABFE-A9C9B13A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0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7CBD-C096-5043-A32F-6108CACB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B60640-C183-7A44-A9D6-AD099D60A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52704-487C-D543-9436-6A2262E46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9364-4E91-B949-AEE4-7E324A9CC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68828-0CA4-9642-9EDF-3F23E291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3C3C7-B67D-2F41-B243-B3CD2E6E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2F578B-0237-8445-B9B0-F52A64A2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CADCD-F447-CB4C-9EB8-D66F1E57B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34B491-91A0-4C0E-8307-0F87E984B022}"/>
              </a:ext>
            </a:extLst>
          </p:cNvPr>
          <p:cNvGrpSpPr/>
          <p:nvPr userDrawn="1"/>
        </p:nvGrpSpPr>
        <p:grpSpPr>
          <a:xfrm>
            <a:off x="52428" y="5990641"/>
            <a:ext cx="797647" cy="797647"/>
            <a:chOff x="40553" y="5532437"/>
            <a:chExt cx="1255852" cy="125585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D29FDE-7C76-8E35-916C-B4003B2D54EE}"/>
                </a:ext>
              </a:extLst>
            </p:cNvPr>
            <p:cNvSpPr/>
            <p:nvPr userDrawn="1"/>
          </p:nvSpPr>
          <p:spPr>
            <a:xfrm>
              <a:off x="40553" y="5532437"/>
              <a:ext cx="1255852" cy="12558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70A417-CFD8-45AA-CE3D-D29F09221ADB}"/>
                </a:ext>
              </a:extLst>
            </p:cNvPr>
            <p:cNvGrpSpPr/>
            <p:nvPr userDrawn="1"/>
          </p:nvGrpSpPr>
          <p:grpSpPr>
            <a:xfrm>
              <a:off x="80857" y="5784209"/>
              <a:ext cx="1175893" cy="976209"/>
              <a:chOff x="2538285" y="2210574"/>
              <a:chExt cx="1265984" cy="1051002"/>
            </a:xfrm>
          </p:grpSpPr>
          <p:pic>
            <p:nvPicPr>
              <p:cNvPr id="11" name="Picture 10" descr="Application&#10;&#10;Description automatically generated with low confidence">
                <a:extLst>
                  <a:ext uri="{FF2B5EF4-FFF2-40B4-BE49-F238E27FC236}">
                    <a16:creationId xmlns:a16="http://schemas.microsoft.com/office/drawing/2014/main" id="{C34D6486-5CD9-AC2E-3F65-1894F8AD0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07988" y="2273337"/>
                <a:ext cx="1152343" cy="981818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B356D7-22B4-ADD2-7D39-9AF7B639DCB8}"/>
                  </a:ext>
                </a:extLst>
              </p:cNvPr>
              <p:cNvSpPr/>
              <p:nvPr/>
            </p:nvSpPr>
            <p:spPr>
              <a:xfrm>
                <a:off x="2538285" y="2210574"/>
                <a:ext cx="1265984" cy="105100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01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99" r:id="rId13"/>
    <p:sldLayoutId id="214748370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1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80" r:id="rId11"/>
    <p:sldLayoutId id="2147483691" r:id="rId12"/>
    <p:sldLayoutId id="2147483690" r:id="rId13"/>
    <p:sldLayoutId id="2147483693" r:id="rId14"/>
    <p:sldLayoutId id="2147483694" r:id="rId15"/>
    <p:sldLayoutId id="214748369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0382" y="614502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b="1" dirty="0"/>
              <a:t>AQA Past paper questions </a:t>
            </a:r>
            <a:br>
              <a:rPr lang="en-US" sz="5400" b="1" dirty="0"/>
            </a:br>
            <a:r>
              <a:rPr lang="en-US" sz="5400" b="1" dirty="0"/>
              <a:t>3.1.6 Equilibria, </a:t>
            </a:r>
            <a:r>
              <a:rPr lang="en-US" sz="5400" b="1" i="1" dirty="0"/>
              <a:t>K</a:t>
            </a:r>
            <a:r>
              <a:rPr lang="en-US" sz="5400" b="1" i="1" baseline="-25000" dirty="0"/>
              <a:t>c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A4AB01-86FE-964C-A8A4-F8CBB4CDF7B4}"/>
              </a:ext>
            </a:extLst>
          </p:cNvPr>
          <p:cNvSpPr txBox="1">
            <a:spLocks/>
          </p:cNvSpPr>
          <p:nvPr/>
        </p:nvSpPr>
        <p:spPr>
          <a:xfrm>
            <a:off x="630379" y="3108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Dr John R Griffiths</a:t>
            </a:r>
            <a:endParaRPr lang="en-US" b="1">
              <a:latin typeface="Garamond" panose="02020404030301010803" pitchFamily="18" charset="0"/>
            </a:endParaRPr>
          </a:p>
          <a:p>
            <a:pPr algn="ctr"/>
            <a:r>
              <a:rPr lang="en-US" b="1" err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SciExcel</a:t>
            </a:r>
            <a:r>
              <a:rPr lang="en-US" b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 Tuition</a:t>
            </a:r>
          </a:p>
        </p:txBody>
      </p:sp>
      <p:pic>
        <p:nvPicPr>
          <p:cNvPr id="1030" name="Picture 6" descr="AQA to pay out £1.1m for serious breaches on exam re-marks">
            <a:extLst>
              <a:ext uri="{FF2B5EF4-FFF2-40B4-BE49-F238E27FC236}">
                <a16:creationId xmlns:a16="http://schemas.microsoft.com/office/drawing/2014/main" id="{F986C080-FDED-6042-AF80-A2FD96D3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344" y="180494"/>
            <a:ext cx="1398796" cy="735496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9BB861-8D6B-E749-A0D3-C53540C02B67}"/>
              </a:ext>
            </a:extLst>
          </p:cNvPr>
          <p:cNvSpPr/>
          <p:nvPr/>
        </p:nvSpPr>
        <p:spPr>
          <a:xfrm>
            <a:off x="10640345" y="180494"/>
            <a:ext cx="1398795" cy="735496"/>
          </a:xfrm>
          <a:prstGeom prst="rect">
            <a:avLst/>
          </a:prstGeom>
          <a:solidFill>
            <a:schemeClr val="accent6">
              <a:lumMod val="40000"/>
              <a:lumOff val="60000"/>
              <a:alpha val="289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3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3E2340-DAC3-3241-9975-CA87732ACAE0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Paper 1</a:t>
            </a:r>
          </a:p>
        </p:txBody>
      </p:sp>
      <p:pic>
        <p:nvPicPr>
          <p:cNvPr id="7" name="Picture 6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201B00FE-BE3F-5344-B021-7B143FDC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50" t="15238" r="30159" b="43915"/>
          <a:stretch/>
        </p:blipFill>
        <p:spPr>
          <a:xfrm>
            <a:off x="2206171" y="1045029"/>
            <a:ext cx="6066972" cy="280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10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F7E255-5E2E-DB4A-B95D-4647B1483114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Paper 1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015D17A-AB74-C14F-B0AB-8CB76AA40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53" t="27090" r="30027" b="9206"/>
          <a:stretch/>
        </p:blipFill>
        <p:spPr>
          <a:xfrm>
            <a:off x="2365829" y="533009"/>
            <a:ext cx="7901018" cy="563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70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516CCE-1EB1-D84C-8CE9-FA1FA5957E16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Paper 2</a:t>
            </a:r>
          </a:p>
        </p:txBody>
      </p:sp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68FCDBA0-1AB6-1E45-BABE-16E0BE883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11" t="17142" r="30159" b="10901"/>
          <a:stretch/>
        </p:blipFill>
        <p:spPr>
          <a:xfrm>
            <a:off x="2569029" y="348342"/>
            <a:ext cx="7518400" cy="618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83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540870-64FA-1D4B-BDC0-08774DBE2B0C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Paper 2</a:t>
            </a:r>
          </a:p>
        </p:txBody>
      </p:sp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8F391A65-6443-8F44-A920-37835982C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83" t="14603" r="33731" b="8148"/>
          <a:stretch/>
        </p:blipFill>
        <p:spPr>
          <a:xfrm>
            <a:off x="2670629" y="348343"/>
            <a:ext cx="6060032" cy="61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21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E748C8-01C1-AF46-BED4-386F616322FA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Paper 2</a:t>
            </a:r>
          </a:p>
        </p:txBody>
      </p:sp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603D8891-DE2D-3E4F-B262-8D6F9B8D6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83" t="41270" r="33994" b="27408"/>
          <a:stretch/>
        </p:blipFill>
        <p:spPr>
          <a:xfrm>
            <a:off x="2380342" y="717675"/>
            <a:ext cx="6251317" cy="259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19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Paper 1</a:t>
            </a:r>
          </a:p>
        </p:txBody>
      </p:sp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63213B4A-4991-5F4D-84BB-0A0CB9B4E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6" t="15873" r="24074" b="9418"/>
          <a:stretch/>
        </p:blipFill>
        <p:spPr>
          <a:xfrm>
            <a:off x="2423885" y="533008"/>
            <a:ext cx="6865148" cy="586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73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DE9067-792B-B749-91A1-B20D5C85DE10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Paper 1</a:t>
            </a:r>
          </a:p>
        </p:txBody>
      </p:sp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7DE0FF6E-3455-2247-9328-E64BBD361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5" t="17143" r="24207" b="35026"/>
          <a:stretch/>
        </p:blipFill>
        <p:spPr>
          <a:xfrm>
            <a:off x="1828800" y="717675"/>
            <a:ext cx="7793204" cy="42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61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60D514-A6F2-FE4E-8D56-B4E1F94F27BD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Paper 2</a:t>
            </a:r>
          </a:p>
        </p:txBody>
      </p:sp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36967BB2-7612-754B-A868-3267F58EEB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06" t="49215" r="31349" b="11535"/>
          <a:stretch/>
        </p:blipFill>
        <p:spPr>
          <a:xfrm>
            <a:off x="1505857" y="1015999"/>
            <a:ext cx="8884957" cy="41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28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60D514-A6F2-FE4E-8D56-B4E1F94F27BD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CEAABCB-7E4A-F6C4-53D5-EE70A5638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51" t="46204" r="17465" b="22261"/>
          <a:stretch/>
        </p:blipFill>
        <p:spPr>
          <a:xfrm>
            <a:off x="130628" y="1033153"/>
            <a:ext cx="5553161" cy="23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88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60D514-A6F2-FE4E-8D56-B4E1F94F27BD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Paper 2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C3E9E0B-2727-6469-1B9F-A5CE5DC4E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83" t="21268" r="17441" b="7368"/>
          <a:stretch/>
        </p:blipFill>
        <p:spPr>
          <a:xfrm>
            <a:off x="182781" y="717675"/>
            <a:ext cx="5374401" cy="5213893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526914D-F05B-7B80-92CD-266D967FD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94" t="22377" r="17750" b="19752"/>
          <a:stretch/>
        </p:blipFill>
        <p:spPr>
          <a:xfrm>
            <a:off x="5764018" y="717674"/>
            <a:ext cx="5904502" cy="47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61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CDC03EE-4F0D-7C49-BE37-3CB64DC4D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3" t="19683" r="14153" b="15556"/>
          <a:stretch/>
        </p:blipFill>
        <p:spPr>
          <a:xfrm>
            <a:off x="1219201" y="651826"/>
            <a:ext cx="9463314" cy="52554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498EA-FF7A-8441-88EE-41A989587729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Paper 1</a:t>
            </a:r>
          </a:p>
        </p:txBody>
      </p:sp>
    </p:spTree>
    <p:extLst>
      <p:ext uri="{BB962C8B-B14F-4D97-AF65-F5344CB8AC3E}">
        <p14:creationId xmlns:p14="http://schemas.microsoft.com/office/powerpoint/2010/main" val="3690579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60D514-A6F2-FE4E-8D56-B4E1F94F27BD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46662FB-5807-B73A-5BEB-660C8352B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49783" r="17441" b="17523"/>
          <a:stretch/>
        </p:blipFill>
        <p:spPr>
          <a:xfrm>
            <a:off x="389617" y="1191125"/>
            <a:ext cx="5673522" cy="2538663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858A497-6D37-D113-576B-7F8BAEA9B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15" t="22291" r="17365" b="21486"/>
          <a:stretch/>
        </p:blipFill>
        <p:spPr>
          <a:xfrm>
            <a:off x="6304547" y="348343"/>
            <a:ext cx="5256480" cy="40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21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60D514-A6F2-FE4E-8D56-B4E1F94F27BD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Paper 2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A3DEF684-CB9B-2651-8388-58035928B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17" t="22786" r="15428" b="13065"/>
          <a:stretch/>
        </p:blipFill>
        <p:spPr>
          <a:xfrm>
            <a:off x="389617" y="806114"/>
            <a:ext cx="5915076" cy="4728411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3BF8EA0B-5456-048C-C8B1-F0FB802C2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72" t="20557" r="15273" b="7616"/>
          <a:stretch/>
        </p:blipFill>
        <p:spPr>
          <a:xfrm>
            <a:off x="6324746" y="348343"/>
            <a:ext cx="5606025" cy="501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53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60D514-A6F2-FE4E-8D56-B4E1F94F27BD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921CD8A-DF6B-145A-3DEE-A0B8B3AAF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20805" r="17595" b="24706"/>
          <a:stretch/>
        </p:blipFill>
        <p:spPr>
          <a:xfrm>
            <a:off x="300789" y="902368"/>
            <a:ext cx="5820440" cy="4355431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62E7539-94DC-3187-76E6-F59259FC96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40" t="21796" r="17750" b="7368"/>
          <a:stretch/>
        </p:blipFill>
        <p:spPr>
          <a:xfrm>
            <a:off x="6749716" y="533009"/>
            <a:ext cx="5240362" cy="509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30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60D514-A6F2-FE4E-8D56-B4E1F94F27BD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Paper 1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FEBA80F-0E2F-5B02-745F-BEE6D1EEF9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24520" r="17286" b="36842"/>
          <a:stretch/>
        </p:blipFill>
        <p:spPr>
          <a:xfrm>
            <a:off x="264694" y="1034716"/>
            <a:ext cx="6322130" cy="3320716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8B883852-DA42-4F3A-CF8D-5F059527AD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39" t="31641" r="17441" b="38823"/>
          <a:stretch/>
        </p:blipFill>
        <p:spPr>
          <a:xfrm>
            <a:off x="6496456" y="408501"/>
            <a:ext cx="5675677" cy="22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36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60D514-A6F2-FE4E-8D56-B4E1F94F27BD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448E556-E5D8-E36E-A916-CA2C3E09D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84" t="32940" r="17750" b="23963"/>
          <a:stretch/>
        </p:blipFill>
        <p:spPr>
          <a:xfrm>
            <a:off x="-1" y="974558"/>
            <a:ext cx="5833931" cy="344103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959CFBB-CBD0-9AF1-73E8-9398244E2E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94" t="21796" r="17750" b="16038"/>
          <a:stretch/>
        </p:blipFill>
        <p:spPr>
          <a:xfrm>
            <a:off x="6096000" y="409073"/>
            <a:ext cx="5273842" cy="451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05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B25D7D-833A-FA45-A978-0214B970B0E3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Paper 1</a:t>
            </a:r>
          </a:p>
        </p:txBody>
      </p:sp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CF02BB69-EFD0-D843-BB59-BB6145BD7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6" t="15662" r="24074" b="26561"/>
          <a:stretch/>
        </p:blipFill>
        <p:spPr>
          <a:xfrm>
            <a:off x="236187" y="800802"/>
            <a:ext cx="5222416" cy="2951801"/>
          </a:xfrm>
          <a:prstGeom prst="rect">
            <a:avLst/>
          </a:prstGeom>
        </p:spPr>
      </p:pic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1022445C-A56C-FFCC-8170-BEBEAFDBA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18" t="15662" r="27117" b="7936"/>
          <a:stretch/>
        </p:blipFill>
        <p:spPr>
          <a:xfrm>
            <a:off x="5540499" y="533009"/>
            <a:ext cx="5250584" cy="428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86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4AEC1B-D981-2148-9EAB-78EA5EA6B37B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Paper 1</a:t>
            </a:r>
          </a:p>
        </p:txBody>
      </p:sp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74BD4417-A5A6-DC4E-ACB5-9BB489B34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5027" r="32143" b="31852"/>
          <a:stretch/>
        </p:blipFill>
        <p:spPr>
          <a:xfrm>
            <a:off x="2438400" y="1030514"/>
            <a:ext cx="7205909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48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ADE121-4752-554F-B17F-3304DFFCC87B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Paper 1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458A178-A89C-144A-BD40-528A133DD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99" t="16719" r="31614" b="17249"/>
          <a:stretch/>
        </p:blipFill>
        <p:spPr>
          <a:xfrm>
            <a:off x="2394856" y="717674"/>
            <a:ext cx="6614048" cy="529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34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0DE8B9-3CF4-DA45-8DD8-76241BA741CB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Specimen Paper 2</a:t>
            </a:r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88CE27A-B51A-E24B-96CF-1916C8AE45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20" t="15026" r="25663" b="42857"/>
          <a:stretch/>
        </p:blipFill>
        <p:spPr>
          <a:xfrm>
            <a:off x="2077357" y="1671265"/>
            <a:ext cx="8435220" cy="344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05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5CE01FC-316A-4B4F-8052-FA7A70434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7" t="14180" r="26058" b="10900"/>
          <a:stretch/>
        </p:blipFill>
        <p:spPr>
          <a:xfrm>
            <a:off x="302532" y="757382"/>
            <a:ext cx="5435543" cy="4111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CF58B0-9CBA-7B45-96B0-4B2EA30D2C92}"/>
              </a:ext>
            </a:extLst>
          </p:cNvPr>
          <p:cNvSpPr txBox="1"/>
          <p:nvPr/>
        </p:nvSpPr>
        <p:spPr>
          <a:xfrm>
            <a:off x="302532" y="203202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Paper 2</a:t>
            </a:r>
          </a:p>
        </p:txBody>
      </p:sp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3436CCE-DDB8-3341-22F2-7AA33240F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01" t="41693" r="26323" b="30371"/>
          <a:stretch/>
        </p:blipFill>
        <p:spPr>
          <a:xfrm>
            <a:off x="6453927" y="849745"/>
            <a:ext cx="5205789" cy="148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24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E286F1D-7CD9-424B-8030-5B2FB3B7A2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6" t="16720" r="25794" b="22962"/>
          <a:stretch/>
        </p:blipFill>
        <p:spPr>
          <a:xfrm>
            <a:off x="217713" y="420915"/>
            <a:ext cx="6763657" cy="4136572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224E4EDD-BC9E-0043-B31A-3AE36C9F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71" t="22645" r="34392" b="7725"/>
          <a:stretch/>
        </p:blipFill>
        <p:spPr>
          <a:xfrm>
            <a:off x="6981370" y="420915"/>
            <a:ext cx="4513943" cy="4775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BCB8A7-3104-B44F-B757-FF2150CE8C2F}"/>
              </a:ext>
            </a:extLst>
          </p:cNvPr>
          <p:cNvSpPr txBox="1"/>
          <p:nvPr/>
        </p:nvSpPr>
        <p:spPr>
          <a:xfrm>
            <a:off x="389617" y="72572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Paper 2</a:t>
            </a:r>
          </a:p>
        </p:txBody>
      </p:sp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AE10498-1931-CA29-D48F-B5BC813694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7" t="23916" r="26058" b="54882"/>
          <a:stretch/>
        </p:blipFill>
        <p:spPr>
          <a:xfrm>
            <a:off x="957942" y="4905830"/>
            <a:ext cx="7736115" cy="165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88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E286F1D-7CD9-424B-8030-5B2FB3B7A2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6" t="16720" r="25794" b="22962"/>
          <a:stretch/>
        </p:blipFill>
        <p:spPr>
          <a:xfrm>
            <a:off x="217713" y="420915"/>
            <a:ext cx="6763657" cy="4136572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224E4EDD-BC9E-0043-B31A-3AE36C9F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71" t="22645" r="34392" b="7725"/>
          <a:stretch/>
        </p:blipFill>
        <p:spPr>
          <a:xfrm>
            <a:off x="6981370" y="420915"/>
            <a:ext cx="4513943" cy="4775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BCB8A7-3104-B44F-B757-FF2150CE8C2F}"/>
              </a:ext>
            </a:extLst>
          </p:cNvPr>
          <p:cNvSpPr txBox="1"/>
          <p:nvPr/>
        </p:nvSpPr>
        <p:spPr>
          <a:xfrm>
            <a:off x="389617" y="72572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Paper 2</a:t>
            </a:r>
          </a:p>
        </p:txBody>
      </p:sp>
      <p:pic>
        <p:nvPicPr>
          <p:cNvPr id="3" name="Picture 2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id="{C06E134D-68EB-92E7-8CDD-F05198E578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7" t="30265" r="26191" b="48148"/>
          <a:stretch/>
        </p:blipFill>
        <p:spPr>
          <a:xfrm>
            <a:off x="1059544" y="5100063"/>
            <a:ext cx="7716322" cy="16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62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9D1A657-0773-6A42-9C41-77C82B5B6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57" t="46349" r="32540" b="15344"/>
          <a:stretch/>
        </p:blipFill>
        <p:spPr>
          <a:xfrm>
            <a:off x="0" y="847108"/>
            <a:ext cx="5650618" cy="2727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39F662-190C-894B-B94C-D07C66658F4A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Paper 2</a:t>
            </a:r>
          </a:p>
        </p:txBody>
      </p:sp>
      <p:pic>
        <p:nvPicPr>
          <p:cNvPr id="2" name="Picture 1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5AA04945-D19B-21CC-9C21-D47D32A993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89" t="39154" r="32275" b="23386"/>
          <a:stretch/>
        </p:blipFill>
        <p:spPr>
          <a:xfrm>
            <a:off x="6096000" y="522514"/>
            <a:ext cx="6174229" cy="29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89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F3160A-7348-FB40-BDD3-9E0D85E8D24D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Paper 1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FFB40FC-5320-054B-80E4-7A2A99422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9" t="17778" r="26719" b="9630"/>
          <a:stretch/>
        </p:blipFill>
        <p:spPr>
          <a:xfrm>
            <a:off x="0" y="939800"/>
            <a:ext cx="6138238" cy="4386283"/>
          </a:xfrm>
          <a:prstGeom prst="rect">
            <a:avLst/>
          </a:prstGeom>
        </p:spPr>
      </p:pic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23D2183-0CA8-DFD9-5E37-49985C297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19" t="46818" r="30952" b="7936"/>
          <a:stretch/>
        </p:blipFill>
        <p:spPr>
          <a:xfrm>
            <a:off x="6138238" y="939799"/>
            <a:ext cx="5892739" cy="305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9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B4A7EF-DC35-3349-9746-6A812195609E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Paper 2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64A1F42-060A-B244-9201-FDD9EDB38F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31" t="35979" r="33333" b="22117"/>
          <a:stretch/>
        </p:blipFill>
        <p:spPr>
          <a:xfrm>
            <a:off x="1685454" y="1273146"/>
            <a:ext cx="8187889" cy="431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39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95AFCC-A881-1449-A181-68CB3A6F6C3E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Paper 1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C7D3466C-D8AD-1A47-96B9-E01A8A2DF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54" t="15873" r="30952" b="8148"/>
          <a:stretch/>
        </p:blipFill>
        <p:spPr>
          <a:xfrm>
            <a:off x="2467429" y="533008"/>
            <a:ext cx="6665650" cy="576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71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98</Words>
  <Application>Microsoft Macintosh PowerPoint</Application>
  <PresentationFormat>Widescreen</PresentationFormat>
  <Paragraphs>32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Garamond</vt:lpstr>
      <vt:lpstr>Office Theme</vt:lpstr>
      <vt:lpstr>Office Theme</vt:lpstr>
      <vt:lpstr>AQA Past paper questions  3.1.6 Equilibria, Kc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Griffiths</dc:creator>
  <cp:lastModifiedBy>John Griffiths</cp:lastModifiedBy>
  <cp:revision>45</cp:revision>
  <dcterms:created xsi:type="dcterms:W3CDTF">2021-10-29T07:59:38Z</dcterms:created>
  <dcterms:modified xsi:type="dcterms:W3CDTF">2023-10-22T10:08:54Z</dcterms:modified>
</cp:coreProperties>
</file>