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</p:sldMasterIdLst>
  <p:notesMasterIdLst>
    <p:notesMasterId r:id="rId26"/>
  </p:notesMasterIdLst>
  <p:sldIdLst>
    <p:sldId id="268" r:id="rId3"/>
    <p:sldId id="294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544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607"/>
  </p:normalViewPr>
  <p:slideViewPr>
    <p:cSldViewPr snapToGrid="0" showGuides="1">
      <p:cViewPr varScale="1">
        <p:scale>
          <a:sx n="106" d="100"/>
          <a:sy n="106" d="100"/>
        </p:scale>
        <p:origin x="5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5737-5C97-1E4A-B8A7-92E716815C56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F085B8-C78B-3446-A7CF-8BB016A5FC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2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84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59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085B8-C78B-3446-A7CF-8BB016A5FC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817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504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CFC05-FF43-804E-9E8A-EF7897D2B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05574A-CE07-BC4F-A773-65B0CC8CBB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CA264-8451-934C-A2D8-0B7383CB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B5153-485D-C84B-A6CF-B016828F7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329B0-6796-D144-AC42-CEC56412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1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EA7F6-6825-3046-9685-A303BF855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9FC9DE-9E52-1A44-BE37-75FDDB0E2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17AC82-8C06-9A4E-9856-25D64055A6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FA127-EBBD-EA48-9CA2-E0B84D3D4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349C4-D761-AD40-9B92-EBFD7C26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973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5D1BC-CF63-A74A-820D-A86F7F088A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015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EF918-75FA-5947-BE68-8A77F9E08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3D9D4-56B5-5B4F-86F9-D368D9CDC2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BEB729-A0C4-574A-95FC-DC12D03F4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2EF8-B62A-8941-8462-A6C0A6DDFE0B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D1399-EE8D-034C-8C89-AD9F8CD7B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9A67C-2073-4844-B068-7370871F1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B9AE-CD81-B940-BE7C-A34914DF7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85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93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7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59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282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4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1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49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35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530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02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256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375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3"/>
            <a:ext cx="10972800" cy="4525963"/>
          </a:xfrm>
        </p:spPr>
        <p:txBody>
          <a:bodyPr/>
          <a:lstStyle/>
          <a:p>
            <a:pPr lvl="0"/>
            <a:endParaRPr lang="en-GB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BC3EA2-A704-437B-86EF-779EA2550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992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8B3D2-10E1-B546-8123-AB02B8F51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109728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941763"/>
            <a:ext cx="109728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BCBB5D-CDAF-4DB0-A755-0B42D9D1B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3177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8"/>
            <a:ext cx="10972800" cy="11398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5"/>
            <a:ext cx="53848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F7A2F2-E8B6-4EE4-B6BA-69999B4780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0543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96333" y="53975"/>
            <a:ext cx="11286067" cy="60721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6134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D1121-0937-8F40-AC67-A8FCC448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FD173-6510-E04B-A299-E6565CAB57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EF5DD-4A8B-FF43-A8C0-3F1B40BA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0A19C-73FB-2646-BFBF-BEAADEB3F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0B34-6F97-AF47-A81C-2098A1AE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1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45618-5BD0-D147-BC30-B6E09398D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BE557-3CC1-2843-A34F-EA2659384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C2247-028B-5446-9148-B5372D5B72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74A35-C5BA-5F45-BA0D-169343CD10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D7EA83-25E7-B24D-947B-C68764AB2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780B5-807F-4246-9120-27F6757D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0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FBB4-1E04-434D-A874-26CA3F23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70618-A1C3-9E45-A379-E1C787A1E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43E68F-41EF-8840-8B5D-356ABF60A2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03FC27-B3BD-384C-BEFB-7AE900993D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9072C1-5271-0746-8E19-9EBF1B484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EAC5BB-B1DD-414E-8FBB-7D79606BCF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5D71F4-E8CB-AF44-9DC6-A1CC1B6CB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CEA225-EFE0-D043-8000-26CB8303A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9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266DD12-74CC-8E44-976F-F1ACACC86FE4}"/>
              </a:ext>
            </a:extLst>
          </p:cNvPr>
          <p:cNvGrpSpPr/>
          <p:nvPr userDrawn="1"/>
        </p:nvGrpSpPr>
        <p:grpSpPr>
          <a:xfrm>
            <a:off x="-76200" y="5292725"/>
            <a:ext cx="2016224" cy="1428750"/>
            <a:chOff x="-76200" y="5292725"/>
            <a:chExt cx="2016224" cy="142875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488DBE6-08B2-514B-90F5-55FEB2BA40A1}"/>
                </a:ext>
              </a:extLst>
            </p:cNvPr>
            <p:cNvGrpSpPr/>
            <p:nvPr userDrawn="1"/>
          </p:nvGrpSpPr>
          <p:grpSpPr>
            <a:xfrm>
              <a:off x="217537" y="5292725"/>
              <a:ext cx="1428750" cy="1428750"/>
              <a:chOff x="2135560" y="1916832"/>
              <a:chExt cx="1428750" cy="1428750"/>
            </a:xfrm>
          </p:grpSpPr>
          <p:pic>
            <p:nvPicPr>
              <p:cNvPr id="9" name="Picture 2" descr="Triphenylene (CAS 217-59-4) - Chemical &amp; Physical Properties by Cheméo">
                <a:extLst>
                  <a:ext uri="{FF2B5EF4-FFF2-40B4-BE49-F238E27FC236}">
                    <a16:creationId xmlns:a16="http://schemas.microsoft.com/office/drawing/2014/main" id="{81D14BE6-CC4A-3B40-8D50-E72DE8C656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5560" y="1916832"/>
                <a:ext cx="1428750" cy="142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AE1AE00-879F-7C4D-86C1-1F76A7FE19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41925" y="2614159"/>
                <a:ext cx="216019" cy="165569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38E97A2-5B82-EC49-BCF5-7540D5F62304}"/>
                  </a:ext>
                </a:extLst>
              </p:cNvPr>
              <p:cNvSpPr txBox="1"/>
              <p:nvPr/>
            </p:nvSpPr>
            <p:spPr>
              <a:xfrm>
                <a:off x="2700808" y="221802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ea typeface="Arial" charset="0"/>
                    <a:cs typeface="Arial" charset="0"/>
                  </a:rPr>
                  <a:t>S</a:t>
                </a:r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0FF48CB-CA7F-AE47-856F-79417902B973}"/>
                  </a:ext>
                </a:extLst>
              </p:cNvPr>
              <p:cNvSpPr txBox="1"/>
              <p:nvPr/>
            </p:nvSpPr>
            <p:spPr>
              <a:xfrm>
                <a:off x="2409614" y="2684611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E</a:t>
                </a:r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DA3CA51-D99D-BB4D-B73D-02B6CFCB4143}"/>
                  </a:ext>
                </a:extLst>
              </p:cNvPr>
              <p:cNvSpPr txBox="1"/>
              <p:nvPr/>
            </p:nvSpPr>
            <p:spPr>
              <a:xfrm>
                <a:off x="2957944" y="267112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00B0F0"/>
                    </a:solidFill>
                    <a:effectLst>
                      <a:innerShdw blurRad="63500" dist="50800" dir="10800000">
                        <a:prstClr val="black">
                          <a:alpha val="50000"/>
                        </a:prstClr>
                      </a:innerShdw>
                    </a:effectLst>
                    <a:latin typeface="Garamond" panose="02020404030301010803" pitchFamily="18" charset="0"/>
                    <a:cs typeface="Arial" charset="0"/>
                  </a:rPr>
                  <a:t>T</a:t>
                </a:r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1E655F-7C6D-8748-A725-87F9C8949967}"/>
                </a:ext>
              </a:extLst>
            </p:cNvPr>
            <p:cNvSpPr txBox="1"/>
            <p:nvPr userDrawn="1"/>
          </p:nvSpPr>
          <p:spPr>
            <a:xfrm>
              <a:off x="-76200" y="6352143"/>
              <a:ext cx="20162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b="1">
                  <a:solidFill>
                    <a:srgbClr val="00B0F0"/>
                  </a:solidFill>
                  <a:effectLst>
                    <a:innerShdw blurRad="63500" dist="50800" dir="10800000">
                      <a:prstClr val="black">
                        <a:alpha val="50000"/>
                      </a:prstClr>
                    </a:innerShdw>
                  </a:effectLst>
                  <a:latin typeface="Garamond" panose="02020404030301010803" pitchFamily="18" charset="0"/>
                  <a:ea typeface="Arial" charset="0"/>
                  <a:cs typeface="Arial" charset="0"/>
                </a:rPr>
                <a:t>Sci-Excel Tuition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7695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583F4D-03F3-8B43-8F6D-C5F2D7F54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954614-FFFD-AB43-8F7D-B2BCBECC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934E2A-25EC-7646-A3BA-A9D1654B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50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2CB8-15DD-6944-86E8-FFCC20CCD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36547-1DFE-3C48-99EB-F90B6C640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EAD05-6102-FB4E-A547-B2DC207E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111DA-D516-B24F-B356-1F7752560A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80B38-AB2B-3A47-AF41-70E2B1077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40CBE6-9577-2F41-ABFE-A9C9B13A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0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7CBD-C096-5043-A32F-6108CACB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B60640-C183-7A44-A9D6-AD099D60A9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52704-487C-D543-9436-6A2262E46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9364-4E91-B949-AEE4-7E324A9CC3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3B1E73-4220-7649-9547-C386014EEE01}" type="datetimeFigureOut">
              <a:rPr lang="en-US" smtClean="0"/>
              <a:t>10/31/23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768828-0CA4-9642-9EDF-3F23E2914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3C3C7-B67D-2F41-B243-B3CD2E6EE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B94D0A-D0BA-9E43-95C9-356830D5C0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79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578B-0237-8445-B9B0-F52A64A2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DCADCD-F447-CB4C-9EB8-D66F1E57B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34B491-91A0-4C0E-8307-0F87E984B022}"/>
              </a:ext>
            </a:extLst>
          </p:cNvPr>
          <p:cNvGrpSpPr/>
          <p:nvPr userDrawn="1"/>
        </p:nvGrpSpPr>
        <p:grpSpPr>
          <a:xfrm>
            <a:off x="52428" y="5990641"/>
            <a:ext cx="797647" cy="797647"/>
            <a:chOff x="40553" y="5532437"/>
            <a:chExt cx="1255852" cy="1255852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4D29FDE-7C76-8E35-916C-B4003B2D54EE}"/>
                </a:ext>
              </a:extLst>
            </p:cNvPr>
            <p:cNvSpPr/>
            <p:nvPr userDrawn="1"/>
          </p:nvSpPr>
          <p:spPr>
            <a:xfrm>
              <a:off x="40553" y="5532437"/>
              <a:ext cx="1255852" cy="125585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E70A417-CFD8-45AA-CE3D-D29F09221ADB}"/>
                </a:ext>
              </a:extLst>
            </p:cNvPr>
            <p:cNvGrpSpPr/>
            <p:nvPr userDrawn="1"/>
          </p:nvGrpSpPr>
          <p:grpSpPr>
            <a:xfrm>
              <a:off x="80857" y="5784209"/>
              <a:ext cx="1175893" cy="976209"/>
              <a:chOff x="2538285" y="2210574"/>
              <a:chExt cx="1265984" cy="1051002"/>
            </a:xfrm>
          </p:grpSpPr>
          <p:pic>
            <p:nvPicPr>
              <p:cNvPr id="11" name="Picture 10" descr="Application&#10;&#10;Description automatically generated with low confidence">
                <a:extLst>
                  <a:ext uri="{FF2B5EF4-FFF2-40B4-BE49-F238E27FC236}">
                    <a16:creationId xmlns:a16="http://schemas.microsoft.com/office/drawing/2014/main" id="{C34D6486-5CD9-AC2E-3F65-1894F8AD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07988" y="2273337"/>
                <a:ext cx="1152343" cy="981818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5B356D7-22B4-ADD2-7D39-9AF7B639DCB8}"/>
                  </a:ext>
                </a:extLst>
              </p:cNvPr>
              <p:cNvSpPr/>
              <p:nvPr/>
            </p:nvSpPr>
            <p:spPr>
              <a:xfrm>
                <a:off x="2538285" y="2210574"/>
                <a:ext cx="1265984" cy="105100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401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9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10/31/23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11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80" r:id="rId11"/>
    <p:sldLayoutId id="2147483691" r:id="rId12"/>
    <p:sldLayoutId id="2147483690" r:id="rId13"/>
    <p:sldLayoutId id="2147483693" r:id="rId14"/>
    <p:sldLayoutId id="2147483694" r:id="rId15"/>
    <p:sldLayoutId id="214748369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14502"/>
            <a:ext cx="12192000" cy="1325563"/>
          </a:xfrm>
        </p:spPr>
        <p:txBody>
          <a:bodyPr>
            <a:noAutofit/>
          </a:bodyPr>
          <a:lstStyle/>
          <a:p>
            <a:r>
              <a:rPr lang="en-US" sz="4800" b="1" dirty="0"/>
              <a:t>AQA Past paper questions </a:t>
            </a:r>
            <a:br>
              <a:rPr lang="en-US" sz="4800" b="1" dirty="0"/>
            </a:br>
            <a:r>
              <a:rPr lang="en-US" sz="4800" b="1" dirty="0"/>
              <a:t>3.2.3 Group 7 (17) – The halogens</a:t>
            </a:r>
            <a:endParaRPr lang="en-US" sz="4800" b="1" i="1" baseline="-25000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A4AB01-86FE-964C-A8A4-F8CBB4CDF7B4}"/>
              </a:ext>
            </a:extLst>
          </p:cNvPr>
          <p:cNvSpPr txBox="1">
            <a:spLocks/>
          </p:cNvSpPr>
          <p:nvPr/>
        </p:nvSpPr>
        <p:spPr>
          <a:xfrm>
            <a:off x="630379" y="310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Dr John R Griffiths</a:t>
            </a:r>
            <a:endParaRPr lang="en-US" b="1" dirty="0">
              <a:latin typeface="Garamond" panose="02020404030301010803" pitchFamily="18" charset="0"/>
            </a:endParaRPr>
          </a:p>
          <a:p>
            <a:pPr algn="ctr"/>
            <a:r>
              <a:rPr lang="en-US" b="1" dirty="0" err="1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SciExcel</a:t>
            </a:r>
            <a:r>
              <a:rPr lang="en-US" b="1" dirty="0">
                <a:solidFill>
                  <a:srgbClr val="00B0F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rial" charset="0"/>
                <a:cs typeface="Arial" charset="0"/>
              </a:rPr>
              <a:t> Tuition</a:t>
            </a:r>
          </a:p>
        </p:txBody>
      </p:sp>
      <p:pic>
        <p:nvPicPr>
          <p:cNvPr id="1030" name="Picture 6" descr="AQA to pay out £1.1m for serious breaches on exam re-marks">
            <a:extLst>
              <a:ext uri="{FF2B5EF4-FFF2-40B4-BE49-F238E27FC236}">
                <a16:creationId xmlns:a16="http://schemas.microsoft.com/office/drawing/2014/main" id="{F986C080-FDED-6042-AF80-A2FD96D37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0344" y="180494"/>
            <a:ext cx="1398796" cy="735496"/>
          </a:xfrm>
          <a:prstGeom prst="rect">
            <a:avLst/>
          </a:prstGeom>
          <a:solidFill>
            <a:schemeClr val="accent6"/>
          </a:solidFill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9BB861-8D6B-E749-A0D3-C53540C02B67}"/>
              </a:ext>
            </a:extLst>
          </p:cNvPr>
          <p:cNvSpPr/>
          <p:nvPr/>
        </p:nvSpPr>
        <p:spPr>
          <a:xfrm>
            <a:off x="10640345" y="180494"/>
            <a:ext cx="1398795" cy="735496"/>
          </a:xfrm>
          <a:prstGeom prst="rect">
            <a:avLst/>
          </a:prstGeom>
          <a:solidFill>
            <a:schemeClr val="accent6">
              <a:lumMod val="40000"/>
              <a:lumOff val="60000"/>
              <a:alpha val="2893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335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B1DE10B-CB3F-0F2D-4404-C17F8D1DD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1301" r="17596" b="26829"/>
          <a:stretch/>
        </p:blipFill>
        <p:spPr>
          <a:xfrm>
            <a:off x="252664" y="890338"/>
            <a:ext cx="5355552" cy="380198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48575DF-AE8F-28DA-79C2-74E59FE1C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22538" r="17595" b="24954"/>
          <a:stretch/>
        </p:blipFill>
        <p:spPr>
          <a:xfrm>
            <a:off x="6485021" y="866273"/>
            <a:ext cx="5272558" cy="3801979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32B6BB5-3DDD-1334-792C-31BBDA8B81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739" t="44087" r="17441" b="31888"/>
          <a:stretch/>
        </p:blipFill>
        <p:spPr>
          <a:xfrm>
            <a:off x="6485021" y="4668252"/>
            <a:ext cx="5470521" cy="179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3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0D7ACA6-822E-2B52-3528-538EF79FAF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0" t="24768" r="17750" b="18513"/>
          <a:stretch/>
        </p:blipFill>
        <p:spPr>
          <a:xfrm>
            <a:off x="389616" y="1034715"/>
            <a:ext cx="5761605" cy="448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29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FF8F41B-8DAB-A06B-5D3B-427F6B94CC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3282" r="17595" b="15541"/>
          <a:stretch/>
        </p:blipFill>
        <p:spPr>
          <a:xfrm>
            <a:off x="389617" y="1130968"/>
            <a:ext cx="4983706" cy="4186990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56948A0-96CF-D6AA-D6C1-79174AC9AB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9" t="38638" r="17750" b="24458"/>
          <a:stretch/>
        </p:blipFill>
        <p:spPr>
          <a:xfrm>
            <a:off x="5991727" y="1046173"/>
            <a:ext cx="5660000" cy="2888152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6F723B8A-3D88-F4A4-DCCC-51CA6D776A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894" t="49783" r="17595" b="25449"/>
          <a:stretch/>
        </p:blipFill>
        <p:spPr>
          <a:xfrm>
            <a:off x="6009590" y="4361447"/>
            <a:ext cx="5624273" cy="191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677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492840E6-DC72-9DCB-C7E9-857642CFD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0" t="44830" r="17750" b="29412"/>
          <a:stretch/>
        </p:blipFill>
        <p:spPr>
          <a:xfrm>
            <a:off x="389617" y="3874167"/>
            <a:ext cx="5441977" cy="1925053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A4A58DB4-E22F-41F8-2BDA-741107BDA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55480" r="17596" b="20990"/>
          <a:stretch/>
        </p:blipFill>
        <p:spPr>
          <a:xfrm>
            <a:off x="389617" y="1058779"/>
            <a:ext cx="5977798" cy="192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69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99021" y="2310954"/>
            <a:ext cx="3537284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A2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08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4200707-4C0A-4DE6-DBE7-7739987464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1548" r="17596" b="12074"/>
          <a:stretch/>
        </p:blipFill>
        <p:spPr>
          <a:xfrm>
            <a:off x="389617" y="890336"/>
            <a:ext cx="5059098" cy="4596064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8386B19-B82C-CE9B-34BE-B5119A1835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49" t="38638" r="17750" b="38823"/>
          <a:stretch/>
        </p:blipFill>
        <p:spPr>
          <a:xfrm>
            <a:off x="6376737" y="533008"/>
            <a:ext cx="5238912" cy="1632675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9B90F8A0-23E4-1624-2BB0-19EB9A6938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49" t="30465" r="17750" b="59877"/>
          <a:stretch/>
        </p:blipFill>
        <p:spPr>
          <a:xfrm>
            <a:off x="6376737" y="2719137"/>
            <a:ext cx="5314878" cy="709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5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A2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E414A16-38B1-B9BC-6E52-AFE312046B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1" t="21301" r="19762" b="7616"/>
          <a:stretch/>
        </p:blipFill>
        <p:spPr>
          <a:xfrm>
            <a:off x="505325" y="866274"/>
            <a:ext cx="4705815" cy="507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9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21DD481-9495-C66B-434B-7C24D38EBF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0805" r="17441" b="10837"/>
          <a:stretch/>
        </p:blipFill>
        <p:spPr>
          <a:xfrm>
            <a:off x="389617" y="830180"/>
            <a:ext cx="5452570" cy="510138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1919FBEE-DAE8-C8B9-59BA-2A08499ED8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31" t="20805" r="23013" b="7616"/>
          <a:stretch/>
        </p:blipFill>
        <p:spPr>
          <a:xfrm>
            <a:off x="6235340" y="132347"/>
            <a:ext cx="4840705" cy="635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712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924B1288-6E6D-8B3B-3939-46D6896B1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3034" r="17595" b="14303"/>
          <a:stretch/>
        </p:blipFill>
        <p:spPr>
          <a:xfrm>
            <a:off x="505326" y="878305"/>
            <a:ext cx="5802266" cy="499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03DCB9-700C-CF85-A0F0-3E1C62531D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30465" r="17595" b="42538"/>
          <a:stretch/>
        </p:blipFill>
        <p:spPr>
          <a:xfrm>
            <a:off x="6424863" y="717674"/>
            <a:ext cx="5495798" cy="20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20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2022 A2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6BBF707-0BAD-C158-2AB8-02590E8E9E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538" t="22043" r="21620" b="9102"/>
          <a:stretch/>
        </p:blipFill>
        <p:spPr>
          <a:xfrm>
            <a:off x="389617" y="890337"/>
            <a:ext cx="4336474" cy="506529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393E76E-2153-1CEB-EE39-5643C4574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1" t="26502" r="23168" b="10093"/>
          <a:stretch/>
        </p:blipFill>
        <p:spPr>
          <a:xfrm>
            <a:off x="6388768" y="533009"/>
            <a:ext cx="4596064" cy="532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2E9F414-BA03-4A4A-A8BA-79FBE18902C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99021" y="2310954"/>
            <a:ext cx="3537284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/>
              <a:t>AS Papers</a:t>
            </a:r>
            <a:endParaRPr lang="en-US" sz="4800" b="1" i="1" baseline="-250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584B1D7-7385-7584-314E-B07FFF4B3547}"/>
              </a:ext>
            </a:extLst>
          </p:cNvPr>
          <p:cNvSpPr/>
          <p:nvPr/>
        </p:nvSpPr>
        <p:spPr>
          <a:xfrm>
            <a:off x="40553" y="5532437"/>
            <a:ext cx="1255852" cy="125585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D46F7C7-C31B-1C61-7C24-1357B38A48FD}"/>
              </a:ext>
            </a:extLst>
          </p:cNvPr>
          <p:cNvGrpSpPr/>
          <p:nvPr/>
        </p:nvGrpSpPr>
        <p:grpSpPr>
          <a:xfrm>
            <a:off x="80857" y="5784209"/>
            <a:ext cx="1175893" cy="976209"/>
            <a:chOff x="2538285" y="2210574"/>
            <a:chExt cx="1265984" cy="1051002"/>
          </a:xfrm>
        </p:grpSpPr>
        <p:pic>
          <p:nvPicPr>
            <p:cNvPr id="11" name="Picture 10" descr="Application&#10;&#10;Description automatically generated with low confidence">
              <a:extLst>
                <a:ext uri="{FF2B5EF4-FFF2-40B4-BE49-F238E27FC236}">
                  <a16:creationId xmlns:a16="http://schemas.microsoft.com/office/drawing/2014/main" id="{6057A0F3-80EE-0A32-272A-349045130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07988" y="2273337"/>
              <a:ext cx="1152343" cy="981818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AED71A-2900-C562-421A-71894B8366E0}"/>
                </a:ext>
              </a:extLst>
            </p:cNvPr>
            <p:cNvSpPr/>
            <p:nvPr/>
          </p:nvSpPr>
          <p:spPr>
            <a:xfrm>
              <a:off x="2538285" y="2210574"/>
              <a:ext cx="1265984" cy="10510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C49E7B73-85A3-B487-2595-4E31A77BF997}"/>
              </a:ext>
            </a:extLst>
          </p:cNvPr>
          <p:cNvSpPr/>
          <p:nvPr/>
        </p:nvSpPr>
        <p:spPr>
          <a:xfrm>
            <a:off x="3938867" y="5707153"/>
            <a:ext cx="989252" cy="8212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082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A2 Paper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817540-EE6D-345A-D736-B439DC09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1796" r="17286" b="16285"/>
          <a:stretch/>
        </p:blipFill>
        <p:spPr>
          <a:xfrm>
            <a:off x="389617" y="986590"/>
            <a:ext cx="5560175" cy="468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927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A2 Paper 3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8CC4D23-15EF-DA5E-6BE9-38D0426E0F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2538" r="17441" b="44768"/>
          <a:stretch/>
        </p:blipFill>
        <p:spPr>
          <a:xfrm>
            <a:off x="389616" y="902369"/>
            <a:ext cx="6238193" cy="279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67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A2 Paper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3D6EF6-8B7C-85BB-0B50-ADE4CCE50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52260" r="17595" b="20990"/>
          <a:stretch/>
        </p:blipFill>
        <p:spPr>
          <a:xfrm>
            <a:off x="389617" y="1299410"/>
            <a:ext cx="5797209" cy="212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155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2021 A2 Paper 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A6CD14-C9A5-C86F-87AF-3040085471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21301" r="17595" b="9845"/>
          <a:stretch/>
        </p:blipFill>
        <p:spPr>
          <a:xfrm>
            <a:off x="389617" y="842210"/>
            <a:ext cx="5394995" cy="510138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8D8EACD2-ABA3-960B-F971-F85AF94576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3" t="54241" r="17441" b="19753"/>
          <a:stretch/>
        </p:blipFill>
        <p:spPr>
          <a:xfrm>
            <a:off x="6505645" y="717674"/>
            <a:ext cx="5457085" cy="1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14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2016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094F871-7E3B-3D22-AC31-B8BA4F09BA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21" t="23034" r="21930" b="7616"/>
          <a:stretch/>
        </p:blipFill>
        <p:spPr>
          <a:xfrm>
            <a:off x="2009869" y="601579"/>
            <a:ext cx="5125799" cy="626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7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2017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C2F649C8-E17B-8FDE-AD5A-6AAAA8B136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40" t="19814" r="17750" b="8606"/>
          <a:stretch/>
        </p:blipFill>
        <p:spPr>
          <a:xfrm>
            <a:off x="517357" y="806115"/>
            <a:ext cx="5091731" cy="5005138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5554D54-796A-DF63-0EFB-EC970D472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30" t="36409" r="18060" b="36842"/>
          <a:stretch/>
        </p:blipFill>
        <p:spPr>
          <a:xfrm>
            <a:off x="6096000" y="998620"/>
            <a:ext cx="5305927" cy="1949117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DC3F4A8E-09D0-EC37-11BF-7C14C1E159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84" t="54412" r="17750" b="19504"/>
          <a:stretch/>
        </p:blipFill>
        <p:spPr>
          <a:xfrm>
            <a:off x="6288642" y="2947737"/>
            <a:ext cx="4920641" cy="1756610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F61F799-D0DF-A581-7750-5572FD1CD3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584" t="29226" r="17905" b="46254"/>
          <a:stretch/>
        </p:blipFill>
        <p:spPr>
          <a:xfrm>
            <a:off x="6288642" y="4704347"/>
            <a:ext cx="5216598" cy="175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0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1EDA409-FA3A-43C9-3BA7-88D57BEC1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39" t="20557" r="17596" b="8359"/>
          <a:stretch/>
        </p:blipFill>
        <p:spPr>
          <a:xfrm>
            <a:off x="389617" y="717674"/>
            <a:ext cx="5383962" cy="523795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A9F83ED-5C8F-D2C2-C3E4-CB83D49F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84" t="25263" r="17595" b="37585"/>
          <a:stretch/>
        </p:blipFill>
        <p:spPr>
          <a:xfrm>
            <a:off x="6418423" y="806115"/>
            <a:ext cx="5342018" cy="27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2018 AS Paper 1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A6535343-FD85-28D6-5D0D-9F00E1F5C3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84" t="25759" r="17595" b="46997"/>
          <a:stretch/>
        </p:blipFill>
        <p:spPr>
          <a:xfrm>
            <a:off x="389616" y="938463"/>
            <a:ext cx="5665779" cy="21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6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2019 AS Paper 1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F3B21D90-2E6E-245B-AAAE-281BF03D6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53003" r="17750" b="20743"/>
          <a:stretch/>
        </p:blipFill>
        <p:spPr>
          <a:xfrm>
            <a:off x="389617" y="1082842"/>
            <a:ext cx="5454167" cy="197317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49FA1A36-2961-6419-E875-4685FBEF4D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35170" r="17595" b="40557"/>
          <a:stretch/>
        </p:blipFill>
        <p:spPr>
          <a:xfrm>
            <a:off x="389617" y="3056021"/>
            <a:ext cx="5558589" cy="18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06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1</a:t>
            </a: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050463B-F085-E79E-2D1B-CC63617F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29" t="32446" r="17595" b="15542"/>
          <a:stretch/>
        </p:blipFill>
        <p:spPr>
          <a:xfrm>
            <a:off x="300790" y="902367"/>
            <a:ext cx="5377084" cy="3801979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5DE6945-689D-FBBE-A6DE-592FA4855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39" t="18576" r="17596" b="12074"/>
          <a:stretch/>
        </p:blipFill>
        <p:spPr>
          <a:xfrm>
            <a:off x="5955631" y="481261"/>
            <a:ext cx="5831017" cy="553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3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DE3B9C3-FD6A-9642-AADE-B4C28E2EEBCF}"/>
              </a:ext>
            </a:extLst>
          </p:cNvPr>
          <p:cNvSpPr txBox="1"/>
          <p:nvPr/>
        </p:nvSpPr>
        <p:spPr>
          <a:xfrm>
            <a:off x="389617" y="348343"/>
            <a:ext cx="228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2020 AS Paper 1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C4099C3-491F-A03A-D213-774529AA8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94" t="49040" r="17750" b="25696"/>
          <a:stretch/>
        </p:blipFill>
        <p:spPr>
          <a:xfrm>
            <a:off x="389617" y="1203157"/>
            <a:ext cx="5529805" cy="1925053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082650DF-CCAC-BECF-D69D-18067CD56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94" t="50774" r="17750" b="25610"/>
          <a:stretch/>
        </p:blipFill>
        <p:spPr>
          <a:xfrm>
            <a:off x="389617" y="3428999"/>
            <a:ext cx="5545724" cy="18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074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107</Words>
  <Application>Microsoft Macintosh PowerPoint</Application>
  <PresentationFormat>Widescreen</PresentationFormat>
  <Paragraphs>28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Garamond</vt:lpstr>
      <vt:lpstr>Office Theme</vt:lpstr>
      <vt:lpstr>Office Theme</vt:lpstr>
      <vt:lpstr>AQA Past paper questions  3.2.3 Group 7 (17) – The halogens</vt:lpstr>
      <vt:lpstr>AS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A2 Papers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Griffiths</dc:creator>
  <cp:lastModifiedBy>John Griffiths</cp:lastModifiedBy>
  <cp:revision>106</cp:revision>
  <dcterms:created xsi:type="dcterms:W3CDTF">2021-10-29T07:59:38Z</dcterms:created>
  <dcterms:modified xsi:type="dcterms:W3CDTF">2023-10-31T14:01:14Z</dcterms:modified>
</cp:coreProperties>
</file>