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8" r:id="rId2"/>
  </p:sldMasterIdLst>
  <p:notesMasterIdLst>
    <p:notesMasterId r:id="rId33"/>
  </p:notesMasterIdLst>
  <p:sldIdLst>
    <p:sldId id="268" r:id="rId3"/>
    <p:sldId id="298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09" r:id="rId30"/>
    <p:sldId id="310" r:id="rId31"/>
    <p:sldId id="31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44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35"/>
    <p:restoredTop sz="94590"/>
  </p:normalViewPr>
  <p:slideViewPr>
    <p:cSldViewPr snapToGrid="0" showGuides="1">
      <p:cViewPr varScale="1">
        <p:scale>
          <a:sx n="105" d="100"/>
          <a:sy n="105" d="100"/>
        </p:scale>
        <p:origin x="60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645737-5C97-1E4A-B8A7-92E716815C56}" type="datetimeFigureOut">
              <a:rPr lang="en-US" smtClean="0"/>
              <a:t>11/4/23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085B8-C78B-3446-A7CF-8BB016A5F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2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085B8-C78B-3446-A7CF-8BB016A5FC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584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085B8-C78B-3446-A7CF-8BB016A5FC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58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085B8-C78B-3446-A7CF-8BB016A5FC0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609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504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CFC05-FF43-804E-9E8A-EF7897D2B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05574A-CE07-BC4F-A773-65B0CC8CBB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CA264-8451-934C-A2D8-0B7383CB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11/4/23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B5153-485D-C84B-A6CF-B016828F7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329B0-6796-D144-AC42-CEC564121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17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8EA7F6-6825-3046-9685-A303BF8556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9FC9DE-9E52-1A44-BE37-75FDDB0E28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7AC82-8C06-9A4E-9856-25D64055A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11/4/23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FA127-EBBD-EA48-9CA2-E0B84D3D4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349C4-D761-AD40-9B92-EBFD7C26C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397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A5D1BC-CF63-A74A-820D-A86F7F088AD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015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EF918-75FA-5947-BE68-8A77F9E08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3D9D4-56B5-5B4F-86F9-D368D9CDC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BEB729-A0C4-574A-95FC-DC12D03F4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2EF8-B62A-8941-8462-A6C0A6DDFE0B}" type="datetimeFigureOut">
              <a:rPr lang="en-US" smtClean="0"/>
              <a:t>11/4/23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D1399-EE8D-034C-8C89-AD9F8CD7B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9A67C-2073-4844-B068-7370871F1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B9AE-CD81-B940-BE7C-A34914DF7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085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3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97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597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282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794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3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8B3D2-10E1-B546-8123-AB02B8F51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49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135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308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025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56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375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3"/>
            <a:ext cx="10972800" cy="4525963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C3EA2-A704-437B-86EF-779EA2550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992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8B3D2-10E1-B546-8123-AB02B8F51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82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8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10972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941763"/>
            <a:ext cx="10972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CBB5D-CDAF-4DB0-A755-0B42D9D1B3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63177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8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5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F7A2F2-E8B6-4EE4-B6BA-69999B4780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0543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96333" y="53975"/>
            <a:ext cx="11286067" cy="60721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134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D1121-0937-8F40-AC67-A8FCC4482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FD173-6510-E04B-A299-E6565CAB5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EF5DD-4A8B-FF43-A8C0-3F1B40BA1C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11/4/23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0A19C-73FB-2646-BFBF-BEAADEB3F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50B34-6F97-AF47-A81C-2098A1AE4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12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45618-5BD0-D147-BC30-B6E09398D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BE557-3CC1-2843-A34F-EA2659384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BC2247-028B-5446-9148-B5372D5B7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374A35-C5BA-5F45-BA0D-169343CD10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11/4/23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D7EA83-25E7-B24D-947B-C68764AB2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6780B5-807F-4246-9120-27F6757DF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0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6FBB4-1E04-434D-A874-26CA3F237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670618-A1C3-9E45-A379-E1C787A1E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43E68F-41EF-8840-8B5D-356ABF60A2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03FC27-B3BD-384C-BEFB-7AE900993D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9072C1-5271-0746-8E19-9EBF1B4842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EAC5BB-B1DD-414E-8FBB-7D79606BCF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11/4/23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5D71F4-E8CB-AF44-9DC6-A1CC1B6CB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CEA225-EFE0-D043-8000-26CB8303A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95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266DD12-74CC-8E44-976F-F1ACACC86FE4}"/>
              </a:ext>
            </a:extLst>
          </p:cNvPr>
          <p:cNvGrpSpPr/>
          <p:nvPr userDrawn="1"/>
        </p:nvGrpSpPr>
        <p:grpSpPr>
          <a:xfrm>
            <a:off x="-76200" y="5292725"/>
            <a:ext cx="2016224" cy="1428750"/>
            <a:chOff x="-76200" y="5292725"/>
            <a:chExt cx="2016224" cy="14287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488DBE6-08B2-514B-90F5-55FEB2BA40A1}"/>
                </a:ext>
              </a:extLst>
            </p:cNvPr>
            <p:cNvGrpSpPr/>
            <p:nvPr userDrawn="1"/>
          </p:nvGrpSpPr>
          <p:grpSpPr>
            <a:xfrm>
              <a:off x="217537" y="5292725"/>
              <a:ext cx="1428750" cy="1428750"/>
              <a:chOff x="2135560" y="1916832"/>
              <a:chExt cx="1428750" cy="1428750"/>
            </a:xfrm>
          </p:grpSpPr>
          <p:pic>
            <p:nvPicPr>
              <p:cNvPr id="9" name="Picture 2" descr="Triphenylene (CAS 217-59-4) - Chemical &amp; Physical Properties by Cheméo">
                <a:extLst>
                  <a:ext uri="{FF2B5EF4-FFF2-40B4-BE49-F238E27FC236}">
                    <a16:creationId xmlns:a16="http://schemas.microsoft.com/office/drawing/2014/main" id="{81D14BE6-CC4A-3B40-8D50-E72DE8C656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5560" y="1916832"/>
                <a:ext cx="1428750" cy="1428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AE1AE00-879F-7C4D-86C1-1F76A7FE19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41925" y="2614159"/>
                <a:ext cx="216019" cy="165569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38E97A2-5B82-EC49-BCF5-7540D5F62304}"/>
                  </a:ext>
                </a:extLst>
              </p:cNvPr>
              <p:cNvSpPr txBox="1"/>
              <p:nvPr/>
            </p:nvSpPr>
            <p:spPr>
              <a:xfrm>
                <a:off x="2700808" y="2218028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B0F0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Garamond" panose="02020404030301010803" pitchFamily="18" charset="0"/>
                    <a:ea typeface="Arial" charset="0"/>
                    <a:cs typeface="Arial" charset="0"/>
                  </a:rPr>
                  <a:t>S</a:t>
                </a:r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0FF48CB-CA7F-AE47-856F-79417902B973}"/>
                  </a:ext>
                </a:extLst>
              </p:cNvPr>
              <p:cNvSpPr txBox="1"/>
              <p:nvPr/>
            </p:nvSpPr>
            <p:spPr>
              <a:xfrm>
                <a:off x="2409614" y="2684611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B0F0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Garamond" panose="02020404030301010803" pitchFamily="18" charset="0"/>
                    <a:cs typeface="Arial" charset="0"/>
                  </a:rPr>
                  <a:t>E</a:t>
                </a:r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DA3CA51-D99D-BB4D-B73D-02B6CFCB4143}"/>
                  </a:ext>
                </a:extLst>
              </p:cNvPr>
              <p:cNvSpPr txBox="1"/>
              <p:nvPr/>
            </p:nvSpPr>
            <p:spPr>
              <a:xfrm>
                <a:off x="2957944" y="2671122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B0F0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Garamond" panose="02020404030301010803" pitchFamily="18" charset="0"/>
                    <a:cs typeface="Arial" charset="0"/>
                  </a:rPr>
                  <a:t>T</a:t>
                </a:r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1E655F-7C6D-8748-A725-87F9C8949967}"/>
                </a:ext>
              </a:extLst>
            </p:cNvPr>
            <p:cNvSpPr txBox="1"/>
            <p:nvPr userDrawn="1"/>
          </p:nvSpPr>
          <p:spPr>
            <a:xfrm>
              <a:off x="-76200" y="6352143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>
                  <a:solidFill>
                    <a:srgbClr val="00B0F0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Garamond" panose="02020404030301010803" pitchFamily="18" charset="0"/>
                  <a:ea typeface="Arial" charset="0"/>
                  <a:cs typeface="Arial" charset="0"/>
                </a:rPr>
                <a:t>Sci-Excel Tuition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7695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583F4D-03F3-8B43-8F6D-C5F2D7F54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11/4/23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954614-FFFD-AB43-8F7D-B2BCBECC0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34E2A-25EC-7646-A3BA-A9D1654BB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09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2CB8-15DD-6944-86E8-FFCC20CCD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36547-1DFE-3C48-99EB-F90B6C640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EAD05-6102-FB4E-A547-B2DC207E5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3111DA-D516-B24F-B356-1F7752560A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11/4/23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80B38-AB2B-3A47-AF41-70E2B1077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0CBE6-9577-2F41-ABFE-A9C9B13AE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02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27CBD-C096-5043-A32F-6108CACB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B60640-C183-7A44-A9D6-AD099D60A9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F52704-487C-D543-9436-6A2262E461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D9364-4E91-B949-AEE4-7E324A9CC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11/4/23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68828-0CA4-9642-9EDF-3F23E2914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3C3C7-B67D-2F41-B243-B3CD2E6EE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79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2F578B-0237-8445-B9B0-F52A64A26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DCADCD-F447-CB4C-9EB8-D66F1E57B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34B491-91A0-4C0E-8307-0F87E984B022}"/>
              </a:ext>
            </a:extLst>
          </p:cNvPr>
          <p:cNvGrpSpPr/>
          <p:nvPr userDrawn="1"/>
        </p:nvGrpSpPr>
        <p:grpSpPr>
          <a:xfrm>
            <a:off x="52428" y="5990641"/>
            <a:ext cx="797647" cy="797647"/>
            <a:chOff x="40553" y="5532437"/>
            <a:chExt cx="1255852" cy="125585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4D29FDE-7C76-8E35-916C-B4003B2D54EE}"/>
                </a:ext>
              </a:extLst>
            </p:cNvPr>
            <p:cNvSpPr/>
            <p:nvPr userDrawn="1"/>
          </p:nvSpPr>
          <p:spPr>
            <a:xfrm>
              <a:off x="40553" y="5532437"/>
              <a:ext cx="1255852" cy="125585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E70A417-CFD8-45AA-CE3D-D29F09221ADB}"/>
                </a:ext>
              </a:extLst>
            </p:cNvPr>
            <p:cNvGrpSpPr/>
            <p:nvPr userDrawn="1"/>
          </p:nvGrpSpPr>
          <p:grpSpPr>
            <a:xfrm>
              <a:off x="80857" y="5784209"/>
              <a:ext cx="1175893" cy="976209"/>
              <a:chOff x="2538285" y="2210574"/>
              <a:chExt cx="1265984" cy="1051002"/>
            </a:xfrm>
          </p:grpSpPr>
          <p:pic>
            <p:nvPicPr>
              <p:cNvPr id="11" name="Picture 10" descr="Application&#10;&#10;Description automatically generated with low confidence">
                <a:extLst>
                  <a:ext uri="{FF2B5EF4-FFF2-40B4-BE49-F238E27FC236}">
                    <a16:creationId xmlns:a16="http://schemas.microsoft.com/office/drawing/2014/main" id="{C34D6486-5CD9-AC2E-3F65-1894F8AD0A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607988" y="2273337"/>
                <a:ext cx="1152343" cy="981818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5B356D7-22B4-ADD2-7D39-9AF7B639DCB8}"/>
                  </a:ext>
                </a:extLst>
              </p:cNvPr>
              <p:cNvSpPr/>
              <p:nvPr/>
            </p:nvSpPr>
            <p:spPr>
              <a:xfrm>
                <a:off x="2538285" y="2210574"/>
                <a:ext cx="1265984" cy="105100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401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9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13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80" r:id="rId11"/>
    <p:sldLayoutId id="2147483691" r:id="rId12"/>
    <p:sldLayoutId id="2147483690" r:id="rId13"/>
    <p:sldLayoutId id="2147483693" r:id="rId14"/>
    <p:sldLayoutId id="2147483694" r:id="rId15"/>
    <p:sldLayoutId id="214748369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E9F414-BA03-4A4A-A8BA-79FBE18902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14502"/>
            <a:ext cx="12192000" cy="1325563"/>
          </a:xfrm>
        </p:spPr>
        <p:txBody>
          <a:bodyPr>
            <a:noAutofit/>
          </a:bodyPr>
          <a:lstStyle/>
          <a:p>
            <a:r>
              <a:rPr lang="en-US" sz="4800" b="1" dirty="0"/>
              <a:t>AQA Past paper questions </a:t>
            </a:r>
            <a:br>
              <a:rPr lang="en-US" sz="4800" b="1" dirty="0"/>
            </a:br>
            <a:r>
              <a:rPr lang="en-US" sz="4800" b="1"/>
              <a:t>3.3.3 Halogeno</a:t>
            </a:r>
            <a:r>
              <a:rPr lang="en-US" sz="4800" b="1" dirty="0"/>
              <a:t>a</a:t>
            </a:r>
            <a:r>
              <a:rPr lang="en-US" sz="4800" b="1"/>
              <a:t>lkanes</a:t>
            </a:r>
            <a:endParaRPr lang="en-US" sz="4800" b="1" i="1" baseline="-250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8A4AB01-86FE-964C-A8A4-F8CBB4CDF7B4}"/>
              </a:ext>
            </a:extLst>
          </p:cNvPr>
          <p:cNvSpPr txBox="1">
            <a:spLocks/>
          </p:cNvSpPr>
          <p:nvPr/>
        </p:nvSpPr>
        <p:spPr>
          <a:xfrm>
            <a:off x="630379" y="3108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Arial" charset="0"/>
                <a:cs typeface="Arial" charset="0"/>
              </a:rPr>
              <a:t>Dr John R Griffiths</a:t>
            </a:r>
            <a:endParaRPr lang="en-US" b="1">
              <a:latin typeface="Garamond" panose="02020404030301010803" pitchFamily="18" charset="0"/>
            </a:endParaRPr>
          </a:p>
          <a:p>
            <a:pPr algn="ctr"/>
            <a:r>
              <a:rPr lang="en-US" b="1" err="1">
                <a:solidFill>
                  <a:srgbClr val="00B0F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Arial" charset="0"/>
                <a:cs typeface="Arial" charset="0"/>
              </a:rPr>
              <a:t>SciExcel</a:t>
            </a:r>
            <a:r>
              <a:rPr lang="en-US" b="1">
                <a:solidFill>
                  <a:srgbClr val="00B0F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Arial" charset="0"/>
                <a:cs typeface="Arial" charset="0"/>
              </a:rPr>
              <a:t> Tuition</a:t>
            </a:r>
          </a:p>
        </p:txBody>
      </p:sp>
      <p:pic>
        <p:nvPicPr>
          <p:cNvPr id="1030" name="Picture 6" descr="AQA to pay out £1.1m for serious breaches on exam re-marks">
            <a:extLst>
              <a:ext uri="{FF2B5EF4-FFF2-40B4-BE49-F238E27FC236}">
                <a16:creationId xmlns:a16="http://schemas.microsoft.com/office/drawing/2014/main" id="{F986C080-FDED-6042-AF80-A2FD96D37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0344" y="180494"/>
            <a:ext cx="1398796" cy="735496"/>
          </a:xfrm>
          <a:prstGeom prst="rect">
            <a:avLst/>
          </a:prstGeom>
          <a:solidFill>
            <a:schemeClr val="accent6"/>
          </a:solidFill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49BB861-8D6B-E749-A0D3-C53540C02B67}"/>
              </a:ext>
            </a:extLst>
          </p:cNvPr>
          <p:cNvSpPr/>
          <p:nvPr/>
        </p:nvSpPr>
        <p:spPr>
          <a:xfrm>
            <a:off x="10640345" y="180494"/>
            <a:ext cx="1398795" cy="735496"/>
          </a:xfrm>
          <a:prstGeom prst="rect">
            <a:avLst/>
          </a:prstGeom>
          <a:solidFill>
            <a:schemeClr val="accent6">
              <a:lumMod val="40000"/>
              <a:lumOff val="60000"/>
              <a:alpha val="2893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584B1D7-7385-7584-314E-B07FFF4B3547}"/>
              </a:ext>
            </a:extLst>
          </p:cNvPr>
          <p:cNvSpPr/>
          <p:nvPr/>
        </p:nvSpPr>
        <p:spPr>
          <a:xfrm>
            <a:off x="40553" y="5532437"/>
            <a:ext cx="1255852" cy="125585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46F7C7-C31B-1C61-7C24-1357B38A48FD}"/>
              </a:ext>
            </a:extLst>
          </p:cNvPr>
          <p:cNvGrpSpPr/>
          <p:nvPr/>
        </p:nvGrpSpPr>
        <p:grpSpPr>
          <a:xfrm>
            <a:off x="80857" y="5784209"/>
            <a:ext cx="1175893" cy="976209"/>
            <a:chOff x="2538285" y="2210574"/>
            <a:chExt cx="1265984" cy="1051002"/>
          </a:xfrm>
        </p:grpSpPr>
        <p:pic>
          <p:nvPicPr>
            <p:cNvPr id="11" name="Picture 10" descr="Application&#10;&#10;Description automatically generated with low confidence">
              <a:extLst>
                <a:ext uri="{FF2B5EF4-FFF2-40B4-BE49-F238E27FC236}">
                  <a16:creationId xmlns:a16="http://schemas.microsoft.com/office/drawing/2014/main" id="{6057A0F3-80EE-0A32-272A-349045130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07988" y="2273337"/>
              <a:ext cx="1152343" cy="98181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AED71A-2900-C562-421A-71894B8366E0}"/>
                </a:ext>
              </a:extLst>
            </p:cNvPr>
            <p:cNvSpPr/>
            <p:nvPr/>
          </p:nvSpPr>
          <p:spPr>
            <a:xfrm>
              <a:off x="2538285" y="2210574"/>
              <a:ext cx="1265984" cy="10510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49E7B73-85A3-B487-2595-4E31A77BF997}"/>
              </a:ext>
            </a:extLst>
          </p:cNvPr>
          <p:cNvSpPr/>
          <p:nvPr/>
        </p:nvSpPr>
        <p:spPr>
          <a:xfrm>
            <a:off x="3938867" y="5707153"/>
            <a:ext cx="989252" cy="821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35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AS Paper 2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60BE730-9D89-8BA8-A608-62600D80E1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77" t="22246" r="17545" b="8816"/>
          <a:stretch/>
        </p:blipFill>
        <p:spPr>
          <a:xfrm>
            <a:off x="475012" y="997528"/>
            <a:ext cx="5090344" cy="4833256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23725972-D4B8-09EF-3031-036082F43E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30" t="22980" r="17392" b="18105"/>
          <a:stretch/>
        </p:blipFill>
        <p:spPr>
          <a:xfrm>
            <a:off x="6096000" y="439387"/>
            <a:ext cx="5327040" cy="4322617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D72EED0C-44AE-6A33-1D3C-5F9882B968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924" t="50604" r="17698" b="25928"/>
          <a:stretch/>
        </p:blipFill>
        <p:spPr>
          <a:xfrm>
            <a:off x="6095999" y="4762004"/>
            <a:ext cx="5437419" cy="175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28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AS Paper 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E73DD9B6-8888-86D2-441C-C306D8A740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71" t="36180" r="17698" b="40352"/>
          <a:stretch/>
        </p:blipFill>
        <p:spPr>
          <a:xfrm>
            <a:off x="389617" y="1211283"/>
            <a:ext cx="5087094" cy="1638795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A7136744-8229-814E-17AD-17BD3BDE49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24" t="44003" r="17698" b="29412"/>
          <a:stretch/>
        </p:blipFill>
        <p:spPr>
          <a:xfrm>
            <a:off x="389617" y="3343686"/>
            <a:ext cx="5105892" cy="186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308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 AS Paper 2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01F4E6B3-A2BF-3729-11F0-82DE75E292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71" t="19801" r="17392" b="10283"/>
          <a:stretch/>
        </p:blipFill>
        <p:spPr>
          <a:xfrm>
            <a:off x="389617" y="902524"/>
            <a:ext cx="5169500" cy="4928259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C6C826A3-C465-C191-BD59-3306793442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76" t="40825" r="17852" b="33507"/>
          <a:stretch/>
        </p:blipFill>
        <p:spPr>
          <a:xfrm>
            <a:off x="6234544" y="765959"/>
            <a:ext cx="5488370" cy="1953489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32735C29-91B1-DA80-66B9-E588163351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84" t="26006" r="17595" b="9598"/>
          <a:stretch/>
        </p:blipFill>
        <p:spPr>
          <a:xfrm>
            <a:off x="6495301" y="2153652"/>
            <a:ext cx="5355722" cy="470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62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 AS Paper 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258187BD-3104-DF99-62A2-33349880C1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94" t="20062" r="17750" b="51703"/>
          <a:stretch/>
        </p:blipFill>
        <p:spPr>
          <a:xfrm>
            <a:off x="389617" y="1046746"/>
            <a:ext cx="6122809" cy="238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83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 AS Paper 2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58F2F27-E6BB-A238-DFF3-9AD2A6F67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84" t="21301" r="17595" b="12818"/>
          <a:stretch/>
        </p:blipFill>
        <p:spPr>
          <a:xfrm>
            <a:off x="517356" y="854243"/>
            <a:ext cx="5583015" cy="5017168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68B5635F-7EF0-31A3-4F81-8976DAF9D3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692" t="22786" r="21775" b="8359"/>
          <a:stretch/>
        </p:blipFill>
        <p:spPr>
          <a:xfrm>
            <a:off x="6436893" y="348342"/>
            <a:ext cx="5127842" cy="604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42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 AS Paper 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A69C037-B42E-0D8E-549C-57A7F5DE69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38" t="46564" r="21930" b="39318"/>
          <a:stretch/>
        </p:blipFill>
        <p:spPr>
          <a:xfrm>
            <a:off x="389616" y="1070810"/>
            <a:ext cx="5429825" cy="1311443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C32E703E-F137-932B-20E3-E471A9C19E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10" t="52260" r="16512" b="20743"/>
          <a:stretch/>
        </p:blipFill>
        <p:spPr>
          <a:xfrm>
            <a:off x="6096000" y="852442"/>
            <a:ext cx="5439595" cy="1925054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9D11A74C-B45A-25AB-028B-0E873052F8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10" t="25510" r="16976" b="47493"/>
          <a:stretch/>
        </p:blipFill>
        <p:spPr>
          <a:xfrm>
            <a:off x="389615" y="2777496"/>
            <a:ext cx="5386609" cy="192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57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 AS Paper 2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3706CF6-6EFF-37AE-0203-B2D844162D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67" t="19319" r="23013" b="11579"/>
          <a:stretch/>
        </p:blipFill>
        <p:spPr>
          <a:xfrm>
            <a:off x="389616" y="757987"/>
            <a:ext cx="4164005" cy="52096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26741B-78CF-449B-0E69-7B73741D84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21" t="35666" r="23168" b="36099"/>
          <a:stretch/>
        </p:blipFill>
        <p:spPr>
          <a:xfrm>
            <a:off x="5979694" y="717675"/>
            <a:ext cx="4882972" cy="251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48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 AS Paper 2</a:t>
            </a:r>
          </a:p>
        </p:txBody>
      </p:sp>
      <p:pic>
        <p:nvPicPr>
          <p:cNvPr id="3" name="Picture 2" descr="A computer screen shot of a questionnaire&#10;&#10;Description automatically generated">
            <a:extLst>
              <a:ext uri="{FF2B5EF4-FFF2-40B4-BE49-F238E27FC236}">
                <a16:creationId xmlns:a16="http://schemas.microsoft.com/office/drawing/2014/main" id="{1FF3E513-1624-3EBC-078B-35E7E03770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94" t="32693" r="17595" b="38576"/>
          <a:stretch/>
        </p:blipFill>
        <p:spPr>
          <a:xfrm>
            <a:off x="389616" y="986588"/>
            <a:ext cx="5488891" cy="2165686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56DD7218-C666-2169-F1CE-DF3999D81B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84" t="20310" r="17595" b="17771"/>
          <a:stretch/>
        </p:blipFill>
        <p:spPr>
          <a:xfrm>
            <a:off x="6096000" y="637101"/>
            <a:ext cx="5285041" cy="446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71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E9F414-BA03-4A4A-A8BA-79FBE18902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06252" y="2647839"/>
            <a:ext cx="4379495" cy="1325563"/>
          </a:xfrm>
        </p:spPr>
        <p:txBody>
          <a:bodyPr>
            <a:noAutofit/>
          </a:bodyPr>
          <a:lstStyle/>
          <a:p>
            <a:r>
              <a:rPr lang="en-US" sz="4800" b="1" dirty="0"/>
              <a:t>A2 Past papers</a:t>
            </a:r>
            <a:endParaRPr lang="en-US" sz="4800" b="1" i="1" baseline="-250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584B1D7-7385-7584-314E-B07FFF4B3547}"/>
              </a:ext>
            </a:extLst>
          </p:cNvPr>
          <p:cNvSpPr/>
          <p:nvPr/>
        </p:nvSpPr>
        <p:spPr>
          <a:xfrm>
            <a:off x="40553" y="5532437"/>
            <a:ext cx="1255852" cy="125585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46F7C7-C31B-1C61-7C24-1357B38A48FD}"/>
              </a:ext>
            </a:extLst>
          </p:cNvPr>
          <p:cNvGrpSpPr/>
          <p:nvPr/>
        </p:nvGrpSpPr>
        <p:grpSpPr>
          <a:xfrm>
            <a:off x="80857" y="5784209"/>
            <a:ext cx="1175893" cy="976209"/>
            <a:chOff x="2538285" y="2210574"/>
            <a:chExt cx="1265984" cy="1051002"/>
          </a:xfrm>
        </p:grpSpPr>
        <p:pic>
          <p:nvPicPr>
            <p:cNvPr id="11" name="Picture 10" descr="Application&#10;&#10;Description automatically generated with low confidence">
              <a:extLst>
                <a:ext uri="{FF2B5EF4-FFF2-40B4-BE49-F238E27FC236}">
                  <a16:creationId xmlns:a16="http://schemas.microsoft.com/office/drawing/2014/main" id="{6057A0F3-80EE-0A32-272A-349045130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7988" y="2273337"/>
              <a:ext cx="1152343" cy="98181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AED71A-2900-C562-421A-71894B8366E0}"/>
                </a:ext>
              </a:extLst>
            </p:cNvPr>
            <p:cNvSpPr/>
            <p:nvPr/>
          </p:nvSpPr>
          <p:spPr>
            <a:xfrm>
              <a:off x="2538285" y="2210574"/>
              <a:ext cx="1265984" cy="10510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49E7B73-85A3-B487-2595-4E31A77BF997}"/>
              </a:ext>
            </a:extLst>
          </p:cNvPr>
          <p:cNvSpPr/>
          <p:nvPr/>
        </p:nvSpPr>
        <p:spPr>
          <a:xfrm>
            <a:off x="3938867" y="5707153"/>
            <a:ext cx="989252" cy="821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986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A2 Paper 2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71D3A6C-5D67-EC8F-BDE3-E016174710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27" t="21585" r="19531" b="8894"/>
          <a:stretch/>
        </p:blipFill>
        <p:spPr>
          <a:xfrm>
            <a:off x="682752" y="816864"/>
            <a:ext cx="4706112" cy="5132256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42131653-5512-31E8-BDCA-12DF5A1A49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27" t="21333" r="19059" b="9648"/>
          <a:stretch/>
        </p:blipFill>
        <p:spPr>
          <a:xfrm>
            <a:off x="6217920" y="533008"/>
            <a:ext cx="5061602" cy="541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55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E9F414-BA03-4A4A-A8BA-79FBE18902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06252" y="2647839"/>
            <a:ext cx="4379495" cy="1325563"/>
          </a:xfrm>
        </p:spPr>
        <p:txBody>
          <a:bodyPr>
            <a:noAutofit/>
          </a:bodyPr>
          <a:lstStyle/>
          <a:p>
            <a:r>
              <a:rPr lang="en-US" sz="4800" b="1" dirty="0"/>
              <a:t>AS Past papers</a:t>
            </a:r>
            <a:endParaRPr lang="en-US" sz="4800" b="1" i="1" baseline="-250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584B1D7-7385-7584-314E-B07FFF4B3547}"/>
              </a:ext>
            </a:extLst>
          </p:cNvPr>
          <p:cNvSpPr/>
          <p:nvPr/>
        </p:nvSpPr>
        <p:spPr>
          <a:xfrm>
            <a:off x="40553" y="5532437"/>
            <a:ext cx="1255852" cy="125585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46F7C7-C31B-1C61-7C24-1357B38A48FD}"/>
              </a:ext>
            </a:extLst>
          </p:cNvPr>
          <p:cNvGrpSpPr/>
          <p:nvPr/>
        </p:nvGrpSpPr>
        <p:grpSpPr>
          <a:xfrm>
            <a:off x="80857" y="5784209"/>
            <a:ext cx="1175893" cy="976209"/>
            <a:chOff x="2538285" y="2210574"/>
            <a:chExt cx="1265984" cy="1051002"/>
          </a:xfrm>
        </p:grpSpPr>
        <p:pic>
          <p:nvPicPr>
            <p:cNvPr id="11" name="Picture 10" descr="Application&#10;&#10;Description automatically generated with low confidence">
              <a:extLst>
                <a:ext uri="{FF2B5EF4-FFF2-40B4-BE49-F238E27FC236}">
                  <a16:creationId xmlns:a16="http://schemas.microsoft.com/office/drawing/2014/main" id="{6057A0F3-80EE-0A32-272A-349045130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7988" y="2273337"/>
              <a:ext cx="1152343" cy="98181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AED71A-2900-C562-421A-71894B8366E0}"/>
                </a:ext>
              </a:extLst>
            </p:cNvPr>
            <p:cNvSpPr/>
            <p:nvPr/>
          </p:nvSpPr>
          <p:spPr>
            <a:xfrm>
              <a:off x="2538285" y="2210574"/>
              <a:ext cx="1265984" cy="10510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49E7B73-85A3-B487-2595-4E31A77BF997}"/>
              </a:ext>
            </a:extLst>
          </p:cNvPr>
          <p:cNvSpPr/>
          <p:nvPr/>
        </p:nvSpPr>
        <p:spPr>
          <a:xfrm>
            <a:off x="3938867" y="5707153"/>
            <a:ext cx="989252" cy="821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019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A2 Paper 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112CE2C-49B3-9A2E-EDB8-E196B87A7E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63" t="50447" r="17490" b="23702"/>
          <a:stretch/>
        </p:blipFill>
        <p:spPr>
          <a:xfrm>
            <a:off x="389617" y="755904"/>
            <a:ext cx="5580148" cy="1975104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F051016B-62F9-AB92-B0B7-D065EB3CB2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77" t="24345" r="17176" b="21569"/>
          <a:stretch/>
        </p:blipFill>
        <p:spPr>
          <a:xfrm>
            <a:off x="389616" y="2067640"/>
            <a:ext cx="5192735" cy="3845480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E2FE0CFE-3327-D1F2-D4A6-02C0B3D247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706" t="23090" r="17176" b="23200"/>
          <a:stretch/>
        </p:blipFill>
        <p:spPr>
          <a:xfrm>
            <a:off x="6106606" y="348342"/>
            <a:ext cx="5869593" cy="427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47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A2 Paper 2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19B8007-A374-B9DC-10C4-282D28E08B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49" t="21333" r="17334" b="14416"/>
          <a:stretch/>
        </p:blipFill>
        <p:spPr>
          <a:xfrm>
            <a:off x="487679" y="865632"/>
            <a:ext cx="5698713" cy="4962144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10B44AAB-6480-FE41-34BF-E75594DD4A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63" t="31372" r="17490" b="42776"/>
          <a:stretch/>
        </p:blipFill>
        <p:spPr>
          <a:xfrm>
            <a:off x="6376415" y="348342"/>
            <a:ext cx="5629355" cy="199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4982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 A2 Paper 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280B6EDC-548D-65DF-6D35-9DE0E706A0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20" t="20078" r="17647" b="22949"/>
          <a:stretch/>
        </p:blipFill>
        <p:spPr>
          <a:xfrm>
            <a:off x="60961" y="902207"/>
            <a:ext cx="5970266" cy="4689447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B5CF617A-3B00-101C-FBD1-DC0C977F0A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76" t="25600" r="17334" b="20691"/>
          <a:stretch/>
        </p:blipFill>
        <p:spPr>
          <a:xfrm>
            <a:off x="6096000" y="902208"/>
            <a:ext cx="5848742" cy="431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41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 A2 Paper 2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2DDA4F3F-D869-2EEF-DF99-A2F6AF0822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06" t="25349" r="17490" b="37255"/>
          <a:stretch/>
        </p:blipFill>
        <p:spPr>
          <a:xfrm>
            <a:off x="389617" y="1085088"/>
            <a:ext cx="5567080" cy="2840736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D9C8E625-723D-31AB-3EA1-0071F5AF65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63" t="25098" r="17647" b="16423"/>
          <a:stretch/>
        </p:blipFill>
        <p:spPr>
          <a:xfrm>
            <a:off x="6095999" y="438912"/>
            <a:ext cx="5204885" cy="418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733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 A2 Paper 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E11D05E6-D6C6-0273-837D-95AF53F6D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63" t="20329" r="17647" b="42024"/>
          <a:stretch/>
        </p:blipFill>
        <p:spPr>
          <a:xfrm>
            <a:off x="389616" y="1219200"/>
            <a:ext cx="5633517" cy="2913888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BCECB16C-BEF0-EF15-F643-90DAB920B6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06" t="22588" r="17490" b="40769"/>
          <a:stretch/>
        </p:blipFill>
        <p:spPr>
          <a:xfrm>
            <a:off x="6486144" y="1219200"/>
            <a:ext cx="5583936" cy="279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039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109201" y="128887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A2 Paper 3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A036C52F-AC44-C5D1-F3AB-0F58875BDF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06" t="24093" r="17019" b="27216"/>
          <a:stretch/>
        </p:blipFill>
        <p:spPr>
          <a:xfrm>
            <a:off x="1291824" y="758952"/>
            <a:ext cx="5334707" cy="350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0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109201" y="128887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A2 Paper 3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807CBB2-5623-3E83-1BB7-C8F9138B76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06" t="27357" r="17334" b="48047"/>
          <a:stretch/>
        </p:blipFill>
        <p:spPr>
          <a:xfrm>
            <a:off x="207263" y="865632"/>
            <a:ext cx="8019351" cy="26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8689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109201" y="128887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A2 Paper 3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2602661-9692-D0C1-3E95-314B3FF3F2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62" t="45427" r="17491" b="21946"/>
          <a:stretch/>
        </p:blipFill>
        <p:spPr>
          <a:xfrm>
            <a:off x="256031" y="975360"/>
            <a:ext cx="6577209" cy="293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55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109201" y="128887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 A2 Paper 3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843434A-3134-6611-02AD-A5D298476C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63" t="35890" r="17490" b="29412"/>
          <a:stretch/>
        </p:blipFill>
        <p:spPr>
          <a:xfrm>
            <a:off x="353568" y="841248"/>
            <a:ext cx="5446914" cy="2587752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FBEB2480-3D34-14F8-7643-75BEB84035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77" t="31372" r="17804" b="39765"/>
          <a:stretch/>
        </p:blipFill>
        <p:spPr>
          <a:xfrm>
            <a:off x="353568" y="3428999"/>
            <a:ext cx="5446914" cy="218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408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109201" y="128887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 A2 Paper 3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022290C0-BED8-8372-12C8-0FD745857D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19" t="19074" r="17490" b="18933"/>
          <a:stretch/>
        </p:blipFill>
        <p:spPr>
          <a:xfrm>
            <a:off x="292608" y="597408"/>
            <a:ext cx="5854628" cy="4986528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260352D0-E012-791E-EAD0-BC471A245A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20" t="30118" r="17804" b="48298"/>
          <a:stretch/>
        </p:blipFill>
        <p:spPr>
          <a:xfrm>
            <a:off x="6160362" y="128887"/>
            <a:ext cx="5409846" cy="1615440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29C3102E-E634-F135-170B-9F1240E40E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020" t="22588" r="17647" b="7514"/>
          <a:stretch/>
        </p:blipFill>
        <p:spPr>
          <a:xfrm>
            <a:off x="6343242" y="1644704"/>
            <a:ext cx="5409846" cy="521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19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 AS Paper 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C3802052-9CDA-1AA7-FA61-218F59D099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46" t="25180" r="17698" b="10282"/>
          <a:stretch/>
        </p:blipFill>
        <p:spPr>
          <a:xfrm>
            <a:off x="389617" y="855022"/>
            <a:ext cx="5147954" cy="4702629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99F29D92-B5A6-7E0E-88E1-1B5855E30F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841" t="23224" r="17698" b="58686"/>
          <a:stretch/>
        </p:blipFill>
        <p:spPr>
          <a:xfrm>
            <a:off x="389616" y="4370118"/>
            <a:ext cx="5147953" cy="1309101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B19B09AC-ED21-4A3A-2E67-495A8F94F3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799" t="24266" r="23504" b="12865"/>
          <a:stretch/>
        </p:blipFill>
        <p:spPr>
          <a:xfrm>
            <a:off x="6198919" y="152345"/>
            <a:ext cx="5021657" cy="603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739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109201" y="128887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 A2 Paper 3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063F8A7-A667-5B53-9600-BC1D75A514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63" t="24596" r="17490" b="19938"/>
          <a:stretch/>
        </p:blipFill>
        <p:spPr>
          <a:xfrm>
            <a:off x="280416" y="734568"/>
            <a:ext cx="6305098" cy="4788408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FCDE84EE-9EF0-4336-0F77-8EE895778F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63" t="39655" r="17490" b="31482"/>
          <a:stretch/>
        </p:blipFill>
        <p:spPr>
          <a:xfrm>
            <a:off x="6585513" y="734568"/>
            <a:ext cx="5576329" cy="2203704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BF6E2B91-BCAF-D8D4-90B2-A82E84498A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863" t="32627" r="17334" b="42526"/>
          <a:stretch/>
        </p:blipFill>
        <p:spPr>
          <a:xfrm>
            <a:off x="6742175" y="3128772"/>
            <a:ext cx="5371561" cy="182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50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 AS Paper 2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043950E6-2C43-6D1D-CFB4-A489EF1991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57" t="44492" r="18462" b="26906"/>
          <a:stretch/>
        </p:blipFill>
        <p:spPr>
          <a:xfrm>
            <a:off x="389617" y="1045027"/>
            <a:ext cx="5456557" cy="2280063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A5C94034-98C8-2510-D221-FA9BFCA0C8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57" t="19557" r="18462" b="9794"/>
          <a:stretch/>
        </p:blipFill>
        <p:spPr>
          <a:xfrm>
            <a:off x="6460177" y="629392"/>
            <a:ext cx="5027906" cy="518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36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AS Paper 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F14165D-F3F3-2CBF-9C41-849A01A34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8" t="20535" r="17851" b="8327"/>
          <a:stretch/>
        </p:blipFill>
        <p:spPr>
          <a:xfrm>
            <a:off x="389617" y="866899"/>
            <a:ext cx="5156257" cy="5035139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CAD9289C-55F7-2D1D-6F31-642353701D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66" t="44247" r="17545" b="20550"/>
          <a:stretch/>
        </p:blipFill>
        <p:spPr>
          <a:xfrm>
            <a:off x="6646128" y="717675"/>
            <a:ext cx="5177172" cy="2476787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033105CC-E5F7-4D0F-2B19-5106977AC8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18" t="45959" r="17851" b="24584"/>
          <a:stretch/>
        </p:blipFill>
        <p:spPr>
          <a:xfrm>
            <a:off x="6764878" y="3538846"/>
            <a:ext cx="5110029" cy="206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53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AS Paper 2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648894B-4343-E52E-96AB-0AE575C864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24" t="25180" r="17698" b="49885"/>
          <a:stretch/>
        </p:blipFill>
        <p:spPr>
          <a:xfrm>
            <a:off x="389617" y="1068778"/>
            <a:ext cx="5670816" cy="1947554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E22CE31F-5817-B1EE-2A18-2E716F2E5A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18" t="24935" r="18156" b="49641"/>
          <a:stretch/>
        </p:blipFill>
        <p:spPr>
          <a:xfrm>
            <a:off x="389617" y="3367435"/>
            <a:ext cx="5543034" cy="194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723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AS Paper 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A2164A7-7DAE-66DD-C957-C229501583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60" t="21024" r="21976" b="11994"/>
          <a:stretch/>
        </p:blipFill>
        <p:spPr>
          <a:xfrm>
            <a:off x="452952" y="938151"/>
            <a:ext cx="4352956" cy="5011387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8303D009-DA98-13C9-D8BD-FA9940C7B6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507" t="36913" r="22129" b="32040"/>
          <a:stretch/>
        </p:blipFill>
        <p:spPr>
          <a:xfrm>
            <a:off x="5972930" y="533008"/>
            <a:ext cx="5143388" cy="2744581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26FA9D7D-8893-9670-7B5C-5095C1277A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355" t="38380" r="22282" b="26295"/>
          <a:stretch/>
        </p:blipFill>
        <p:spPr>
          <a:xfrm>
            <a:off x="6067932" y="3431969"/>
            <a:ext cx="5143388" cy="312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49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AS Paper 2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87AEF81-2054-490E-1A85-CC089BDAB9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07" t="31047" r="21976" b="18350"/>
          <a:stretch/>
        </p:blipFill>
        <p:spPr>
          <a:xfrm>
            <a:off x="475013" y="1128155"/>
            <a:ext cx="4798892" cy="4156363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08CEE1C1-56F8-4C99-6CA3-3A432C38C1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660" t="25424" r="21976" b="34729"/>
          <a:stretch/>
        </p:blipFill>
        <p:spPr>
          <a:xfrm>
            <a:off x="6626430" y="1128154"/>
            <a:ext cx="4768344" cy="326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71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AS Paper 2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2AB3B979-5D88-E574-653E-2F4DD55A4A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55" t="27379" r="21976" b="53064"/>
          <a:stretch/>
        </p:blipFill>
        <p:spPr>
          <a:xfrm>
            <a:off x="389617" y="1306285"/>
            <a:ext cx="5201392" cy="1733798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E95A9615-A0AD-60B5-35B2-DC74D2FFD6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507" t="34224" r="21671" b="18594"/>
          <a:stretch/>
        </p:blipFill>
        <p:spPr>
          <a:xfrm>
            <a:off x="6258295" y="344384"/>
            <a:ext cx="5308697" cy="4251366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F968D736-1EFC-B570-7373-DB636D7014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355" t="48159" r="21823" b="29412"/>
          <a:stretch/>
        </p:blipFill>
        <p:spPr>
          <a:xfrm>
            <a:off x="389617" y="3428999"/>
            <a:ext cx="5248208" cy="1998023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A0DEF026-E6E6-2795-0B0B-C535036230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507" t="48893" r="21671" b="32773"/>
          <a:stretch/>
        </p:blipFill>
        <p:spPr>
          <a:xfrm>
            <a:off x="6222670" y="4883727"/>
            <a:ext cx="5294608" cy="164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3119</TotalTime>
  <Words>130</Words>
  <Application>Microsoft Macintosh PowerPoint</Application>
  <PresentationFormat>Widescreen</PresentationFormat>
  <Paragraphs>35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Garamond</vt:lpstr>
      <vt:lpstr>Office Theme</vt:lpstr>
      <vt:lpstr>Office Theme</vt:lpstr>
      <vt:lpstr>AQA Past paper questions  3.3.3 Halogenoalkanes</vt:lpstr>
      <vt:lpstr>AS Past papers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A2 Past papers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Griffiths</dc:creator>
  <cp:lastModifiedBy>John Griffiths</cp:lastModifiedBy>
  <cp:revision>134</cp:revision>
  <dcterms:created xsi:type="dcterms:W3CDTF">2021-10-29T07:59:38Z</dcterms:created>
  <dcterms:modified xsi:type="dcterms:W3CDTF">2023-11-05T21:27:05Z</dcterms:modified>
</cp:coreProperties>
</file>