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8" r:id="rId2"/>
  </p:sldMasterIdLst>
  <p:notesMasterIdLst>
    <p:notesMasterId r:id="rId38"/>
  </p:notesMasterIdLst>
  <p:sldIdLst>
    <p:sldId id="268" r:id="rId3"/>
    <p:sldId id="284" r:id="rId4"/>
    <p:sldId id="283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285" r:id="rId24"/>
    <p:sldId id="304" r:id="rId25"/>
    <p:sldId id="305" r:id="rId26"/>
    <p:sldId id="306" r:id="rId27"/>
    <p:sldId id="307" r:id="rId28"/>
    <p:sldId id="308" r:id="rId29"/>
    <p:sldId id="309" r:id="rId30"/>
    <p:sldId id="310" r:id="rId31"/>
    <p:sldId id="311" r:id="rId32"/>
    <p:sldId id="312" r:id="rId33"/>
    <p:sldId id="313" r:id="rId34"/>
    <p:sldId id="314" r:id="rId35"/>
    <p:sldId id="315" r:id="rId36"/>
    <p:sldId id="31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44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35"/>
    <p:restoredTop sz="94590"/>
  </p:normalViewPr>
  <p:slideViewPr>
    <p:cSldViewPr snapToGrid="0" showGuides="1">
      <p:cViewPr varScale="1">
        <p:scale>
          <a:sx n="105" d="100"/>
          <a:sy n="105" d="100"/>
        </p:scale>
        <p:origin x="60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645737-5C97-1E4A-B8A7-92E716815C56}" type="datetimeFigureOut">
              <a:rPr lang="en-US" smtClean="0"/>
              <a:t>11/6/23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F085B8-C78B-3446-A7CF-8BB016A5F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12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085B8-C78B-3446-A7CF-8BB016A5FC0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584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085B8-C78B-3446-A7CF-8BB016A5FC0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6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085B8-C78B-3446-A7CF-8BB016A5FC0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563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6504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CFC05-FF43-804E-9E8A-EF7897D2B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05574A-CE07-BC4F-A773-65B0CC8CBB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CA264-8451-934C-A2D8-0B7383CB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11/6/23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B5153-485D-C84B-A6CF-B016828F7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329B0-6796-D144-AC42-CEC564121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17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8EA7F6-6825-3046-9685-A303BF8556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9FC9DE-9E52-1A44-BE37-75FDDB0E28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7AC82-8C06-9A4E-9856-25D64055A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11/6/23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FA127-EBBD-EA48-9CA2-E0B84D3D4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349C4-D761-AD40-9B92-EBFD7C26C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397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A5D1BC-CF63-A74A-820D-A86F7F088AD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015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EF918-75FA-5947-BE68-8A77F9E08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3D9D4-56B5-5B4F-86F9-D368D9CDC2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BEB729-A0C4-574A-95FC-DC12D03F4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2EF8-B62A-8941-8462-A6C0A6DDFE0B}" type="datetimeFigureOut">
              <a:rPr lang="en-US" smtClean="0"/>
              <a:t>11/6/23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DD1399-EE8D-034C-8C89-AD9F8CD7B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9A67C-2073-4844-B068-7370871F1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B9AE-CD81-B940-BE7C-A34914DF7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0851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93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597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6597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5282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794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13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8B3D2-10E1-B546-8123-AB02B8F51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749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1358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5308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025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569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375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3"/>
            <a:ext cx="10972800" cy="4525963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C3EA2-A704-437B-86EF-779EA2550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1992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8B3D2-10E1-B546-8123-AB02B8F51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682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8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10972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941763"/>
            <a:ext cx="10972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CBB5D-CDAF-4DB0-A755-0B42D9D1B3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63177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8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5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F7A2F2-E8B6-4EE4-B6BA-69999B4780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05431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96333" y="53975"/>
            <a:ext cx="11286067" cy="60721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134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D1121-0937-8F40-AC67-A8FCC4482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BFD173-6510-E04B-A299-E6565CAB57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EF5DD-4A8B-FF43-A8C0-3F1B40BA1C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11/6/23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0A19C-73FB-2646-BFBF-BEAADEB3F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50B34-6F97-AF47-A81C-2098A1AE4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12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45618-5BD0-D147-BC30-B6E09398D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BE557-3CC1-2843-A34F-EA2659384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BC2247-028B-5446-9148-B5372D5B72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374A35-C5BA-5F45-BA0D-169343CD10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11/6/23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D7EA83-25E7-B24D-947B-C68764AB2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6780B5-807F-4246-9120-27F6757DF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600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6FBB4-1E04-434D-A874-26CA3F237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670618-A1C3-9E45-A379-E1C787A1E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43E68F-41EF-8840-8B5D-356ABF60A2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03FC27-B3BD-384C-BEFB-7AE900993D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9072C1-5271-0746-8E19-9EBF1B4842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EAC5BB-B1DD-414E-8FBB-7D79606BCF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11/6/23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5D71F4-E8CB-AF44-9DC6-A1CC1B6CB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CEA225-EFE0-D043-8000-26CB8303A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95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266DD12-74CC-8E44-976F-F1ACACC86FE4}"/>
              </a:ext>
            </a:extLst>
          </p:cNvPr>
          <p:cNvGrpSpPr/>
          <p:nvPr userDrawn="1"/>
        </p:nvGrpSpPr>
        <p:grpSpPr>
          <a:xfrm>
            <a:off x="-76200" y="5292725"/>
            <a:ext cx="2016224" cy="1428750"/>
            <a:chOff x="-76200" y="5292725"/>
            <a:chExt cx="2016224" cy="142875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488DBE6-08B2-514B-90F5-55FEB2BA40A1}"/>
                </a:ext>
              </a:extLst>
            </p:cNvPr>
            <p:cNvGrpSpPr/>
            <p:nvPr userDrawn="1"/>
          </p:nvGrpSpPr>
          <p:grpSpPr>
            <a:xfrm>
              <a:off x="217537" y="5292725"/>
              <a:ext cx="1428750" cy="1428750"/>
              <a:chOff x="2135560" y="1916832"/>
              <a:chExt cx="1428750" cy="1428750"/>
            </a:xfrm>
          </p:grpSpPr>
          <p:pic>
            <p:nvPicPr>
              <p:cNvPr id="9" name="Picture 2" descr="Triphenylene (CAS 217-59-4) - Chemical &amp; Physical Properties by Cheméo">
                <a:extLst>
                  <a:ext uri="{FF2B5EF4-FFF2-40B4-BE49-F238E27FC236}">
                    <a16:creationId xmlns:a16="http://schemas.microsoft.com/office/drawing/2014/main" id="{81D14BE6-CC4A-3B40-8D50-E72DE8C656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5560" y="1916832"/>
                <a:ext cx="1428750" cy="14287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AE1AE00-879F-7C4D-86C1-1F76A7FE19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41925" y="2614159"/>
                <a:ext cx="216019" cy="165569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38E97A2-5B82-EC49-BCF5-7540D5F62304}"/>
                  </a:ext>
                </a:extLst>
              </p:cNvPr>
              <p:cNvSpPr txBox="1"/>
              <p:nvPr/>
            </p:nvSpPr>
            <p:spPr>
              <a:xfrm>
                <a:off x="2700808" y="2218028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00B0F0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latin typeface="Garamond" panose="02020404030301010803" pitchFamily="18" charset="0"/>
                    <a:ea typeface="Arial" charset="0"/>
                    <a:cs typeface="Arial" charset="0"/>
                  </a:rPr>
                  <a:t>S</a:t>
                </a:r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0FF48CB-CA7F-AE47-856F-79417902B973}"/>
                  </a:ext>
                </a:extLst>
              </p:cNvPr>
              <p:cNvSpPr txBox="1"/>
              <p:nvPr/>
            </p:nvSpPr>
            <p:spPr>
              <a:xfrm>
                <a:off x="2409614" y="2684611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00B0F0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latin typeface="Garamond" panose="02020404030301010803" pitchFamily="18" charset="0"/>
                    <a:cs typeface="Arial" charset="0"/>
                  </a:rPr>
                  <a:t>E</a:t>
                </a:r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DA3CA51-D99D-BB4D-B73D-02B6CFCB4143}"/>
                  </a:ext>
                </a:extLst>
              </p:cNvPr>
              <p:cNvSpPr txBox="1"/>
              <p:nvPr/>
            </p:nvSpPr>
            <p:spPr>
              <a:xfrm>
                <a:off x="2957944" y="2671122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00B0F0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latin typeface="Garamond" panose="02020404030301010803" pitchFamily="18" charset="0"/>
                    <a:cs typeface="Arial" charset="0"/>
                  </a:rPr>
                  <a:t>T</a:t>
                </a:r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1E655F-7C6D-8748-A725-87F9C8949967}"/>
                </a:ext>
              </a:extLst>
            </p:cNvPr>
            <p:cNvSpPr txBox="1"/>
            <p:nvPr userDrawn="1"/>
          </p:nvSpPr>
          <p:spPr>
            <a:xfrm>
              <a:off x="-76200" y="6352143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>
                  <a:solidFill>
                    <a:srgbClr val="00B0F0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Garamond" panose="02020404030301010803" pitchFamily="18" charset="0"/>
                  <a:ea typeface="Arial" charset="0"/>
                  <a:cs typeface="Arial" charset="0"/>
                </a:rPr>
                <a:t>Sci-Excel Tuition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7695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583F4D-03F3-8B43-8F6D-C5F2D7F54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11/6/23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954614-FFFD-AB43-8F7D-B2BCBECC0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934E2A-25EC-7646-A3BA-A9D1654BB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509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2CB8-15DD-6944-86E8-FFCC20CCD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36547-1DFE-3C48-99EB-F90B6C640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EAD05-6102-FB4E-A547-B2DC207E51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3111DA-D516-B24F-B356-1F7752560A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11/6/23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80B38-AB2B-3A47-AF41-70E2B1077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0CBE6-9577-2F41-ABFE-A9C9B13AE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502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27CBD-C096-5043-A32F-6108CACBE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B60640-C183-7A44-A9D6-AD099D60A9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F52704-487C-D543-9436-6A2262E461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D9364-4E91-B949-AEE4-7E324A9CC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11/6/23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768828-0CA4-9642-9EDF-3F23E2914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F3C3C7-B67D-2F41-B243-B3CD2E6EE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79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2F578B-0237-8445-B9B0-F52A64A26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DCADCD-F447-CB4C-9EB8-D66F1E57B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834B491-91A0-4C0E-8307-0F87E984B022}"/>
              </a:ext>
            </a:extLst>
          </p:cNvPr>
          <p:cNvGrpSpPr/>
          <p:nvPr userDrawn="1"/>
        </p:nvGrpSpPr>
        <p:grpSpPr>
          <a:xfrm>
            <a:off x="52428" y="5990641"/>
            <a:ext cx="797647" cy="797647"/>
            <a:chOff x="40553" y="5532437"/>
            <a:chExt cx="1255852" cy="1255852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4D29FDE-7C76-8E35-916C-B4003B2D54EE}"/>
                </a:ext>
              </a:extLst>
            </p:cNvPr>
            <p:cNvSpPr/>
            <p:nvPr userDrawn="1"/>
          </p:nvSpPr>
          <p:spPr>
            <a:xfrm>
              <a:off x="40553" y="5532437"/>
              <a:ext cx="1255852" cy="125585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E70A417-CFD8-45AA-CE3D-D29F09221ADB}"/>
                </a:ext>
              </a:extLst>
            </p:cNvPr>
            <p:cNvGrpSpPr/>
            <p:nvPr userDrawn="1"/>
          </p:nvGrpSpPr>
          <p:grpSpPr>
            <a:xfrm>
              <a:off x="80857" y="5784209"/>
              <a:ext cx="1175893" cy="976209"/>
              <a:chOff x="2538285" y="2210574"/>
              <a:chExt cx="1265984" cy="1051002"/>
            </a:xfrm>
          </p:grpSpPr>
          <p:pic>
            <p:nvPicPr>
              <p:cNvPr id="11" name="Picture 10" descr="Application&#10;&#10;Description automatically generated with low confidence">
                <a:extLst>
                  <a:ext uri="{FF2B5EF4-FFF2-40B4-BE49-F238E27FC236}">
                    <a16:creationId xmlns:a16="http://schemas.microsoft.com/office/drawing/2014/main" id="{C34D6486-5CD9-AC2E-3F65-1894F8AD0A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607988" y="2273337"/>
                <a:ext cx="1152343" cy="981818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5B356D7-22B4-ADD2-7D39-9AF7B639DCB8}"/>
                  </a:ext>
                </a:extLst>
              </p:cNvPr>
              <p:cNvSpPr/>
              <p:nvPr/>
            </p:nvSpPr>
            <p:spPr>
              <a:xfrm>
                <a:off x="2538285" y="2210574"/>
                <a:ext cx="1265984" cy="105100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6401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9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13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80" r:id="rId11"/>
    <p:sldLayoutId id="2147483691" r:id="rId12"/>
    <p:sldLayoutId id="2147483690" r:id="rId13"/>
    <p:sldLayoutId id="2147483693" r:id="rId14"/>
    <p:sldLayoutId id="2147483694" r:id="rId15"/>
    <p:sldLayoutId id="214748369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E9F414-BA03-4A4A-A8BA-79FBE18902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14502"/>
            <a:ext cx="12192000" cy="1325563"/>
          </a:xfrm>
        </p:spPr>
        <p:txBody>
          <a:bodyPr>
            <a:noAutofit/>
          </a:bodyPr>
          <a:lstStyle/>
          <a:p>
            <a:r>
              <a:rPr lang="en-US" sz="4800" b="1" dirty="0"/>
              <a:t>AQA Past paper questions </a:t>
            </a:r>
            <a:br>
              <a:rPr lang="en-US" sz="4800" b="1" dirty="0"/>
            </a:br>
            <a:r>
              <a:rPr lang="en-US" sz="4800" b="1"/>
              <a:t>3.3.4 Alkenes</a:t>
            </a:r>
            <a:endParaRPr lang="en-US" sz="4800" b="1" i="1" baseline="-250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8A4AB01-86FE-964C-A8A4-F8CBB4CDF7B4}"/>
              </a:ext>
            </a:extLst>
          </p:cNvPr>
          <p:cNvSpPr txBox="1">
            <a:spLocks/>
          </p:cNvSpPr>
          <p:nvPr/>
        </p:nvSpPr>
        <p:spPr>
          <a:xfrm>
            <a:off x="630379" y="3108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ea typeface="Arial" charset="0"/>
                <a:cs typeface="Arial" charset="0"/>
              </a:rPr>
              <a:t>Dr John R Griffiths</a:t>
            </a:r>
            <a:endParaRPr lang="en-US" b="1">
              <a:latin typeface="Garamond" panose="02020404030301010803" pitchFamily="18" charset="0"/>
            </a:endParaRPr>
          </a:p>
          <a:p>
            <a:pPr algn="ctr"/>
            <a:r>
              <a:rPr lang="en-US" b="1" err="1">
                <a:solidFill>
                  <a:srgbClr val="00B0F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ea typeface="Arial" charset="0"/>
                <a:cs typeface="Arial" charset="0"/>
              </a:rPr>
              <a:t>SciExcel</a:t>
            </a:r>
            <a:r>
              <a:rPr lang="en-US" b="1">
                <a:solidFill>
                  <a:srgbClr val="00B0F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ea typeface="Arial" charset="0"/>
                <a:cs typeface="Arial" charset="0"/>
              </a:rPr>
              <a:t> Tuition</a:t>
            </a:r>
          </a:p>
        </p:txBody>
      </p:sp>
      <p:pic>
        <p:nvPicPr>
          <p:cNvPr id="1030" name="Picture 6" descr="AQA to pay out £1.1m for serious breaches on exam re-marks">
            <a:extLst>
              <a:ext uri="{FF2B5EF4-FFF2-40B4-BE49-F238E27FC236}">
                <a16:creationId xmlns:a16="http://schemas.microsoft.com/office/drawing/2014/main" id="{F986C080-FDED-6042-AF80-A2FD96D37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0344" y="180494"/>
            <a:ext cx="1398796" cy="735496"/>
          </a:xfrm>
          <a:prstGeom prst="rect">
            <a:avLst/>
          </a:prstGeom>
          <a:solidFill>
            <a:schemeClr val="accent6"/>
          </a:solidFill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49BB861-8D6B-E749-A0D3-C53540C02B67}"/>
              </a:ext>
            </a:extLst>
          </p:cNvPr>
          <p:cNvSpPr/>
          <p:nvPr/>
        </p:nvSpPr>
        <p:spPr>
          <a:xfrm>
            <a:off x="10640345" y="180494"/>
            <a:ext cx="1398795" cy="735496"/>
          </a:xfrm>
          <a:prstGeom prst="rect">
            <a:avLst/>
          </a:prstGeom>
          <a:solidFill>
            <a:schemeClr val="accent6">
              <a:lumMod val="40000"/>
              <a:lumOff val="60000"/>
              <a:alpha val="2893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584B1D7-7385-7584-314E-B07FFF4B3547}"/>
              </a:ext>
            </a:extLst>
          </p:cNvPr>
          <p:cNvSpPr/>
          <p:nvPr/>
        </p:nvSpPr>
        <p:spPr>
          <a:xfrm>
            <a:off x="40553" y="5532437"/>
            <a:ext cx="1255852" cy="125585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46F7C7-C31B-1C61-7C24-1357B38A48FD}"/>
              </a:ext>
            </a:extLst>
          </p:cNvPr>
          <p:cNvGrpSpPr/>
          <p:nvPr/>
        </p:nvGrpSpPr>
        <p:grpSpPr>
          <a:xfrm>
            <a:off x="80857" y="5784209"/>
            <a:ext cx="1175893" cy="976209"/>
            <a:chOff x="2538285" y="2210574"/>
            <a:chExt cx="1265984" cy="1051002"/>
          </a:xfrm>
        </p:grpSpPr>
        <p:pic>
          <p:nvPicPr>
            <p:cNvPr id="11" name="Picture 10" descr="Application&#10;&#10;Description automatically generated with low confidence">
              <a:extLst>
                <a:ext uri="{FF2B5EF4-FFF2-40B4-BE49-F238E27FC236}">
                  <a16:creationId xmlns:a16="http://schemas.microsoft.com/office/drawing/2014/main" id="{6057A0F3-80EE-0A32-272A-349045130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07988" y="2273337"/>
              <a:ext cx="1152343" cy="98181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DAED71A-2900-C562-421A-71894B8366E0}"/>
                </a:ext>
              </a:extLst>
            </p:cNvPr>
            <p:cNvSpPr/>
            <p:nvPr/>
          </p:nvSpPr>
          <p:spPr>
            <a:xfrm>
              <a:off x="2538285" y="2210574"/>
              <a:ext cx="1265984" cy="10510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49E7B73-85A3-B487-2595-4E31A77BF997}"/>
              </a:ext>
            </a:extLst>
          </p:cNvPr>
          <p:cNvSpPr/>
          <p:nvPr/>
        </p:nvSpPr>
        <p:spPr>
          <a:xfrm>
            <a:off x="3938867" y="5707153"/>
            <a:ext cx="989252" cy="8212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335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 Paper 2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223730EA-CF25-E452-679B-5C42BAD667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06" t="36643" r="17490" b="36502"/>
          <a:stretch/>
        </p:blipFill>
        <p:spPr>
          <a:xfrm>
            <a:off x="389617" y="1207008"/>
            <a:ext cx="5722720" cy="209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29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 Paper 2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03A1AFC7-20F3-88E3-C02F-0CBC933540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07" t="34134" r="17333" b="22697"/>
          <a:stretch/>
        </p:blipFill>
        <p:spPr>
          <a:xfrm>
            <a:off x="389616" y="1024128"/>
            <a:ext cx="5503767" cy="3230880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5B1E6A87-0D99-06E1-EC1F-469B4EB8ED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63" t="30369" r="17177" b="10149"/>
          <a:stretch/>
        </p:blipFill>
        <p:spPr>
          <a:xfrm>
            <a:off x="6193536" y="841248"/>
            <a:ext cx="5441284" cy="440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910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 Paper 2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23B4FA62-6EF1-A40F-10ED-1E05B3DD30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06" t="48439" r="17490" b="25710"/>
          <a:stretch/>
        </p:blipFill>
        <p:spPr>
          <a:xfrm>
            <a:off x="292608" y="1207008"/>
            <a:ext cx="5841270" cy="2060448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DEA27ECB-079F-628A-A1A3-9D63461242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06" t="42918" r="17647" b="32737"/>
          <a:stretch/>
        </p:blipFill>
        <p:spPr>
          <a:xfrm>
            <a:off x="389616" y="3590544"/>
            <a:ext cx="5724141" cy="190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778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 Paper 2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C185B32-63B6-3A89-495D-D90C37A7A3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63" t="20831" r="17647" b="48800"/>
          <a:stretch/>
        </p:blipFill>
        <p:spPr>
          <a:xfrm>
            <a:off x="389616" y="1146048"/>
            <a:ext cx="4996705" cy="2084832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2DB1D92B-8D32-373D-29F6-376892D7FC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63" t="37145" r="17490" b="44283"/>
          <a:stretch/>
        </p:blipFill>
        <p:spPr>
          <a:xfrm>
            <a:off x="389615" y="3328416"/>
            <a:ext cx="5945083" cy="1511808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33BC826B-F726-7355-38FD-E04E1F8035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980" t="19326" r="23510" b="8642"/>
          <a:stretch/>
        </p:blipFill>
        <p:spPr>
          <a:xfrm>
            <a:off x="6608064" y="207264"/>
            <a:ext cx="4782433" cy="642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077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 Paper 2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0DA6A681-8C48-4027-7BD5-8661C13811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80" t="44173" r="15765" b="25709"/>
          <a:stretch/>
        </p:blipFill>
        <p:spPr>
          <a:xfrm>
            <a:off x="389617" y="1328928"/>
            <a:ext cx="5774334" cy="220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02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2021 Paper 2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F19E61C9-D5F0-3838-CAE8-4D0A4443F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06" t="18823" r="17647" b="43530"/>
          <a:stretch/>
        </p:blipFill>
        <p:spPr>
          <a:xfrm>
            <a:off x="389616" y="1011936"/>
            <a:ext cx="5369113" cy="2767584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354DBC80-7577-F25C-DD5C-5AE972682C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63" t="22840" r="17647" b="25961"/>
          <a:stretch/>
        </p:blipFill>
        <p:spPr>
          <a:xfrm>
            <a:off x="5900927" y="533008"/>
            <a:ext cx="6001679" cy="422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85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2021 Paper 2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99385145-AF7F-0D1E-B387-EB49916BAC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59" t="21333" r="19686" b="8643"/>
          <a:stretch/>
        </p:blipFill>
        <p:spPr>
          <a:xfrm>
            <a:off x="389616" y="963168"/>
            <a:ext cx="4712055" cy="4998720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93AB8532-C902-D44E-8A7D-3DC2D825BB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59" t="32377" r="19530" b="24957"/>
          <a:stretch/>
        </p:blipFill>
        <p:spPr>
          <a:xfrm>
            <a:off x="6388607" y="963168"/>
            <a:ext cx="5642171" cy="363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399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2021 Paper 2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B820C0A-24DA-F6F8-A47A-9D56503A43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902" t="27859" r="19530" b="16674"/>
          <a:stretch/>
        </p:blipFill>
        <p:spPr>
          <a:xfrm>
            <a:off x="389616" y="1097280"/>
            <a:ext cx="5146017" cy="4291584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952DF269-66BB-8699-FEF9-489BBF2D24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59" t="33380" r="19530" b="52314"/>
          <a:stretch/>
        </p:blipFill>
        <p:spPr>
          <a:xfrm>
            <a:off x="6181344" y="390144"/>
            <a:ext cx="5420948" cy="1170432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2B526FB5-7982-E671-84BF-524F77FC83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059" t="60486" r="19530" b="15420"/>
          <a:stretch/>
        </p:blipFill>
        <p:spPr>
          <a:xfrm>
            <a:off x="6181343" y="1109471"/>
            <a:ext cx="5615943" cy="2042161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B2C61D7C-37E9-E38A-C6B1-D68435A88D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372" t="57961" r="19686" b="15671"/>
          <a:stretch/>
        </p:blipFill>
        <p:spPr>
          <a:xfrm>
            <a:off x="6181342" y="3428999"/>
            <a:ext cx="5762247" cy="231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030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2021 Paper 2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619E6BFB-FC3B-57A5-2E9F-C9797DAE15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59" t="41412" r="19686" b="35247"/>
          <a:stretch/>
        </p:blipFill>
        <p:spPr>
          <a:xfrm>
            <a:off x="389616" y="1060704"/>
            <a:ext cx="5275203" cy="186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875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2022 Paper 2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174F93A3-5BFF-3687-654C-783234893B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63" t="26855" r="17647" b="19185"/>
          <a:stretch/>
        </p:blipFill>
        <p:spPr>
          <a:xfrm>
            <a:off x="389616" y="1048512"/>
            <a:ext cx="5426858" cy="4023360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C43D637B-9F9F-9B3C-25C4-1811800750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63" t="21585" r="17177" b="15922"/>
          <a:stretch/>
        </p:blipFill>
        <p:spPr>
          <a:xfrm>
            <a:off x="5913120" y="533009"/>
            <a:ext cx="5035296" cy="4279142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0111D292-88CE-83D1-55D5-34A20CE917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863" t="37396" r="17334" b="53569"/>
          <a:stretch/>
        </p:blipFill>
        <p:spPr>
          <a:xfrm>
            <a:off x="5913120" y="5291328"/>
            <a:ext cx="5043424" cy="62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887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E9F414-BA03-4A4A-A8BA-79FBE18902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78224" y="2577414"/>
            <a:ext cx="4035552" cy="1325563"/>
          </a:xfrm>
        </p:spPr>
        <p:txBody>
          <a:bodyPr>
            <a:noAutofit/>
          </a:bodyPr>
          <a:lstStyle/>
          <a:p>
            <a:r>
              <a:rPr lang="en-US" sz="4800" b="1" dirty="0"/>
              <a:t>AS Past papers</a:t>
            </a:r>
            <a:endParaRPr lang="en-US" sz="4800" b="1" i="1" baseline="-250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584B1D7-7385-7584-314E-B07FFF4B3547}"/>
              </a:ext>
            </a:extLst>
          </p:cNvPr>
          <p:cNvSpPr/>
          <p:nvPr/>
        </p:nvSpPr>
        <p:spPr>
          <a:xfrm>
            <a:off x="40553" y="5532437"/>
            <a:ext cx="1255852" cy="125585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46F7C7-C31B-1C61-7C24-1357B38A48FD}"/>
              </a:ext>
            </a:extLst>
          </p:cNvPr>
          <p:cNvGrpSpPr/>
          <p:nvPr/>
        </p:nvGrpSpPr>
        <p:grpSpPr>
          <a:xfrm>
            <a:off x="80857" y="5784209"/>
            <a:ext cx="1175893" cy="976209"/>
            <a:chOff x="2538285" y="2210574"/>
            <a:chExt cx="1265984" cy="1051002"/>
          </a:xfrm>
        </p:grpSpPr>
        <p:pic>
          <p:nvPicPr>
            <p:cNvPr id="11" name="Picture 10" descr="Application&#10;&#10;Description automatically generated with low confidence">
              <a:extLst>
                <a:ext uri="{FF2B5EF4-FFF2-40B4-BE49-F238E27FC236}">
                  <a16:creationId xmlns:a16="http://schemas.microsoft.com/office/drawing/2014/main" id="{6057A0F3-80EE-0A32-272A-349045130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07988" y="2273337"/>
              <a:ext cx="1152343" cy="98181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DAED71A-2900-C562-421A-71894B8366E0}"/>
                </a:ext>
              </a:extLst>
            </p:cNvPr>
            <p:cNvSpPr/>
            <p:nvPr/>
          </p:nvSpPr>
          <p:spPr>
            <a:xfrm>
              <a:off x="2538285" y="2210574"/>
              <a:ext cx="1265984" cy="10510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49E7B73-85A3-B487-2595-4E31A77BF997}"/>
              </a:ext>
            </a:extLst>
          </p:cNvPr>
          <p:cNvSpPr/>
          <p:nvPr/>
        </p:nvSpPr>
        <p:spPr>
          <a:xfrm>
            <a:off x="3938867" y="5707153"/>
            <a:ext cx="989252" cy="8212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9395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2022 Paper 2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35CD85CB-D32F-F008-4D9A-FAE21C78D3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19" t="40408" r="17490" b="27467"/>
          <a:stretch/>
        </p:blipFill>
        <p:spPr>
          <a:xfrm>
            <a:off x="389617" y="1085088"/>
            <a:ext cx="5524500" cy="2438400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5D757442-EC6D-4C2D-ACEB-808ADAD64E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19" t="43922" r="17490" b="33239"/>
          <a:stretch/>
        </p:blipFill>
        <p:spPr>
          <a:xfrm>
            <a:off x="389616" y="3621024"/>
            <a:ext cx="5517215" cy="1731264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370E8FDE-A5A0-7EEA-83C2-D0694E791B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176" t="24094" r="17334" b="13914"/>
          <a:stretch/>
        </p:blipFill>
        <p:spPr>
          <a:xfrm>
            <a:off x="6449568" y="475488"/>
            <a:ext cx="5153218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9585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2022 Paper 2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192037E6-B5BE-A41C-F429-8B7B259DC4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63" t="22337" r="17490" b="17176"/>
          <a:stretch/>
        </p:blipFill>
        <p:spPr>
          <a:xfrm>
            <a:off x="219455" y="926592"/>
            <a:ext cx="5329169" cy="441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4434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E9F414-BA03-4A4A-A8BA-79FBE18902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78224" y="2577414"/>
            <a:ext cx="4035552" cy="1325563"/>
          </a:xfrm>
        </p:spPr>
        <p:txBody>
          <a:bodyPr>
            <a:noAutofit/>
          </a:bodyPr>
          <a:lstStyle/>
          <a:p>
            <a:r>
              <a:rPr lang="en-US" sz="4800" b="1" dirty="0"/>
              <a:t>A2 Past papers</a:t>
            </a:r>
            <a:endParaRPr lang="en-US" sz="4800" b="1" i="1" baseline="-250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584B1D7-7385-7584-314E-B07FFF4B3547}"/>
              </a:ext>
            </a:extLst>
          </p:cNvPr>
          <p:cNvSpPr/>
          <p:nvPr/>
        </p:nvSpPr>
        <p:spPr>
          <a:xfrm>
            <a:off x="40553" y="5532437"/>
            <a:ext cx="1255852" cy="125585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46F7C7-C31B-1C61-7C24-1357B38A48FD}"/>
              </a:ext>
            </a:extLst>
          </p:cNvPr>
          <p:cNvGrpSpPr/>
          <p:nvPr/>
        </p:nvGrpSpPr>
        <p:grpSpPr>
          <a:xfrm>
            <a:off x="80857" y="5784209"/>
            <a:ext cx="1175893" cy="976209"/>
            <a:chOff x="2538285" y="2210574"/>
            <a:chExt cx="1265984" cy="1051002"/>
          </a:xfrm>
        </p:grpSpPr>
        <p:pic>
          <p:nvPicPr>
            <p:cNvPr id="11" name="Picture 10" descr="Application&#10;&#10;Description automatically generated with low confidence">
              <a:extLst>
                <a:ext uri="{FF2B5EF4-FFF2-40B4-BE49-F238E27FC236}">
                  <a16:creationId xmlns:a16="http://schemas.microsoft.com/office/drawing/2014/main" id="{6057A0F3-80EE-0A32-272A-349045130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07988" y="2273337"/>
              <a:ext cx="1152343" cy="98181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DAED71A-2900-C562-421A-71894B8366E0}"/>
                </a:ext>
              </a:extLst>
            </p:cNvPr>
            <p:cNvSpPr/>
            <p:nvPr/>
          </p:nvSpPr>
          <p:spPr>
            <a:xfrm>
              <a:off x="2538285" y="2210574"/>
              <a:ext cx="1265984" cy="10510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49E7B73-85A3-B487-2595-4E31A77BF997}"/>
              </a:ext>
            </a:extLst>
          </p:cNvPr>
          <p:cNvSpPr/>
          <p:nvPr/>
        </p:nvSpPr>
        <p:spPr>
          <a:xfrm>
            <a:off x="3938867" y="5707153"/>
            <a:ext cx="989252" cy="8212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0732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 A2 Paper 2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22A0E86-6088-191C-4483-2537977A13F1}"/>
              </a:ext>
            </a:extLst>
          </p:cNvPr>
          <p:cNvGrpSpPr/>
          <p:nvPr/>
        </p:nvGrpSpPr>
        <p:grpSpPr>
          <a:xfrm>
            <a:off x="389617" y="1231392"/>
            <a:ext cx="5134680" cy="4340352"/>
            <a:chOff x="389617" y="1231392"/>
            <a:chExt cx="3438144" cy="2906268"/>
          </a:xfrm>
        </p:grpSpPr>
        <p:pic>
          <p:nvPicPr>
            <p:cNvPr id="3" name="Picture 2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29351A0A-453D-F2FB-D376-65A7931DA9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274" t="41412" r="17490" b="29411"/>
            <a:stretch/>
          </p:blipFill>
          <p:spPr>
            <a:xfrm>
              <a:off x="389617" y="2720340"/>
              <a:ext cx="3438144" cy="1417320"/>
            </a:xfrm>
            <a:prstGeom prst="rect">
              <a:avLst/>
            </a:prstGeom>
          </p:spPr>
        </p:pic>
        <p:pic>
          <p:nvPicPr>
            <p:cNvPr id="7" name="Picture 6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B919A3DE-3222-F8F2-479E-68F70DF414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746" t="43671" r="18274" b="29412"/>
            <a:stretch/>
          </p:blipFill>
          <p:spPr>
            <a:xfrm>
              <a:off x="389617" y="1231392"/>
              <a:ext cx="3340608" cy="1307592"/>
            </a:xfrm>
            <a:prstGeom prst="rect">
              <a:avLst/>
            </a:prstGeom>
          </p:spPr>
        </p:pic>
      </p:grp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90F22B97-F8B5-FF6E-227A-68E8E3F9DC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118" t="28863" r="17334" b="45537"/>
          <a:stretch/>
        </p:blipFill>
        <p:spPr>
          <a:xfrm>
            <a:off x="6449568" y="804672"/>
            <a:ext cx="5159846" cy="1853184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78475A8E-6B85-D010-11C8-7BF7696BDC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118" t="25349" r="17490" b="34711"/>
          <a:stretch/>
        </p:blipFill>
        <p:spPr>
          <a:xfrm>
            <a:off x="6449567" y="2484963"/>
            <a:ext cx="5294265" cy="29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401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 A2 Paper 2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C5A2D7AB-41CD-4C5B-7447-ECDB30FD19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19" t="31372" r="17490" b="42275"/>
          <a:stretch/>
        </p:blipFill>
        <p:spPr>
          <a:xfrm>
            <a:off x="389617" y="950976"/>
            <a:ext cx="5657088" cy="2048256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08D87D45-2A5D-2352-E074-F960762BCB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06" t="41914" r="17647" b="31231"/>
          <a:stretch/>
        </p:blipFill>
        <p:spPr>
          <a:xfrm>
            <a:off x="389617" y="3206496"/>
            <a:ext cx="5570488" cy="204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835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 A2 Paper 2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43D5C052-1167-1A33-B954-3683DCCBBE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5" t="19325" r="21882" b="9396"/>
          <a:stretch/>
        </p:blipFill>
        <p:spPr>
          <a:xfrm>
            <a:off x="207264" y="717674"/>
            <a:ext cx="4339402" cy="5244213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0A2D8783-0AC7-FFA7-B837-EBB8080EE7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725" t="25851" r="21726" b="39514"/>
          <a:stretch/>
        </p:blipFill>
        <p:spPr>
          <a:xfrm>
            <a:off x="5401056" y="231648"/>
            <a:ext cx="5398428" cy="3197352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5A1782CF-EBB7-2654-3538-0EAC6888BC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725" t="26102" r="21882" b="48047"/>
          <a:stretch/>
        </p:blipFill>
        <p:spPr>
          <a:xfrm>
            <a:off x="5449824" y="3828288"/>
            <a:ext cx="5382472" cy="238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23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 A2 Paper 2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D677956C-F004-AD53-CE56-8EF1616E3F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02" t="35138" r="12000" b="10901"/>
          <a:stretch/>
        </p:blipFill>
        <p:spPr>
          <a:xfrm>
            <a:off x="451684" y="1060704"/>
            <a:ext cx="5469955" cy="3230880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D38FBD6C-165E-8C1C-2CDD-3334EB54E6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059" t="25851" r="11843" b="11655"/>
          <a:stretch/>
        </p:blipFill>
        <p:spPr>
          <a:xfrm>
            <a:off x="6412991" y="914400"/>
            <a:ext cx="5471613" cy="3742944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B34F3F08-F58D-1E60-02E4-7800059F0D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902" t="35388" r="11843" b="47796"/>
          <a:stretch/>
        </p:blipFill>
        <p:spPr>
          <a:xfrm>
            <a:off x="6412990" y="5126736"/>
            <a:ext cx="5545995" cy="101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481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2021 A2 Paper 2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6F279F19-96C6-B00D-4DEF-E1249F03EC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176" t="21835" r="17490" b="9898"/>
          <a:stretch/>
        </p:blipFill>
        <p:spPr>
          <a:xfrm>
            <a:off x="389617" y="1060704"/>
            <a:ext cx="4870704" cy="458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2370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2022 A2 Paper 2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38D1DBED-45AD-C131-815E-41AE237527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20" t="32377" r="17647" b="40517"/>
          <a:stretch/>
        </p:blipFill>
        <p:spPr>
          <a:xfrm>
            <a:off x="389616" y="1121664"/>
            <a:ext cx="5546231" cy="2072640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23C568E2-5F4C-5267-CD2C-2AC2787C05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19" t="47937" r="17490" b="16173"/>
          <a:stretch/>
        </p:blipFill>
        <p:spPr>
          <a:xfrm>
            <a:off x="389616" y="2999232"/>
            <a:ext cx="5550770" cy="2737104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C23D769E-DF1E-6624-22F7-4EB768D5FE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019" t="27608" r="17334" b="10150"/>
          <a:stretch/>
        </p:blipFill>
        <p:spPr>
          <a:xfrm>
            <a:off x="6522719" y="646176"/>
            <a:ext cx="5164443" cy="440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21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 A2 Paper 3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9809DEB-28D3-0595-677B-F9BF39E4CC20}"/>
              </a:ext>
            </a:extLst>
          </p:cNvPr>
          <p:cNvGrpSpPr/>
          <p:nvPr/>
        </p:nvGrpSpPr>
        <p:grpSpPr>
          <a:xfrm>
            <a:off x="389616" y="975360"/>
            <a:ext cx="6180109" cy="4413504"/>
            <a:chOff x="389616" y="975360"/>
            <a:chExt cx="5322235" cy="3800856"/>
          </a:xfrm>
        </p:grpSpPr>
        <p:pic>
          <p:nvPicPr>
            <p:cNvPr id="3" name="Picture 2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4F9E97AD-130A-BE2E-EC7E-6D9C3BE41D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6550" t="25851" r="17176" b="40016"/>
            <a:stretch/>
          </p:blipFill>
          <p:spPr>
            <a:xfrm>
              <a:off x="389617" y="975360"/>
              <a:ext cx="5322234" cy="2453640"/>
            </a:xfrm>
            <a:prstGeom prst="rect">
              <a:avLst/>
            </a:prstGeom>
          </p:spPr>
        </p:pic>
        <p:pic>
          <p:nvPicPr>
            <p:cNvPr id="8" name="Picture 7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8B4B417E-0C11-01C9-FF80-D6F5BA6B04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6550" t="40659" r="17176" b="50306"/>
            <a:stretch/>
          </p:blipFill>
          <p:spPr>
            <a:xfrm>
              <a:off x="389617" y="3209544"/>
              <a:ext cx="5170170" cy="630936"/>
            </a:xfrm>
            <a:prstGeom prst="rect">
              <a:avLst/>
            </a:prstGeom>
          </p:spPr>
        </p:pic>
        <p:pic>
          <p:nvPicPr>
            <p:cNvPr id="11" name="Picture 10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D1C8C092-217B-4CDF-227C-026C69326F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6706" t="45177" r="17334" b="45286"/>
            <a:stretch/>
          </p:blipFill>
          <p:spPr>
            <a:xfrm>
              <a:off x="389616" y="4145280"/>
              <a:ext cx="4864849" cy="630936"/>
            </a:xfrm>
            <a:prstGeom prst="rect">
              <a:avLst/>
            </a:prstGeom>
          </p:spPr>
        </p:pic>
      </p:grpSp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9FE7B027-B60F-9CEC-1924-BEC05C01D9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863" t="20078" r="17177" b="13412"/>
          <a:stretch/>
        </p:blipFill>
        <p:spPr>
          <a:xfrm>
            <a:off x="6569725" y="497554"/>
            <a:ext cx="5408128" cy="489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05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2016 Paper 2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1D25E314-899C-DBAD-9976-E2EB77D279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274" t="29867" r="17490" b="10400"/>
          <a:stretch/>
        </p:blipFill>
        <p:spPr>
          <a:xfrm>
            <a:off x="389616" y="1036320"/>
            <a:ext cx="5807285" cy="4901184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01C01120-236F-6C2F-78A4-963E2C4398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000" t="18949" r="19530" b="12658"/>
          <a:stretch/>
        </p:blipFill>
        <p:spPr>
          <a:xfrm>
            <a:off x="6473951" y="717674"/>
            <a:ext cx="4942077" cy="521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739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 A2 Paper 3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CD961F1-FE39-51D1-6C00-57D9A7E16F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20" t="27608" r="17176" b="27467"/>
          <a:stretch/>
        </p:blipFill>
        <p:spPr>
          <a:xfrm>
            <a:off x="389617" y="877300"/>
            <a:ext cx="4967184" cy="3044952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C8E15893-7DFC-DAD2-FB64-6E54644374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19" t="27106" r="17334" b="48047"/>
          <a:stretch/>
        </p:blipFill>
        <p:spPr>
          <a:xfrm>
            <a:off x="389616" y="4081876"/>
            <a:ext cx="4988537" cy="169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105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 A2 Paper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8BF146-C2A5-FBA0-2F25-FD6EE5C24C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06" t="33883" r="17490" b="34996"/>
          <a:stretch/>
        </p:blipFill>
        <p:spPr>
          <a:xfrm>
            <a:off x="389617" y="1097280"/>
            <a:ext cx="5052994" cy="2145792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704E13F7-385B-8026-F7C4-FA198D305B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20" t="46431" r="17647" b="25425"/>
          <a:stretch/>
        </p:blipFill>
        <p:spPr>
          <a:xfrm>
            <a:off x="389616" y="3429000"/>
            <a:ext cx="4988191" cy="193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045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 A2 Paper 3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090DB1BE-4214-D477-E130-A47B1715DA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62" t="20330" r="17333" b="54572"/>
          <a:stretch/>
        </p:blipFill>
        <p:spPr>
          <a:xfrm>
            <a:off x="389616" y="1158239"/>
            <a:ext cx="6172959" cy="2114027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A0A98491-F749-21C9-3AA4-0340A4B241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63" t="55968" r="17490" b="17303"/>
          <a:stretch/>
        </p:blipFill>
        <p:spPr>
          <a:xfrm>
            <a:off x="389616" y="3281301"/>
            <a:ext cx="6091822" cy="222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5562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2021 A2 Paper 3</a:t>
            </a: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ED504F2E-2A5A-ADD1-D286-1550BE84DD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06" t="27357" r="17490" b="56329"/>
          <a:stretch/>
        </p:blipFill>
        <p:spPr>
          <a:xfrm>
            <a:off x="170687" y="1060704"/>
            <a:ext cx="4929319" cy="1097280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2592EF97-4287-E250-0CBF-539600F338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63" t="51485" r="17334" b="23200"/>
          <a:stretch/>
        </p:blipFill>
        <p:spPr>
          <a:xfrm>
            <a:off x="170686" y="2683892"/>
            <a:ext cx="5183655" cy="179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0808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2022 A2 Paper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16FB32-B3BA-70BF-8DD9-0516AC4CA5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06" t="22588" r="17334" b="21698"/>
          <a:stretch/>
        </p:blipFill>
        <p:spPr>
          <a:xfrm>
            <a:off x="255505" y="647571"/>
            <a:ext cx="5165636" cy="39136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D09C9F-20B7-6E4B-490E-FCD47B6354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63" t="35137" r="17647" b="46541"/>
          <a:stretch/>
        </p:blipFill>
        <p:spPr>
          <a:xfrm>
            <a:off x="255504" y="4561202"/>
            <a:ext cx="5128459" cy="1290957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32D1CEE3-96FB-4F87-399E-C1840C134D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177" t="20705" r="17647" b="10150"/>
          <a:stretch/>
        </p:blipFill>
        <p:spPr>
          <a:xfrm>
            <a:off x="5925312" y="348342"/>
            <a:ext cx="5485888" cy="524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490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2022 A2 Paper 3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F4237ADF-6917-9CE5-610A-E654B14D1C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63" t="34635" r="17334" b="40769"/>
          <a:stretch/>
        </p:blipFill>
        <p:spPr>
          <a:xfrm>
            <a:off x="389616" y="1170432"/>
            <a:ext cx="6357257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74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2016 Paper 2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B365F480-20FD-27C6-7503-0E25068DA9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57" t="39404" r="19215" b="23702"/>
          <a:stretch/>
        </p:blipFill>
        <p:spPr>
          <a:xfrm>
            <a:off x="389616" y="1207008"/>
            <a:ext cx="5477691" cy="3108960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314D20BD-9401-B501-FF3E-EE928A01DE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000" t="45177" r="19530" b="26211"/>
          <a:stretch/>
        </p:blipFill>
        <p:spPr>
          <a:xfrm>
            <a:off x="5867307" y="533008"/>
            <a:ext cx="5691822" cy="2514991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994702AA-C74E-9209-C0E6-68AA5C479A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000" t="42918" r="19059" b="23380"/>
          <a:stretch/>
        </p:blipFill>
        <p:spPr>
          <a:xfrm>
            <a:off x="5974080" y="3694174"/>
            <a:ext cx="5734732" cy="295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140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 Paper 2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3F57288-7CBC-909C-1E22-0B86709693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49" t="35388" r="17334" b="33490"/>
          <a:stretch/>
        </p:blipFill>
        <p:spPr>
          <a:xfrm>
            <a:off x="389617" y="1146048"/>
            <a:ext cx="5665740" cy="2389632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EA5A4611-528B-D828-B7AF-94F0C811CE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06" t="20329" r="17490" b="8392"/>
          <a:stretch/>
        </p:blipFill>
        <p:spPr>
          <a:xfrm>
            <a:off x="6327648" y="348342"/>
            <a:ext cx="5759138" cy="560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23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 Paper 2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35554FE0-F904-562B-DA39-DC75F55CA4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20" t="24596" r="18117" b="8142"/>
          <a:stretch/>
        </p:blipFill>
        <p:spPr>
          <a:xfrm>
            <a:off x="536448" y="877824"/>
            <a:ext cx="5347466" cy="5010912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3978DB57-D94E-FC7E-74EE-E352B7D792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49" t="40910" r="17961" b="16172"/>
          <a:stretch/>
        </p:blipFill>
        <p:spPr>
          <a:xfrm>
            <a:off x="6571487" y="877824"/>
            <a:ext cx="5582653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30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 Paper 2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DD11F916-C1FE-A5A2-2279-8DBD584BB9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63" t="27607" r="17647" b="16675"/>
          <a:stretch/>
        </p:blipFill>
        <p:spPr>
          <a:xfrm>
            <a:off x="389616" y="963168"/>
            <a:ext cx="5462785" cy="4181856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B22036BC-4AFE-97F8-9C32-25D09FBA96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63" t="40408" r="18117" b="29412"/>
          <a:stretch/>
        </p:blipFill>
        <p:spPr>
          <a:xfrm>
            <a:off x="6461760" y="278762"/>
            <a:ext cx="5503576" cy="2305941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7D7ED8D4-DF47-D8F7-8127-FC50083E11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549" t="46180" r="17804" b="29412"/>
          <a:stretch/>
        </p:blipFill>
        <p:spPr>
          <a:xfrm>
            <a:off x="6461760" y="2450592"/>
            <a:ext cx="5435814" cy="1816608"/>
          </a:xfrm>
          <a:prstGeom prst="rect">
            <a:avLst/>
          </a:prstGeom>
        </p:spPr>
      </p:pic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5EC63DDE-9E22-F10F-CEF7-7FBA059490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706" t="41914" r="17804" b="32737"/>
          <a:stretch/>
        </p:blipFill>
        <p:spPr>
          <a:xfrm>
            <a:off x="6461759" y="4267200"/>
            <a:ext cx="5496057" cy="191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495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 Paper 2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3B595253-E96E-F52C-9951-4C82275032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28" t="19386" r="17587" b="48944"/>
          <a:stretch/>
        </p:blipFill>
        <p:spPr>
          <a:xfrm>
            <a:off x="389617" y="743712"/>
            <a:ext cx="6177280" cy="2682240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620BC4A4-2F2D-0AE4-B008-0C9F162720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49" t="23090" r="17334" b="45036"/>
          <a:stretch/>
        </p:blipFill>
        <p:spPr>
          <a:xfrm>
            <a:off x="389617" y="3145535"/>
            <a:ext cx="6263712" cy="270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187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 Paper 2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B2A3BD92-6A7B-F826-F89C-C740C2560A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06" t="33632" r="17647" b="23199"/>
          <a:stretch/>
        </p:blipFill>
        <p:spPr>
          <a:xfrm>
            <a:off x="487680" y="890016"/>
            <a:ext cx="5177418" cy="3060192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ADFBFFDE-AF36-37A0-DBD1-019F6C4459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19" t="24345" r="17334" b="18683"/>
          <a:stretch/>
        </p:blipFill>
        <p:spPr>
          <a:xfrm>
            <a:off x="6376415" y="661416"/>
            <a:ext cx="5278827" cy="411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521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2511</TotalTime>
  <Words>131</Words>
  <Application>Microsoft Macintosh PowerPoint</Application>
  <PresentationFormat>Widescreen</PresentationFormat>
  <Paragraphs>40</Paragraphs>
  <Slides>35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Garamond</vt:lpstr>
      <vt:lpstr>Office Theme</vt:lpstr>
      <vt:lpstr>Office Theme</vt:lpstr>
      <vt:lpstr>AQA Past paper questions  3.3.4 Alkenes</vt:lpstr>
      <vt:lpstr>AS Past papers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A2 Past papers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Griffiths</dc:creator>
  <cp:lastModifiedBy>John Griffiths</cp:lastModifiedBy>
  <cp:revision>144</cp:revision>
  <dcterms:created xsi:type="dcterms:W3CDTF">2021-10-29T07:59:38Z</dcterms:created>
  <dcterms:modified xsi:type="dcterms:W3CDTF">2023-11-07T14:00:06Z</dcterms:modified>
</cp:coreProperties>
</file>