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8" r:id="rId2"/>
    <p:sldId id="412" r:id="rId3"/>
    <p:sldId id="396" r:id="rId4"/>
    <p:sldId id="413" r:id="rId5"/>
    <p:sldId id="418" r:id="rId6"/>
    <p:sldId id="414" r:id="rId7"/>
    <p:sldId id="415" r:id="rId8"/>
    <p:sldId id="419" r:id="rId9"/>
    <p:sldId id="312" r:id="rId10"/>
    <p:sldId id="313" r:id="rId11"/>
    <p:sldId id="420" r:id="rId12"/>
    <p:sldId id="421" r:id="rId13"/>
    <p:sldId id="416" r:id="rId14"/>
    <p:sldId id="403" r:id="rId15"/>
    <p:sldId id="417" r:id="rId16"/>
    <p:sldId id="407" r:id="rId17"/>
    <p:sldId id="303" r:id="rId18"/>
    <p:sldId id="304" r:id="rId19"/>
    <p:sldId id="423" r:id="rId20"/>
    <p:sldId id="408" r:id="rId21"/>
    <p:sldId id="409" r:id="rId22"/>
    <p:sldId id="406" r:id="rId23"/>
    <p:sldId id="410" r:id="rId24"/>
    <p:sldId id="41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56"/>
    <p:restoredTop sz="94607"/>
  </p:normalViewPr>
  <p:slideViewPr>
    <p:cSldViewPr snapToGrid="0" snapToObjects="1">
      <p:cViewPr varScale="1">
        <p:scale>
          <a:sx n="101" d="100"/>
          <a:sy n="101" d="100"/>
        </p:scale>
        <p:origin x="12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11/22/23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11/22/23</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11/22/23</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11/22/23</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74874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11/22/23</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11/22/23</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11/22/23</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dirty="0">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dirty="0"/>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dirty="0">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dirty="0"/>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dirty="0">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dirty="0"/>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dirty="0">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11/22/23</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11/22/23</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11/22/23</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p:nvPr>
        </p:nvSpPr>
        <p:spPr>
          <a:xfrm>
            <a:off x="153552" y="619404"/>
            <a:ext cx="11469254" cy="1325563"/>
          </a:xfrm>
        </p:spPr>
        <p:txBody>
          <a:bodyPr>
            <a:noAutofit/>
          </a:bodyPr>
          <a:lstStyle/>
          <a:p>
            <a:r>
              <a:rPr lang="en-US" sz="4600" b="1" dirty="0"/>
              <a:t>Physical Chemistry Year 2 – A2</a:t>
            </a:r>
            <a:br>
              <a:rPr lang="en-US" sz="4600" b="1" dirty="0"/>
            </a:br>
            <a:r>
              <a:rPr lang="en-US" sz="4600" b="1" dirty="0"/>
              <a:t> </a:t>
            </a:r>
            <a:br>
              <a:rPr lang="en-US" sz="4600" b="1" dirty="0"/>
            </a:br>
            <a:r>
              <a:rPr lang="en-US" sz="4600" b="1" dirty="0"/>
              <a:t>5.1.2 </a:t>
            </a:r>
            <a:r>
              <a:rPr lang="en-GB" sz="4600" b="1" dirty="0"/>
              <a:t>The equilibrium constant, </a:t>
            </a:r>
            <a:r>
              <a:rPr lang="en-GB" sz="4600" b="1" i="1" dirty="0"/>
              <a:t>K</a:t>
            </a:r>
            <a:r>
              <a:rPr lang="en-GB" sz="4600" b="1" baseline="-25000" dirty="0"/>
              <a:t>c</a:t>
            </a:r>
            <a:r>
              <a:rPr lang="en-GB" sz="4600" b="1" dirty="0"/>
              <a:t> (Part 2) and </a:t>
            </a:r>
            <a:r>
              <a:rPr lang="en-GB" sz="4600" b="1" i="1" dirty="0" err="1"/>
              <a:t>K</a:t>
            </a:r>
            <a:r>
              <a:rPr lang="en-GB" sz="4600" b="1" i="1" baseline="-25000" dirty="0" err="1"/>
              <a:t>p</a:t>
            </a:r>
            <a:r>
              <a:rPr lang="en-GB" sz="4600" b="1" dirty="0"/>
              <a:t> </a:t>
            </a:r>
            <a:endParaRPr lang="en-US" sz="4600" b="1" dirty="0"/>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699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dirty="0">
              <a:latin typeface="Garamond" panose="02020404030301010803" pitchFamily="18" charset="0"/>
            </a:endParaRPr>
          </a:p>
          <a:p>
            <a:pPr algn="ctr"/>
            <a:r>
              <a:rPr lang="en-US" b="1" dirty="0">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pic>
        <p:nvPicPr>
          <p:cNvPr id="13" name="Picture 12">
            <a:extLst>
              <a:ext uri="{FF2B5EF4-FFF2-40B4-BE49-F238E27FC236}">
                <a16:creationId xmlns:a16="http://schemas.microsoft.com/office/drawing/2014/main" id="{862E4AF1-8499-480D-8B16-137BF7FAC0A9}"/>
              </a:ext>
            </a:extLst>
          </p:cNvPr>
          <p:cNvPicPr>
            <a:picLocks noChangeAspect="1"/>
          </p:cNvPicPr>
          <p:nvPr/>
        </p:nvPicPr>
        <p:blipFill rotWithShape="1">
          <a:blip r:embed="rId3"/>
          <a:srcRect l="23295" t="13602" r="68712" b="80202"/>
          <a:stretch/>
        </p:blipFill>
        <p:spPr>
          <a:xfrm>
            <a:off x="10291983" y="196008"/>
            <a:ext cx="1598782" cy="697062"/>
          </a:xfrm>
          <a:prstGeom prst="rect">
            <a:avLst/>
          </a:prstGeom>
        </p:spPr>
      </p:pic>
      <p:sp>
        <p:nvSpPr>
          <p:cNvPr id="11" name="Rectangle 10">
            <a:extLst>
              <a:ext uri="{FF2B5EF4-FFF2-40B4-BE49-F238E27FC236}">
                <a16:creationId xmlns:a16="http://schemas.microsoft.com/office/drawing/2014/main" id="{C74B75C3-C062-427E-97B2-3C6793483A0C}"/>
              </a:ext>
            </a:extLst>
          </p:cNvPr>
          <p:cNvSpPr/>
          <p:nvPr/>
        </p:nvSpPr>
        <p:spPr>
          <a:xfrm>
            <a:off x="10278963" y="196008"/>
            <a:ext cx="1676454" cy="697062"/>
          </a:xfrm>
          <a:prstGeom prst="rect">
            <a:avLst/>
          </a:prstGeom>
          <a:solidFill>
            <a:schemeClr val="accent6">
              <a:lumMod val="20000"/>
              <a:lumOff val="80000"/>
              <a:alpha val="548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0133541"/>
              </p:ext>
            </p:extLst>
          </p:nvPr>
        </p:nvGraphicFramePr>
        <p:xfrm>
          <a:off x="1524000" y="1821057"/>
          <a:ext cx="9144000" cy="3240360"/>
        </p:xfrm>
        <a:graphic>
          <a:graphicData uri="http://schemas.openxmlformats.org/drawingml/2006/table">
            <a:tbl>
              <a:tblPr firstRow="1" firstCol="1" bandRow="1">
                <a:tableStyleId>{5C22544A-7EE6-4342-B048-85BDC9FD1C3A}</a:tableStyleId>
              </a:tblPr>
              <a:tblGrid>
                <a:gridCol w="3047430">
                  <a:extLst>
                    <a:ext uri="{9D8B030D-6E8A-4147-A177-3AD203B41FA5}">
                      <a16:colId xmlns:a16="http://schemas.microsoft.com/office/drawing/2014/main" val="20000"/>
                    </a:ext>
                  </a:extLst>
                </a:gridCol>
                <a:gridCol w="3048285">
                  <a:extLst>
                    <a:ext uri="{9D8B030D-6E8A-4147-A177-3AD203B41FA5}">
                      <a16:colId xmlns:a16="http://schemas.microsoft.com/office/drawing/2014/main" val="20001"/>
                    </a:ext>
                  </a:extLst>
                </a:gridCol>
                <a:gridCol w="3048285">
                  <a:extLst>
                    <a:ext uri="{9D8B030D-6E8A-4147-A177-3AD203B41FA5}">
                      <a16:colId xmlns:a16="http://schemas.microsoft.com/office/drawing/2014/main" val="20002"/>
                    </a:ext>
                  </a:extLst>
                </a:gridCol>
              </a:tblGrid>
              <a:tr h="1102352">
                <a:tc>
                  <a:txBody>
                    <a:bodyPr/>
                    <a:lstStyle/>
                    <a:p>
                      <a:pPr>
                        <a:lnSpc>
                          <a:spcPct val="115000"/>
                        </a:lnSpc>
                        <a:spcAft>
                          <a:spcPts val="1000"/>
                        </a:spcAft>
                      </a:pPr>
                      <a:r>
                        <a:rPr lang="en-GB" sz="2400" dirty="0">
                          <a:effectLst/>
                        </a:rPr>
                        <a:t>Reagent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Initial moles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Final moles (at equilibrium)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4502">
                <a:tc>
                  <a:txBody>
                    <a:bodyPr/>
                    <a:lstStyle/>
                    <a:p>
                      <a:pPr>
                        <a:lnSpc>
                          <a:spcPct val="115000"/>
                        </a:lnSpc>
                        <a:spcAft>
                          <a:spcPts val="1000"/>
                        </a:spcAft>
                      </a:pPr>
                      <a:r>
                        <a:rPr lang="en-GB" sz="2400">
                          <a:effectLst/>
                        </a:rPr>
                        <a:t>C</a:t>
                      </a:r>
                      <a:r>
                        <a:rPr lang="en-GB" sz="2400" baseline="-25000">
                          <a:effectLst/>
                        </a:rPr>
                        <a:t>2</a:t>
                      </a:r>
                      <a:r>
                        <a:rPr lang="en-GB" sz="2400">
                          <a:effectLst/>
                        </a:rPr>
                        <a:t>H</a:t>
                      </a:r>
                      <a:r>
                        <a:rPr lang="en-GB" sz="2400" baseline="-25000">
                          <a:effectLst/>
                        </a:rPr>
                        <a:t>5</a:t>
                      </a:r>
                      <a:r>
                        <a:rPr lang="en-GB" sz="2400">
                          <a:effectLst/>
                        </a:rPr>
                        <a:t>OH</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a:effectLst/>
                        </a:rPr>
                        <a:t>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a:effectLst/>
                        </a:rPr>
                        <a:t>0.33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34502">
                <a:tc>
                  <a:txBody>
                    <a:bodyPr/>
                    <a:lstStyle/>
                    <a:p>
                      <a:pPr>
                        <a:lnSpc>
                          <a:spcPct val="115000"/>
                        </a:lnSpc>
                        <a:spcAft>
                          <a:spcPts val="1000"/>
                        </a:spcAft>
                      </a:pPr>
                      <a:r>
                        <a:rPr lang="en-GB" sz="2400">
                          <a:effectLst/>
                        </a:rPr>
                        <a:t>CH</a:t>
                      </a:r>
                      <a:r>
                        <a:rPr lang="en-GB" sz="2400" baseline="-25000">
                          <a:effectLst/>
                        </a:rPr>
                        <a:t>3</a:t>
                      </a:r>
                      <a:r>
                        <a:rPr lang="en-GB" sz="2400">
                          <a:effectLst/>
                        </a:rPr>
                        <a:t>COOH</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a:effectLst/>
                        </a:rPr>
                        <a:t>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0.33</a:t>
                      </a:r>
                    </a:p>
                  </a:txBody>
                  <a:tcPr marL="68580" marR="68580" marT="0" marB="0"/>
                </a:tc>
                <a:extLst>
                  <a:ext uri="{0D108BD9-81ED-4DB2-BD59-A6C34878D82A}">
                    <a16:rowId xmlns:a16="http://schemas.microsoft.com/office/drawing/2014/main" val="10002"/>
                  </a:ext>
                </a:extLst>
              </a:tr>
              <a:tr h="534502">
                <a:tc>
                  <a:txBody>
                    <a:bodyPr/>
                    <a:lstStyle/>
                    <a:p>
                      <a:pPr>
                        <a:lnSpc>
                          <a:spcPct val="115000"/>
                        </a:lnSpc>
                        <a:spcAft>
                          <a:spcPts val="1000"/>
                        </a:spcAft>
                      </a:pPr>
                      <a:r>
                        <a:rPr lang="en-GB" sz="2400">
                          <a:effectLst/>
                        </a:rPr>
                        <a:t>CH</a:t>
                      </a:r>
                      <a:r>
                        <a:rPr lang="en-GB" sz="2400" baseline="-25000">
                          <a:effectLst/>
                        </a:rPr>
                        <a:t>3</a:t>
                      </a:r>
                      <a:r>
                        <a:rPr lang="en-GB" sz="2400">
                          <a:effectLst/>
                        </a:rPr>
                        <a:t>COOC</a:t>
                      </a:r>
                      <a:r>
                        <a:rPr lang="en-GB" sz="2400" baseline="-25000">
                          <a:effectLst/>
                        </a:rPr>
                        <a:t>2</a:t>
                      </a:r>
                      <a:r>
                        <a:rPr lang="en-GB" sz="2400">
                          <a:effectLst/>
                        </a:rPr>
                        <a:t>H</a:t>
                      </a:r>
                      <a:r>
                        <a:rPr lang="en-GB" sz="2400" baseline="-25000">
                          <a:effectLst/>
                        </a:rPr>
                        <a:t>5</a:t>
                      </a: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a:effectLst/>
                        </a:rPr>
                        <a:t>0.0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0.67</a:t>
                      </a:r>
                    </a:p>
                  </a:txBody>
                  <a:tcPr marL="68580" marR="68580" marT="0" marB="0"/>
                </a:tc>
                <a:extLst>
                  <a:ext uri="{0D108BD9-81ED-4DB2-BD59-A6C34878D82A}">
                    <a16:rowId xmlns:a16="http://schemas.microsoft.com/office/drawing/2014/main" val="10003"/>
                  </a:ext>
                </a:extLst>
              </a:tr>
              <a:tr h="534502">
                <a:tc>
                  <a:txBody>
                    <a:bodyPr/>
                    <a:lstStyle/>
                    <a:p>
                      <a:pPr>
                        <a:lnSpc>
                          <a:spcPct val="115000"/>
                        </a:lnSpc>
                        <a:spcAft>
                          <a:spcPts val="1000"/>
                        </a:spcAft>
                      </a:pPr>
                      <a:r>
                        <a:rPr lang="en-GB" sz="2400">
                          <a:effectLst/>
                        </a:rPr>
                        <a:t>H</a:t>
                      </a:r>
                      <a:r>
                        <a:rPr lang="en-GB" sz="2400" baseline="-25000">
                          <a:effectLst/>
                        </a:rPr>
                        <a:t>2</a:t>
                      </a:r>
                      <a:r>
                        <a:rPr lang="en-GB" sz="2400">
                          <a:effectLst/>
                        </a:rPr>
                        <a:t>O</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a:effectLst/>
                        </a:rPr>
                        <a:t>0.0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0.67</a:t>
                      </a:r>
                    </a:p>
                  </a:txBody>
                  <a:tcPr marL="68580" marR="68580" marT="0" marB="0"/>
                </a:tc>
                <a:extLst>
                  <a:ext uri="{0D108BD9-81ED-4DB2-BD59-A6C34878D82A}">
                    <a16:rowId xmlns:a16="http://schemas.microsoft.com/office/drawing/2014/main" val="10004"/>
                  </a:ext>
                </a:extLst>
              </a:tr>
            </a:tbl>
          </a:graphicData>
        </a:graphic>
      </p:graphicFrame>
      <p:sp>
        <p:nvSpPr>
          <p:cNvPr id="3" name="Rectangle 2"/>
          <p:cNvSpPr>
            <a:spLocks noChangeArrowheads="1"/>
          </p:cNvSpPr>
          <p:nvPr/>
        </p:nvSpPr>
        <p:spPr bwMode="auto">
          <a:xfrm>
            <a:off x="1908094" y="591743"/>
            <a:ext cx="4631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OH       +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COOH                </a:t>
            </a:r>
            <a:endParaRPr lang="en-GB" altLang="en-US" sz="3600" dirty="0">
              <a:latin typeface="Arial" panose="020B0604020202020204" pitchFamily="34" charset="0"/>
            </a:endParaRPr>
          </a:p>
        </p:txBody>
      </p:sp>
      <p:pic>
        <p:nvPicPr>
          <p:cNvPr id="102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928" y="556489"/>
            <a:ext cx="707468" cy="435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079777" y="591743"/>
            <a:ext cx="5386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     +    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O</a:t>
            </a:r>
            <a:endParaRPr lang="en-GB" altLang="en-US" sz="3600" dirty="0">
              <a:latin typeface="Arial" panose="020B0604020202020204" pitchFamily="34" charset="0"/>
            </a:endParaRPr>
          </a:p>
        </p:txBody>
      </p:sp>
    </p:spTree>
    <p:extLst>
      <p:ext uri="{BB962C8B-B14F-4D97-AF65-F5344CB8AC3E}">
        <p14:creationId xmlns:p14="http://schemas.microsoft.com/office/powerpoint/2010/main" val="183978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719244-1F1A-4108-46A5-745938F6361A}"/>
              </a:ext>
            </a:extLst>
          </p:cNvPr>
          <p:cNvPicPr>
            <a:picLocks noChangeAspect="1"/>
          </p:cNvPicPr>
          <p:nvPr/>
        </p:nvPicPr>
        <p:blipFill rotWithShape="1">
          <a:blip r:embed="rId2"/>
          <a:srcRect l="12197" t="18317" r="22424" b="66734"/>
          <a:stretch/>
        </p:blipFill>
        <p:spPr>
          <a:xfrm>
            <a:off x="1487054" y="240143"/>
            <a:ext cx="7970981" cy="1025238"/>
          </a:xfrm>
          <a:prstGeom prst="rect">
            <a:avLst/>
          </a:prstGeom>
        </p:spPr>
      </p:pic>
      <p:pic>
        <p:nvPicPr>
          <p:cNvPr id="5" name="Picture 4">
            <a:extLst>
              <a:ext uri="{FF2B5EF4-FFF2-40B4-BE49-F238E27FC236}">
                <a16:creationId xmlns:a16="http://schemas.microsoft.com/office/drawing/2014/main" id="{C408ED32-3C64-B8E6-FA3D-31289EE220F8}"/>
              </a:ext>
            </a:extLst>
          </p:cNvPr>
          <p:cNvPicPr>
            <a:picLocks noChangeAspect="1"/>
          </p:cNvPicPr>
          <p:nvPr/>
        </p:nvPicPr>
        <p:blipFill rotWithShape="1">
          <a:blip r:embed="rId3"/>
          <a:srcRect l="15681" t="14815" r="22425" b="9091"/>
          <a:stretch/>
        </p:blipFill>
        <p:spPr>
          <a:xfrm>
            <a:off x="1560945" y="1394688"/>
            <a:ext cx="7546107" cy="5218545"/>
          </a:xfrm>
          <a:prstGeom prst="rect">
            <a:avLst/>
          </a:prstGeom>
        </p:spPr>
      </p:pic>
    </p:spTree>
    <p:extLst>
      <p:ext uri="{BB962C8B-B14F-4D97-AF65-F5344CB8AC3E}">
        <p14:creationId xmlns:p14="http://schemas.microsoft.com/office/powerpoint/2010/main" val="421264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719244-1F1A-4108-46A5-745938F6361A}"/>
              </a:ext>
            </a:extLst>
          </p:cNvPr>
          <p:cNvPicPr>
            <a:picLocks noChangeAspect="1"/>
          </p:cNvPicPr>
          <p:nvPr/>
        </p:nvPicPr>
        <p:blipFill rotWithShape="1">
          <a:blip r:embed="rId2"/>
          <a:srcRect l="12197" t="18317" r="22424" b="66734"/>
          <a:stretch/>
        </p:blipFill>
        <p:spPr>
          <a:xfrm>
            <a:off x="1487054" y="240143"/>
            <a:ext cx="7970981" cy="1025238"/>
          </a:xfrm>
          <a:prstGeom prst="rect">
            <a:avLst/>
          </a:prstGeom>
        </p:spPr>
      </p:pic>
      <p:pic>
        <p:nvPicPr>
          <p:cNvPr id="5" name="Picture 4">
            <a:extLst>
              <a:ext uri="{FF2B5EF4-FFF2-40B4-BE49-F238E27FC236}">
                <a16:creationId xmlns:a16="http://schemas.microsoft.com/office/drawing/2014/main" id="{C408ED32-3C64-B8E6-FA3D-31289EE220F8}"/>
              </a:ext>
            </a:extLst>
          </p:cNvPr>
          <p:cNvPicPr>
            <a:picLocks noChangeAspect="1"/>
          </p:cNvPicPr>
          <p:nvPr/>
        </p:nvPicPr>
        <p:blipFill rotWithShape="1">
          <a:blip r:embed="rId3"/>
          <a:srcRect l="15681" t="14815" r="22425" b="9091"/>
          <a:stretch/>
        </p:blipFill>
        <p:spPr>
          <a:xfrm>
            <a:off x="1560945" y="1394688"/>
            <a:ext cx="7546107" cy="5218545"/>
          </a:xfrm>
          <a:prstGeom prst="rect">
            <a:avLst/>
          </a:prstGeom>
        </p:spPr>
      </p:pic>
      <p:pic>
        <p:nvPicPr>
          <p:cNvPr id="4" name="Picture 3">
            <a:extLst>
              <a:ext uri="{FF2B5EF4-FFF2-40B4-BE49-F238E27FC236}">
                <a16:creationId xmlns:a16="http://schemas.microsoft.com/office/drawing/2014/main" id="{ED844139-C337-6E1B-3A54-D63A27BE1B80}"/>
              </a:ext>
            </a:extLst>
          </p:cNvPr>
          <p:cNvPicPr>
            <a:picLocks noChangeAspect="1"/>
          </p:cNvPicPr>
          <p:nvPr/>
        </p:nvPicPr>
        <p:blipFill rotWithShape="1">
          <a:blip r:embed="rId4"/>
          <a:srcRect l="23258" t="21953" r="31136" b="37509"/>
          <a:stretch/>
        </p:blipFill>
        <p:spPr>
          <a:xfrm>
            <a:off x="1681019" y="2683165"/>
            <a:ext cx="8118746" cy="4059375"/>
          </a:xfrm>
          <a:prstGeom prst="rect">
            <a:avLst/>
          </a:prstGeom>
        </p:spPr>
      </p:pic>
    </p:spTree>
    <p:extLst>
      <p:ext uri="{BB962C8B-B14F-4D97-AF65-F5344CB8AC3E}">
        <p14:creationId xmlns:p14="http://schemas.microsoft.com/office/powerpoint/2010/main" val="159142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CFD994-6100-480B-B2ED-F2E6F5E4F489}"/>
              </a:ext>
            </a:extLst>
          </p:cNvPr>
          <p:cNvSpPr txBox="1"/>
          <p:nvPr/>
        </p:nvSpPr>
        <p:spPr>
          <a:xfrm>
            <a:off x="757381" y="1481189"/>
            <a:ext cx="11434619" cy="5262979"/>
          </a:xfrm>
          <a:prstGeom prst="rect">
            <a:avLst/>
          </a:prstGeom>
          <a:noFill/>
        </p:spPr>
        <p:txBody>
          <a:bodyPr wrap="square" rtlCol="0">
            <a:spAutoFit/>
          </a:bodyPr>
          <a:lstStyle/>
          <a:p>
            <a:r>
              <a:rPr lang="en-GB" sz="2800" dirty="0"/>
              <a:t>When a reversible reaction takes place in the GAS PHASE, we may use </a:t>
            </a:r>
            <a:r>
              <a:rPr lang="en-GB" sz="2800" b="1" u="sng" dirty="0"/>
              <a:t>partial pressures</a:t>
            </a:r>
            <a:r>
              <a:rPr lang="en-GB" sz="2800" dirty="0"/>
              <a:t>, </a:t>
            </a:r>
            <a:r>
              <a:rPr lang="en-GB" sz="2800" i="1" dirty="0"/>
              <a:t>p</a:t>
            </a:r>
            <a:r>
              <a:rPr lang="en-GB" sz="2800" dirty="0"/>
              <a:t>( ), rather than concentrations, [ ], in the equilibration equation, and </a:t>
            </a:r>
            <a:r>
              <a:rPr lang="en-GB" sz="2800" i="1" dirty="0" err="1"/>
              <a:t>K</a:t>
            </a:r>
            <a:r>
              <a:rPr lang="en-GB" sz="2800" i="1" baseline="-25000" dirty="0" err="1"/>
              <a:t>p</a:t>
            </a:r>
            <a:r>
              <a:rPr lang="en-GB" sz="2800" i="1" dirty="0"/>
              <a:t> </a:t>
            </a:r>
            <a:r>
              <a:rPr lang="en-GB" sz="2800" dirty="0"/>
              <a:t>instead of </a:t>
            </a:r>
            <a:r>
              <a:rPr lang="en-GB" sz="2800" i="1" dirty="0"/>
              <a:t>K</a:t>
            </a:r>
            <a:r>
              <a:rPr lang="en-GB" sz="2800" i="1" baseline="-25000" dirty="0"/>
              <a:t>c</a:t>
            </a:r>
            <a:r>
              <a:rPr lang="en-GB" sz="2800" dirty="0"/>
              <a:t>. </a:t>
            </a:r>
          </a:p>
          <a:p>
            <a:r>
              <a:rPr lang="en-GB" sz="2800" dirty="0"/>
              <a:t>Such that:</a:t>
            </a:r>
          </a:p>
          <a:p>
            <a:endParaRPr lang="en-GB" sz="2800" dirty="0"/>
          </a:p>
          <a:p>
            <a:r>
              <a:rPr lang="en-GB" sz="2800" dirty="0" err="1"/>
              <a:t>aA</a:t>
            </a:r>
            <a:r>
              <a:rPr lang="en-GB" sz="2800" baseline="-25000" dirty="0"/>
              <a:t>(g)</a:t>
            </a:r>
            <a:r>
              <a:rPr lang="en-GB" sz="2800" dirty="0"/>
              <a:t> + </a:t>
            </a:r>
            <a:r>
              <a:rPr lang="en-GB" sz="2800" dirty="0" err="1"/>
              <a:t>bB</a:t>
            </a:r>
            <a:r>
              <a:rPr lang="en-GB" sz="2800" baseline="-25000" dirty="0"/>
              <a:t>(g)</a:t>
            </a:r>
            <a:r>
              <a:rPr lang="en-GB" sz="2800" dirty="0"/>
              <a:t> 			 </a:t>
            </a:r>
            <a:r>
              <a:rPr lang="en-GB" sz="2800" dirty="0" err="1"/>
              <a:t>cC</a:t>
            </a:r>
            <a:r>
              <a:rPr lang="en-GB" sz="2800" baseline="-25000" dirty="0"/>
              <a:t>(g)</a:t>
            </a:r>
            <a:r>
              <a:rPr lang="en-GB" sz="2800" dirty="0"/>
              <a:t> + </a:t>
            </a:r>
            <a:r>
              <a:rPr lang="en-GB" sz="2800" dirty="0" err="1"/>
              <a:t>dD</a:t>
            </a:r>
            <a:r>
              <a:rPr lang="en-GB" sz="2800" baseline="-25000" dirty="0"/>
              <a:t>(g)</a:t>
            </a:r>
            <a:r>
              <a:rPr lang="en-GB" sz="2800" dirty="0"/>
              <a:t> 	</a:t>
            </a:r>
            <a:endParaRPr lang="en-GB" sz="2800" baseline="-25000" dirty="0"/>
          </a:p>
          <a:p>
            <a:endParaRPr lang="en-GB" sz="2800" dirty="0"/>
          </a:p>
          <a:p>
            <a:endParaRPr lang="en-GB" sz="2800" dirty="0"/>
          </a:p>
          <a:p>
            <a:r>
              <a:rPr lang="en-GB" sz="2800" dirty="0"/>
              <a:t>  </a:t>
            </a:r>
            <a:r>
              <a:rPr lang="en-GB" sz="2800" i="1" dirty="0" err="1"/>
              <a:t>K</a:t>
            </a:r>
            <a:r>
              <a:rPr lang="en-GB" sz="2800" i="1" baseline="-25000" dirty="0" err="1"/>
              <a:t>p</a:t>
            </a:r>
            <a:r>
              <a:rPr lang="en-GB" sz="2800" i="1" dirty="0"/>
              <a:t>  </a:t>
            </a:r>
            <a:r>
              <a:rPr lang="en-GB" sz="2800" dirty="0"/>
              <a:t>= 	 </a:t>
            </a:r>
            <a:r>
              <a:rPr lang="en-GB" sz="2800" i="1" dirty="0"/>
              <a:t>p</a:t>
            </a:r>
            <a:r>
              <a:rPr lang="en-GB" sz="2800" dirty="0"/>
              <a:t>(C)</a:t>
            </a:r>
            <a:r>
              <a:rPr lang="en-GB" sz="2800" baseline="30000" dirty="0"/>
              <a:t>c</a:t>
            </a:r>
            <a:r>
              <a:rPr lang="en-GB" sz="2800" baseline="-25000" dirty="0"/>
              <a:t>(g)</a:t>
            </a:r>
            <a:r>
              <a:rPr lang="en-GB" sz="2800" dirty="0"/>
              <a:t> x </a:t>
            </a:r>
            <a:r>
              <a:rPr lang="en-GB" sz="2800" i="1" dirty="0"/>
              <a:t>p</a:t>
            </a:r>
            <a:r>
              <a:rPr lang="en-GB" sz="2800" dirty="0"/>
              <a:t>(D)</a:t>
            </a:r>
            <a:r>
              <a:rPr lang="en-GB" sz="2800" baseline="30000" dirty="0"/>
              <a:t>d</a:t>
            </a:r>
            <a:r>
              <a:rPr lang="en-GB" sz="2800" baseline="-25000" dirty="0"/>
              <a:t>(g)</a:t>
            </a:r>
            <a:r>
              <a:rPr lang="en-GB" sz="2800" dirty="0"/>
              <a:t>             </a:t>
            </a:r>
            <a:r>
              <a:rPr lang="en-GB" sz="2800" dirty="0">
                <a:solidFill>
                  <a:srgbClr val="FF0000"/>
                </a:solidFill>
              </a:rPr>
              <a:t>NB </a:t>
            </a:r>
            <a:r>
              <a:rPr lang="en-GB" sz="2800" i="1" dirty="0" err="1">
                <a:solidFill>
                  <a:srgbClr val="FF0000"/>
                </a:solidFill>
              </a:rPr>
              <a:t>Kp</a:t>
            </a:r>
            <a:r>
              <a:rPr lang="en-GB" sz="2800" dirty="0">
                <a:solidFill>
                  <a:srgbClr val="FF0000"/>
                </a:solidFill>
              </a:rPr>
              <a:t> ONLY includes gases (ignore other states)</a:t>
            </a:r>
          </a:p>
          <a:p>
            <a:r>
              <a:rPr lang="en-GB" sz="2800" i="1" dirty="0"/>
              <a:t>	 </a:t>
            </a:r>
            <a:r>
              <a:rPr lang="en-GB" sz="2800" dirty="0"/>
              <a:t>p(A)</a:t>
            </a:r>
            <a:r>
              <a:rPr lang="en-GB" sz="2800" baseline="30000" dirty="0"/>
              <a:t>a</a:t>
            </a:r>
            <a:r>
              <a:rPr lang="en-GB" sz="2800" baseline="-25000" dirty="0"/>
              <a:t>(g)</a:t>
            </a:r>
            <a:r>
              <a:rPr lang="en-GB" sz="2800" dirty="0"/>
              <a:t> x </a:t>
            </a:r>
            <a:r>
              <a:rPr lang="en-GB" sz="2800" i="1" dirty="0"/>
              <a:t>p</a:t>
            </a:r>
            <a:r>
              <a:rPr lang="en-GB" sz="2800" dirty="0"/>
              <a:t>(B)</a:t>
            </a:r>
            <a:r>
              <a:rPr lang="en-GB" sz="2800" baseline="30000" dirty="0"/>
              <a:t>b</a:t>
            </a:r>
            <a:r>
              <a:rPr lang="en-GB" sz="2800" baseline="-25000" dirty="0"/>
              <a:t>(g)</a:t>
            </a:r>
            <a:r>
              <a:rPr lang="en-GB" sz="2800" dirty="0"/>
              <a:t> 	</a:t>
            </a:r>
          </a:p>
          <a:p>
            <a:endParaRPr lang="en-GB" sz="2800" dirty="0"/>
          </a:p>
          <a:p>
            <a:r>
              <a:rPr lang="en-GB" sz="2800" dirty="0"/>
              <a:t>Units of </a:t>
            </a:r>
            <a:r>
              <a:rPr lang="en-GB" sz="2800" i="1" dirty="0" err="1"/>
              <a:t>K</a:t>
            </a:r>
            <a:r>
              <a:rPr lang="en-GB" sz="2800" i="1" baseline="-25000" dirty="0" err="1"/>
              <a:t>p</a:t>
            </a:r>
            <a:r>
              <a:rPr lang="en-GB" sz="2800" i="1" baseline="-25000" dirty="0"/>
              <a:t> </a:t>
            </a:r>
            <a:r>
              <a:rPr lang="en-GB" sz="2800" dirty="0"/>
              <a:t>depend on the chemical equation and may be kPa, Pa, </a:t>
            </a:r>
            <a:r>
              <a:rPr lang="en-GB" sz="2800" dirty="0" err="1"/>
              <a:t>atm</a:t>
            </a:r>
            <a:r>
              <a:rPr lang="en-GB" sz="2800" dirty="0"/>
              <a:t> etc.</a:t>
            </a:r>
            <a:endParaRPr lang="en-GB" sz="2800" i="1" dirty="0"/>
          </a:p>
        </p:txBody>
      </p:sp>
      <p:sp>
        <p:nvSpPr>
          <p:cNvPr id="9" name="Title 1">
            <a:extLst>
              <a:ext uri="{FF2B5EF4-FFF2-40B4-BE49-F238E27FC236}">
                <a16:creationId xmlns:a16="http://schemas.microsoft.com/office/drawing/2014/main" id="{54255338-50A9-4994-BE03-75F9AFB46FCD}"/>
              </a:ext>
            </a:extLst>
          </p:cNvPr>
          <p:cNvSpPr txBox="1">
            <a:spLocks/>
          </p:cNvSpPr>
          <p:nvPr/>
        </p:nvSpPr>
        <p:spPr>
          <a:xfrm>
            <a:off x="469900" y="365125"/>
            <a:ext cx="117221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92D050"/>
                </a:solidFill>
              </a:rPr>
              <a:t>The Equilibrium constant, </a:t>
            </a:r>
            <a:r>
              <a:rPr lang="en-GB" b="1" i="1" dirty="0" err="1">
                <a:solidFill>
                  <a:srgbClr val="92D050"/>
                </a:solidFill>
              </a:rPr>
              <a:t>K</a:t>
            </a:r>
            <a:r>
              <a:rPr lang="en-GB" b="1" i="1" baseline="-25000" dirty="0" err="1">
                <a:solidFill>
                  <a:srgbClr val="92D050"/>
                </a:solidFill>
              </a:rPr>
              <a:t>p</a:t>
            </a:r>
            <a:endParaRPr lang="en-US" b="1" i="1" baseline="-25000" dirty="0">
              <a:solidFill>
                <a:srgbClr val="92D050"/>
              </a:solidFill>
            </a:endParaRPr>
          </a:p>
        </p:txBody>
      </p:sp>
      <p:pic>
        <p:nvPicPr>
          <p:cNvPr id="11" name="Picture 8" descr="coeqm1">
            <a:extLst>
              <a:ext uri="{FF2B5EF4-FFF2-40B4-BE49-F238E27FC236}">
                <a16:creationId xmlns:a16="http://schemas.microsoft.com/office/drawing/2014/main" id="{C88A9936-24F4-4004-A71B-C6E77DB2682D}"/>
              </a:ext>
            </a:extLst>
          </p:cNvPr>
          <p:cNvPicPr>
            <a:picLocks noChangeAspect="1" noChangeArrowheads="1"/>
          </p:cNvPicPr>
          <p:nvPr/>
        </p:nvPicPr>
        <p:blipFill rotWithShape="1">
          <a:blip r:embed="rId2" cstate="print"/>
          <a:srcRect l="40763" r="35274"/>
          <a:stretch/>
        </p:blipFill>
        <p:spPr bwMode="auto">
          <a:xfrm>
            <a:off x="2817092" y="3713539"/>
            <a:ext cx="1570183" cy="372414"/>
          </a:xfrm>
          <a:prstGeom prst="rect">
            <a:avLst/>
          </a:prstGeom>
          <a:noFill/>
          <a:ln w="9525">
            <a:noFill/>
            <a:miter lim="800000"/>
            <a:headEnd/>
            <a:tailEnd/>
          </a:ln>
        </p:spPr>
      </p:pic>
      <p:cxnSp>
        <p:nvCxnSpPr>
          <p:cNvPr id="6" name="Straight Connector 5">
            <a:extLst>
              <a:ext uri="{FF2B5EF4-FFF2-40B4-BE49-F238E27FC236}">
                <a16:creationId xmlns:a16="http://schemas.microsoft.com/office/drawing/2014/main" id="{DCA5F13A-ACD3-4874-9209-40A19CDA4246}"/>
              </a:ext>
            </a:extLst>
          </p:cNvPr>
          <p:cNvCxnSpPr/>
          <p:nvPr/>
        </p:nvCxnSpPr>
        <p:spPr>
          <a:xfrm>
            <a:off x="1690257" y="5430982"/>
            <a:ext cx="2613891"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1471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CFD994-6100-480B-B2ED-F2E6F5E4F489}"/>
              </a:ext>
            </a:extLst>
          </p:cNvPr>
          <p:cNvSpPr txBox="1"/>
          <p:nvPr/>
        </p:nvSpPr>
        <p:spPr>
          <a:xfrm>
            <a:off x="0" y="1148680"/>
            <a:ext cx="12192000" cy="6986528"/>
          </a:xfrm>
          <a:prstGeom prst="rect">
            <a:avLst/>
          </a:prstGeom>
          <a:noFill/>
        </p:spPr>
        <p:txBody>
          <a:bodyPr wrap="square" rtlCol="0">
            <a:spAutoFit/>
          </a:bodyPr>
          <a:lstStyle/>
          <a:p>
            <a:r>
              <a:rPr lang="en-GB" sz="2800" u="sng" dirty="0"/>
              <a:t>Mole fraction</a:t>
            </a:r>
          </a:p>
          <a:p>
            <a:r>
              <a:rPr lang="en-GB" sz="2800" dirty="0"/>
              <a:t>Since 1 mole of ANY gas occupies the same volume at constant T and P (24.0 dm</a:t>
            </a:r>
            <a:r>
              <a:rPr lang="en-GB" sz="2800" baseline="30000" dirty="0"/>
              <a:t>-3</a:t>
            </a:r>
            <a:r>
              <a:rPr lang="en-GB" sz="2800" dirty="0"/>
              <a:t> at RTP) its </a:t>
            </a:r>
            <a:r>
              <a:rPr lang="en-GB" sz="2800" b="1" dirty="0"/>
              <a:t>mole fraction </a:t>
            </a:r>
            <a:r>
              <a:rPr lang="en-GB" sz="2800" dirty="0"/>
              <a:t>is the same is its proportion by volume to the total volume of gases in a mixture</a:t>
            </a:r>
          </a:p>
          <a:p>
            <a:r>
              <a:rPr lang="en-GB" sz="2800" dirty="0"/>
              <a:t>e.g.</a:t>
            </a:r>
          </a:p>
          <a:p>
            <a:endParaRPr lang="en-GB" sz="2800" b="1" dirty="0"/>
          </a:p>
          <a:p>
            <a:r>
              <a:rPr lang="en-GB" sz="2800" dirty="0"/>
              <a:t>Air consists of 78%  N</a:t>
            </a:r>
            <a:r>
              <a:rPr lang="en-GB" sz="2800" baseline="-25000" dirty="0"/>
              <a:t>2</a:t>
            </a:r>
            <a:r>
              <a:rPr lang="en-GB" sz="2800" dirty="0"/>
              <a:t>, 21% O</a:t>
            </a:r>
            <a:r>
              <a:rPr lang="en-GB" sz="2800" baseline="-25000" dirty="0"/>
              <a:t>2</a:t>
            </a:r>
            <a:r>
              <a:rPr lang="en-GB" sz="2800" dirty="0"/>
              <a:t> and 1 % other gases</a:t>
            </a:r>
          </a:p>
          <a:p>
            <a:endParaRPr lang="en-GB" sz="2800" dirty="0"/>
          </a:p>
          <a:p>
            <a:r>
              <a:rPr lang="en-GB" sz="2800" dirty="0"/>
              <a:t>The mole fraction of,</a:t>
            </a:r>
          </a:p>
          <a:p>
            <a:r>
              <a:rPr lang="en-GB" sz="2800" dirty="0"/>
              <a:t>N</a:t>
            </a:r>
            <a:r>
              <a:rPr lang="en-GB" sz="2800" baseline="-25000" dirty="0"/>
              <a:t>2</a:t>
            </a:r>
            <a:r>
              <a:rPr lang="en-GB" sz="2800" dirty="0"/>
              <a:t>, </a:t>
            </a:r>
            <a:r>
              <a:rPr lang="en-GB" sz="2800" i="1" dirty="0"/>
              <a:t>x</a:t>
            </a:r>
            <a:r>
              <a:rPr lang="en-GB" sz="2800" dirty="0"/>
              <a:t> (N</a:t>
            </a:r>
            <a:r>
              <a:rPr lang="en-GB" sz="2800" baseline="-25000" dirty="0"/>
              <a:t>2</a:t>
            </a:r>
            <a:r>
              <a:rPr lang="en-GB" sz="2800" dirty="0"/>
              <a:t>) =  78/100 = 0.78,</a:t>
            </a:r>
          </a:p>
          <a:p>
            <a:r>
              <a:rPr lang="en-GB" sz="2800" dirty="0"/>
              <a:t>O</a:t>
            </a:r>
            <a:r>
              <a:rPr lang="en-GB" sz="2800" baseline="-25000" dirty="0"/>
              <a:t>2</a:t>
            </a:r>
            <a:r>
              <a:rPr lang="en-GB" sz="2800" dirty="0"/>
              <a:t>, </a:t>
            </a:r>
            <a:r>
              <a:rPr lang="en-GB" sz="2800" i="1" dirty="0"/>
              <a:t>x</a:t>
            </a:r>
            <a:r>
              <a:rPr lang="en-GB" sz="2800" dirty="0"/>
              <a:t> (O</a:t>
            </a:r>
            <a:r>
              <a:rPr lang="en-GB" sz="2800" baseline="-25000" dirty="0"/>
              <a:t>2</a:t>
            </a:r>
            <a:r>
              <a:rPr lang="en-GB" sz="2800" dirty="0"/>
              <a:t>) =  21/100 = 0.21, and</a:t>
            </a:r>
          </a:p>
          <a:p>
            <a:r>
              <a:rPr lang="en-GB" sz="2800" dirty="0"/>
              <a:t>Other gases </a:t>
            </a:r>
            <a:r>
              <a:rPr lang="en-GB" sz="2800" i="1" dirty="0"/>
              <a:t>x</a:t>
            </a:r>
            <a:r>
              <a:rPr lang="en-GB" sz="2800" dirty="0"/>
              <a:t> = 1/100 = 0.01		(The sum of mole fractions must = 1)</a:t>
            </a:r>
          </a:p>
          <a:p>
            <a:endParaRPr lang="en-GB" sz="2800" dirty="0"/>
          </a:p>
          <a:p>
            <a:endParaRPr lang="en-GB" sz="2800" dirty="0"/>
          </a:p>
          <a:p>
            <a:endParaRPr lang="en-GB" sz="2800" dirty="0"/>
          </a:p>
          <a:p>
            <a:pPr marL="514350" indent="-514350">
              <a:buAutoNum type="arabicPeriod"/>
            </a:pPr>
            <a:endParaRPr lang="en-GB" sz="2800" i="1" dirty="0"/>
          </a:p>
        </p:txBody>
      </p:sp>
      <p:sp>
        <p:nvSpPr>
          <p:cNvPr id="9" name="Title 1">
            <a:extLst>
              <a:ext uri="{FF2B5EF4-FFF2-40B4-BE49-F238E27FC236}">
                <a16:creationId xmlns:a16="http://schemas.microsoft.com/office/drawing/2014/main" id="{54255338-50A9-4994-BE03-75F9AFB46FCD}"/>
              </a:ext>
            </a:extLst>
          </p:cNvPr>
          <p:cNvSpPr txBox="1">
            <a:spLocks/>
          </p:cNvSpPr>
          <p:nvPr/>
        </p:nvSpPr>
        <p:spPr>
          <a:xfrm>
            <a:off x="469900" y="-22802"/>
            <a:ext cx="117221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92D050"/>
                </a:solidFill>
              </a:rPr>
              <a:t>Partial pressures and mole fractions</a:t>
            </a:r>
            <a:endParaRPr lang="en-US" b="1" dirty="0">
              <a:solidFill>
                <a:srgbClr val="92D050"/>
              </a:solidFill>
            </a:endParaRPr>
          </a:p>
        </p:txBody>
      </p:sp>
    </p:spTree>
    <p:extLst>
      <p:ext uri="{BB962C8B-B14F-4D97-AF65-F5344CB8AC3E}">
        <p14:creationId xmlns:p14="http://schemas.microsoft.com/office/powerpoint/2010/main" val="236756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CFD994-6100-480B-B2ED-F2E6F5E4F489}"/>
              </a:ext>
            </a:extLst>
          </p:cNvPr>
          <p:cNvSpPr txBox="1"/>
          <p:nvPr/>
        </p:nvSpPr>
        <p:spPr>
          <a:xfrm>
            <a:off x="0" y="1148680"/>
            <a:ext cx="12192000" cy="6124754"/>
          </a:xfrm>
          <a:prstGeom prst="rect">
            <a:avLst/>
          </a:prstGeom>
          <a:noFill/>
        </p:spPr>
        <p:txBody>
          <a:bodyPr wrap="square" rtlCol="0">
            <a:spAutoFit/>
          </a:bodyPr>
          <a:lstStyle/>
          <a:p>
            <a:r>
              <a:rPr lang="en-GB" sz="2800" u="sng" dirty="0"/>
              <a:t>Partial pressure</a:t>
            </a:r>
          </a:p>
          <a:p>
            <a:r>
              <a:rPr lang="en-GB" sz="2800" dirty="0"/>
              <a:t>For a gas </a:t>
            </a:r>
            <a:r>
              <a:rPr lang="en-GB" sz="2800" b="1" dirty="0"/>
              <a:t>A</a:t>
            </a:r>
            <a:r>
              <a:rPr lang="en-GB" sz="2800" dirty="0"/>
              <a:t> in a gas mixture,</a:t>
            </a:r>
          </a:p>
          <a:p>
            <a:endParaRPr lang="en-GB" sz="2800" dirty="0"/>
          </a:p>
          <a:p>
            <a:r>
              <a:rPr lang="en-GB" sz="2800" dirty="0"/>
              <a:t>Its partial pressure, </a:t>
            </a:r>
            <a:r>
              <a:rPr lang="en-GB" sz="2800" i="1" dirty="0"/>
              <a:t>p</a:t>
            </a:r>
            <a:r>
              <a:rPr lang="en-GB" sz="2800" dirty="0"/>
              <a:t>(</a:t>
            </a:r>
            <a:r>
              <a:rPr lang="en-GB" sz="2800" b="1" dirty="0"/>
              <a:t>A</a:t>
            </a:r>
            <a:r>
              <a:rPr lang="en-GB" sz="2800" dirty="0"/>
              <a:t>) = mole fraction </a:t>
            </a:r>
            <a:r>
              <a:rPr lang="en-GB" sz="2800" b="1" dirty="0"/>
              <a:t>A</a:t>
            </a:r>
            <a:r>
              <a:rPr lang="en-GB" sz="2800" dirty="0"/>
              <a:t> x total pressure of the gas mixture</a:t>
            </a:r>
          </a:p>
          <a:p>
            <a:r>
              <a:rPr lang="en-GB" sz="2800" dirty="0"/>
              <a:t>e.g. </a:t>
            </a:r>
          </a:p>
          <a:p>
            <a:endParaRPr lang="en-GB" sz="2800" dirty="0"/>
          </a:p>
          <a:p>
            <a:r>
              <a:rPr lang="en-GB" sz="2800" dirty="0"/>
              <a:t>In a gas mixture of total pressure 10 </a:t>
            </a:r>
            <a:r>
              <a:rPr lang="en-GB" sz="2800" dirty="0" err="1"/>
              <a:t>atm</a:t>
            </a:r>
            <a:r>
              <a:rPr lang="en-GB" sz="2800" dirty="0"/>
              <a:t>, containing 1 mol nitrogen, 1.5 mol oxygen and 2.5 mol helium, the partial pressures of the gases would be;</a:t>
            </a:r>
          </a:p>
          <a:p>
            <a:r>
              <a:rPr lang="en-GB" sz="2800" i="1" dirty="0"/>
              <a:t>p</a:t>
            </a:r>
            <a:r>
              <a:rPr lang="en-GB" sz="2800" dirty="0"/>
              <a:t>(N</a:t>
            </a:r>
            <a:r>
              <a:rPr lang="en-GB" sz="2800" baseline="-25000" dirty="0"/>
              <a:t>2</a:t>
            </a:r>
            <a:r>
              <a:rPr lang="en-GB" sz="2800" dirty="0"/>
              <a:t>) = 1/5 x 10 </a:t>
            </a:r>
            <a:r>
              <a:rPr lang="en-GB" sz="2800" dirty="0" err="1"/>
              <a:t>atm</a:t>
            </a:r>
            <a:r>
              <a:rPr lang="en-GB" sz="2800" dirty="0"/>
              <a:t> = 2 </a:t>
            </a:r>
            <a:r>
              <a:rPr lang="en-GB" sz="2800" dirty="0" err="1"/>
              <a:t>atm</a:t>
            </a:r>
            <a:endParaRPr lang="en-GB" sz="2800" i="1" dirty="0"/>
          </a:p>
          <a:p>
            <a:r>
              <a:rPr lang="en-GB" sz="2800" i="1" dirty="0"/>
              <a:t>p</a:t>
            </a:r>
            <a:r>
              <a:rPr lang="en-GB" sz="2800" dirty="0"/>
              <a:t>(O</a:t>
            </a:r>
            <a:r>
              <a:rPr lang="en-GB" sz="2800" baseline="-25000" dirty="0"/>
              <a:t>2</a:t>
            </a:r>
            <a:r>
              <a:rPr lang="en-GB" sz="2800" dirty="0"/>
              <a:t>) = 1.5/5 x 10 </a:t>
            </a:r>
            <a:r>
              <a:rPr lang="en-GB" sz="2800" dirty="0" err="1"/>
              <a:t>atm</a:t>
            </a:r>
            <a:r>
              <a:rPr lang="en-GB" sz="2800" dirty="0"/>
              <a:t> = 3 </a:t>
            </a:r>
            <a:r>
              <a:rPr lang="en-GB" sz="2800" dirty="0" err="1"/>
              <a:t>atm</a:t>
            </a:r>
            <a:endParaRPr lang="en-GB" sz="2800" i="1" dirty="0"/>
          </a:p>
          <a:p>
            <a:r>
              <a:rPr lang="en-GB" sz="2800" i="1" dirty="0"/>
              <a:t>p</a:t>
            </a:r>
            <a:r>
              <a:rPr lang="en-GB" sz="2800" dirty="0"/>
              <a:t>(He) = 2.5/5 x 10 </a:t>
            </a:r>
            <a:r>
              <a:rPr lang="en-GB" sz="2800" dirty="0" err="1"/>
              <a:t>atm</a:t>
            </a:r>
            <a:r>
              <a:rPr lang="en-GB" sz="2800" dirty="0"/>
              <a:t> = 5 </a:t>
            </a:r>
            <a:r>
              <a:rPr lang="en-GB" sz="2800" dirty="0" err="1"/>
              <a:t>atm</a:t>
            </a:r>
            <a:endParaRPr lang="en-GB" sz="2800" i="1" dirty="0"/>
          </a:p>
          <a:p>
            <a:endParaRPr lang="en-GB" sz="2800" dirty="0"/>
          </a:p>
          <a:p>
            <a:r>
              <a:rPr lang="en-GB" sz="2800" dirty="0"/>
              <a:t>The sum of the partial pressures MUST equal the total pressure of the system </a:t>
            </a:r>
          </a:p>
          <a:p>
            <a:pPr marL="514350" indent="-514350">
              <a:buAutoNum type="arabicPeriod"/>
            </a:pPr>
            <a:endParaRPr lang="en-GB" sz="2800" i="1" dirty="0"/>
          </a:p>
        </p:txBody>
      </p:sp>
      <p:sp>
        <p:nvSpPr>
          <p:cNvPr id="9" name="Title 1">
            <a:extLst>
              <a:ext uri="{FF2B5EF4-FFF2-40B4-BE49-F238E27FC236}">
                <a16:creationId xmlns:a16="http://schemas.microsoft.com/office/drawing/2014/main" id="{54255338-50A9-4994-BE03-75F9AFB46FCD}"/>
              </a:ext>
            </a:extLst>
          </p:cNvPr>
          <p:cNvSpPr txBox="1">
            <a:spLocks/>
          </p:cNvSpPr>
          <p:nvPr/>
        </p:nvSpPr>
        <p:spPr>
          <a:xfrm>
            <a:off x="469900" y="-22802"/>
            <a:ext cx="117221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92D050"/>
                </a:solidFill>
              </a:rPr>
              <a:t>Partial pressures and mole fractions</a:t>
            </a:r>
            <a:endParaRPr lang="en-US" b="1" dirty="0">
              <a:solidFill>
                <a:srgbClr val="92D050"/>
              </a:solidFill>
            </a:endParaRPr>
          </a:p>
        </p:txBody>
      </p:sp>
    </p:spTree>
    <p:extLst>
      <p:ext uri="{BB962C8B-B14F-4D97-AF65-F5344CB8AC3E}">
        <p14:creationId xmlns:p14="http://schemas.microsoft.com/office/powerpoint/2010/main" val="19516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4F0502-C2C3-4567-9F08-EBBD127A1E12}"/>
              </a:ext>
            </a:extLst>
          </p:cNvPr>
          <p:cNvSpPr>
            <a:spLocks noGrp="1"/>
          </p:cNvSpPr>
          <p:nvPr>
            <p:ph idx="1"/>
          </p:nvPr>
        </p:nvSpPr>
        <p:spPr>
          <a:xfrm>
            <a:off x="838199" y="1825625"/>
            <a:ext cx="10762673" cy="1603375"/>
          </a:xfrm>
        </p:spPr>
        <p:txBody>
          <a:bodyPr/>
          <a:lstStyle/>
          <a:p>
            <a:pPr marL="0" indent="0">
              <a:buNone/>
            </a:pPr>
            <a:r>
              <a:rPr lang="en-GB" dirty="0"/>
              <a:t>A gas mixture contains 10 cm</a:t>
            </a:r>
            <a:r>
              <a:rPr lang="en-GB" baseline="30000" dirty="0"/>
              <a:t>2 </a:t>
            </a:r>
            <a:r>
              <a:rPr lang="en-GB" dirty="0"/>
              <a:t>of O</a:t>
            </a:r>
            <a:r>
              <a:rPr lang="en-GB" baseline="-25000" dirty="0"/>
              <a:t>2 (g)</a:t>
            </a:r>
            <a:r>
              <a:rPr lang="en-GB" dirty="0"/>
              <a:t>,25 cm</a:t>
            </a:r>
            <a:r>
              <a:rPr lang="en-GB" baseline="30000" dirty="0"/>
              <a:t>2 </a:t>
            </a:r>
            <a:r>
              <a:rPr lang="en-GB" dirty="0"/>
              <a:t>of N</a:t>
            </a:r>
            <a:r>
              <a:rPr lang="en-GB" baseline="-25000" dirty="0"/>
              <a:t>2 (g)</a:t>
            </a:r>
            <a:r>
              <a:rPr lang="en-GB" dirty="0"/>
              <a:t> and 15 cm</a:t>
            </a:r>
            <a:r>
              <a:rPr lang="en-GB" baseline="30000" dirty="0"/>
              <a:t>2 </a:t>
            </a:r>
            <a:r>
              <a:rPr lang="en-GB" dirty="0"/>
              <a:t>of H</a:t>
            </a:r>
            <a:r>
              <a:rPr lang="en-GB" baseline="-25000" dirty="0"/>
              <a:t>2 (g)</a:t>
            </a:r>
            <a:r>
              <a:rPr lang="en-GB" dirty="0"/>
              <a:t>.</a:t>
            </a:r>
          </a:p>
          <a:p>
            <a:pPr marL="0" indent="0">
              <a:buNone/>
            </a:pPr>
            <a:r>
              <a:rPr lang="en-GB" dirty="0"/>
              <a:t>The total pressure of the mixture is 500 kPa. </a:t>
            </a:r>
          </a:p>
          <a:p>
            <a:pPr marL="0" indent="0">
              <a:buNone/>
            </a:pPr>
            <a:r>
              <a:rPr lang="en-GB" dirty="0"/>
              <a:t>Calculate the mole fraction and partial pressure of each gas. </a:t>
            </a:r>
          </a:p>
        </p:txBody>
      </p:sp>
      <p:sp>
        <p:nvSpPr>
          <p:cNvPr id="4" name="Title 1">
            <a:extLst>
              <a:ext uri="{FF2B5EF4-FFF2-40B4-BE49-F238E27FC236}">
                <a16:creationId xmlns:a16="http://schemas.microsoft.com/office/drawing/2014/main" id="{20A75C38-2DE9-4E02-B7D1-A28C40939FBE}"/>
              </a:ext>
            </a:extLst>
          </p:cNvPr>
          <p:cNvSpPr txBox="1">
            <a:spLocks/>
          </p:cNvSpPr>
          <p:nvPr/>
        </p:nvSpPr>
        <p:spPr>
          <a:xfrm>
            <a:off x="469900" y="365125"/>
            <a:ext cx="117221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92D050"/>
                </a:solidFill>
              </a:rPr>
              <a:t>Check point</a:t>
            </a:r>
            <a:endParaRPr lang="en-US" b="1" dirty="0">
              <a:solidFill>
                <a:srgbClr val="92D050"/>
              </a:solidFill>
            </a:endParaRPr>
          </a:p>
        </p:txBody>
      </p:sp>
      <p:sp>
        <p:nvSpPr>
          <p:cNvPr id="7" name="TextBox 6">
            <a:extLst>
              <a:ext uri="{FF2B5EF4-FFF2-40B4-BE49-F238E27FC236}">
                <a16:creationId xmlns:a16="http://schemas.microsoft.com/office/drawing/2014/main" id="{AF2D8613-CF0F-4F15-82DA-6BFE35167399}"/>
              </a:ext>
            </a:extLst>
          </p:cNvPr>
          <p:cNvSpPr txBox="1"/>
          <p:nvPr/>
        </p:nvSpPr>
        <p:spPr>
          <a:xfrm>
            <a:off x="979055" y="3620655"/>
            <a:ext cx="9966036" cy="1569660"/>
          </a:xfrm>
          <a:prstGeom prst="rect">
            <a:avLst/>
          </a:prstGeom>
          <a:noFill/>
        </p:spPr>
        <p:txBody>
          <a:bodyPr wrap="square" rtlCol="0">
            <a:spAutoFit/>
          </a:bodyPr>
          <a:lstStyle/>
          <a:p>
            <a:r>
              <a:rPr lang="en-GB" sz="2400" dirty="0"/>
              <a:t>O</a:t>
            </a:r>
            <a:r>
              <a:rPr lang="en-GB" sz="2400" baseline="-25000" dirty="0"/>
              <a:t>2</a:t>
            </a:r>
            <a:r>
              <a:rPr lang="en-GB" sz="2400" dirty="0"/>
              <a:t>: mole fraction = 0.2	</a:t>
            </a:r>
            <a:r>
              <a:rPr lang="en-GB" sz="2400" i="1" dirty="0"/>
              <a:t>p</a:t>
            </a:r>
            <a:r>
              <a:rPr lang="en-GB" sz="2400" dirty="0"/>
              <a:t> = 100 kPa</a:t>
            </a:r>
          </a:p>
          <a:p>
            <a:r>
              <a:rPr lang="en-GB" sz="2400" dirty="0"/>
              <a:t>N</a:t>
            </a:r>
            <a:r>
              <a:rPr lang="en-GB" sz="2400" baseline="-25000" dirty="0"/>
              <a:t>2</a:t>
            </a:r>
            <a:r>
              <a:rPr lang="en-GB" sz="2400" dirty="0"/>
              <a:t>: mole fraction = 0.5	</a:t>
            </a:r>
            <a:r>
              <a:rPr lang="en-GB" sz="2400" i="1" dirty="0"/>
              <a:t>p</a:t>
            </a:r>
            <a:r>
              <a:rPr lang="en-GB" sz="2400" dirty="0"/>
              <a:t> = 250 kPa</a:t>
            </a:r>
          </a:p>
          <a:p>
            <a:r>
              <a:rPr lang="en-GB" sz="2400" dirty="0"/>
              <a:t>H</a:t>
            </a:r>
            <a:r>
              <a:rPr lang="en-GB" sz="2400" baseline="-25000" dirty="0"/>
              <a:t>2</a:t>
            </a:r>
            <a:r>
              <a:rPr lang="en-GB" sz="2400" dirty="0"/>
              <a:t>: mole fraction = 0.3	</a:t>
            </a:r>
            <a:r>
              <a:rPr lang="en-GB" sz="2400" i="1" dirty="0"/>
              <a:t>p</a:t>
            </a:r>
            <a:r>
              <a:rPr lang="en-GB" sz="2400" dirty="0"/>
              <a:t> = 150 kPa</a:t>
            </a:r>
          </a:p>
          <a:p>
            <a:endParaRPr lang="en-GB" sz="2400" dirty="0"/>
          </a:p>
        </p:txBody>
      </p:sp>
    </p:spTree>
    <p:extLst>
      <p:ext uri="{BB962C8B-B14F-4D97-AF65-F5344CB8AC3E}">
        <p14:creationId xmlns:p14="http://schemas.microsoft.com/office/powerpoint/2010/main" val="298619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Line 3"/>
          <p:cNvSpPr>
            <a:spLocks noChangeShapeType="1"/>
          </p:cNvSpPr>
          <p:nvPr/>
        </p:nvSpPr>
        <p:spPr bwMode="auto">
          <a:xfrm>
            <a:off x="10350500" y="6629400"/>
            <a:ext cx="190500" cy="1588"/>
          </a:xfrm>
          <a:prstGeom prst="line">
            <a:avLst/>
          </a:prstGeom>
          <a:noFill/>
          <a:ln w="76200">
            <a:solidFill>
              <a:schemeClr val="bg2"/>
            </a:solidFill>
            <a:round/>
            <a:headEnd/>
            <a:tailEnd type="triangle" w="med" len="med"/>
          </a:ln>
          <a:effectLst/>
        </p:spPr>
        <p:txBody>
          <a:bodyPr wrap="none" anchor="ctr"/>
          <a:lstStyle/>
          <a:p>
            <a:endParaRPr lang="en-GB"/>
          </a:p>
        </p:txBody>
      </p:sp>
      <p:sp>
        <p:nvSpPr>
          <p:cNvPr id="264196" name="AutoShape 4">
            <a:hlinkClick r:id="" action="ppaction://hlinkshowjump?jump=nextslide" highlightClick="1"/>
          </p:cNvPr>
          <p:cNvSpPr>
            <a:spLocks noChangeArrowheads="1"/>
          </p:cNvSpPr>
          <p:nvPr/>
        </p:nvSpPr>
        <p:spPr bwMode="auto">
          <a:xfrm>
            <a:off x="10185400" y="6438900"/>
            <a:ext cx="457200" cy="393700"/>
          </a:xfrm>
          <a:prstGeom prst="actionButtonBlank">
            <a:avLst/>
          </a:prstGeom>
          <a:noFill/>
          <a:ln w="9525">
            <a:noFill/>
            <a:miter lim="800000"/>
            <a:headEnd/>
            <a:tailEnd/>
          </a:ln>
          <a:effectLst/>
        </p:spPr>
        <p:txBody>
          <a:bodyPr wrap="none" anchor="ctr"/>
          <a:lstStyle/>
          <a:p>
            <a:endParaRPr lang="en-GB"/>
          </a:p>
        </p:txBody>
      </p:sp>
      <p:sp>
        <p:nvSpPr>
          <p:cNvPr id="264197" name="Line 5"/>
          <p:cNvSpPr>
            <a:spLocks noChangeShapeType="1"/>
          </p:cNvSpPr>
          <p:nvPr/>
        </p:nvSpPr>
        <p:spPr bwMode="auto">
          <a:xfrm flipH="1">
            <a:off x="1663700" y="6629400"/>
            <a:ext cx="190500" cy="0"/>
          </a:xfrm>
          <a:prstGeom prst="line">
            <a:avLst/>
          </a:prstGeom>
          <a:noFill/>
          <a:ln w="76200">
            <a:solidFill>
              <a:schemeClr val="bg2"/>
            </a:solidFill>
            <a:round/>
            <a:headEnd/>
            <a:tailEnd type="triangle" w="med" len="med"/>
          </a:ln>
          <a:effectLst/>
        </p:spPr>
        <p:txBody>
          <a:bodyPr wrap="none" anchor="ctr"/>
          <a:lstStyle/>
          <a:p>
            <a:endParaRPr lang="en-GB"/>
          </a:p>
        </p:txBody>
      </p:sp>
      <p:sp>
        <p:nvSpPr>
          <p:cNvPr id="264198" name="AutoShape 6">
            <a:hlinkClick r:id="" action="ppaction://hlinkshowjump?jump=previousslide" highlightClick="1"/>
          </p:cNvPr>
          <p:cNvSpPr>
            <a:spLocks noChangeArrowheads="1"/>
          </p:cNvSpPr>
          <p:nvPr/>
        </p:nvSpPr>
        <p:spPr bwMode="auto">
          <a:xfrm>
            <a:off x="1663700" y="6438900"/>
            <a:ext cx="342900" cy="393700"/>
          </a:xfrm>
          <a:prstGeom prst="actionButtonBlank">
            <a:avLst/>
          </a:prstGeom>
          <a:noFill/>
          <a:ln w="9525">
            <a:noFill/>
            <a:miter lim="800000"/>
            <a:headEnd/>
            <a:tailEnd/>
          </a:ln>
          <a:effectLst/>
        </p:spPr>
        <p:txBody>
          <a:bodyPr wrap="none" anchor="ctr"/>
          <a:lstStyle/>
          <a:p>
            <a:endParaRPr lang="en-GB"/>
          </a:p>
        </p:txBody>
      </p:sp>
      <p:sp>
        <p:nvSpPr>
          <p:cNvPr id="264225" name="Text Box 33"/>
          <p:cNvSpPr txBox="1">
            <a:spLocks noChangeArrowheads="1"/>
          </p:cNvSpPr>
          <p:nvPr/>
        </p:nvSpPr>
        <p:spPr bwMode="auto">
          <a:xfrm>
            <a:off x="840509" y="2825462"/>
            <a:ext cx="9395691" cy="3493264"/>
          </a:xfrm>
          <a:prstGeom prst="rect">
            <a:avLst/>
          </a:prstGeom>
          <a:noFill/>
          <a:ln w="9525">
            <a:noFill/>
            <a:miter lim="800000"/>
            <a:headEnd/>
            <a:tailEnd/>
          </a:ln>
          <a:effectLst/>
        </p:spPr>
        <p:txBody>
          <a:bodyPr wrap="square">
            <a:spAutoFit/>
          </a:bodyPr>
          <a:lstStyle/>
          <a:p>
            <a:pPr>
              <a:spcAft>
                <a:spcPts val="200"/>
              </a:spcAft>
            </a:pPr>
            <a:r>
              <a:rPr lang="en-GB" sz="2400" dirty="0"/>
              <a:t>The </a:t>
            </a:r>
            <a:r>
              <a:rPr lang="en-GB" sz="2400" dirty="0">
                <a:solidFill>
                  <a:srgbClr val="CC0000"/>
                </a:solidFill>
              </a:rPr>
              <a:t>equilibrium constant is not affected by a change in concentration</a:t>
            </a:r>
            <a:r>
              <a:rPr lang="en-GB" sz="2400" dirty="0"/>
              <a:t> at constant temperature.  To maintain the constant, the composition of the equilibrium mixture changes.</a:t>
            </a:r>
          </a:p>
          <a:p>
            <a:pPr>
              <a:spcAft>
                <a:spcPts val="200"/>
              </a:spcAft>
            </a:pPr>
            <a:endParaRPr lang="en-GB" sz="2400" dirty="0"/>
          </a:p>
          <a:p>
            <a:pPr>
              <a:spcAft>
                <a:spcPts val="200"/>
              </a:spcAft>
            </a:pPr>
            <a:endParaRPr lang="en-GB" sz="2400" dirty="0"/>
          </a:p>
          <a:p>
            <a:pPr>
              <a:spcAft>
                <a:spcPts val="200"/>
              </a:spcAft>
            </a:pPr>
            <a:r>
              <a:rPr lang="en-GB" sz="2400" dirty="0"/>
              <a:t>If you increase the concentration of a substance, the value of K</a:t>
            </a:r>
            <a:r>
              <a:rPr lang="en-GB" sz="2400" baseline="-25000" dirty="0"/>
              <a:t>c</a:t>
            </a:r>
            <a:r>
              <a:rPr lang="en-GB" sz="2400" dirty="0"/>
              <a:t> will theoretically be affected.  As </a:t>
            </a:r>
            <a:r>
              <a:rPr lang="en-GB" sz="2400" dirty="0">
                <a:solidFill>
                  <a:srgbClr val="CC0000"/>
                </a:solidFill>
              </a:rPr>
              <a:t>it must remain constant at a particular temperature</a:t>
            </a:r>
            <a:r>
              <a:rPr lang="en-GB" sz="2400" dirty="0"/>
              <a:t>, the concentrations of the other species change to keep the constant the same.</a:t>
            </a:r>
            <a:endParaRPr lang="en-GB" sz="2400" dirty="0">
              <a:solidFill>
                <a:srgbClr val="000066"/>
              </a:solidFill>
            </a:endParaRPr>
          </a:p>
        </p:txBody>
      </p:sp>
      <p:sp>
        <p:nvSpPr>
          <p:cNvPr id="3" name="Title 1">
            <a:extLst>
              <a:ext uri="{FF2B5EF4-FFF2-40B4-BE49-F238E27FC236}">
                <a16:creationId xmlns:a16="http://schemas.microsoft.com/office/drawing/2014/main" id="{4BC52D1C-590A-CAFA-0812-244D2418DFA4}"/>
              </a:ext>
            </a:extLst>
          </p:cNvPr>
          <p:cNvSpPr txBox="1">
            <a:spLocks/>
          </p:cNvSpPr>
          <p:nvPr/>
        </p:nvSpPr>
        <p:spPr>
          <a:xfrm>
            <a:off x="469900" y="432881"/>
            <a:ext cx="11722100" cy="19039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92D050"/>
                </a:solidFill>
              </a:rPr>
              <a:t>Factors affecting the position of equilibrium –</a:t>
            </a:r>
          </a:p>
          <a:p>
            <a:r>
              <a:rPr lang="en-GB" b="1" dirty="0">
                <a:solidFill>
                  <a:srgbClr val="92D050"/>
                </a:solidFill>
              </a:rPr>
              <a:t>Concentration</a:t>
            </a:r>
            <a:endParaRPr lang="en-US" b="1" dirty="0">
              <a:solidFill>
                <a:srgbClr val="92D050"/>
              </a:solidFill>
            </a:endParaRPr>
          </a:p>
        </p:txBody>
      </p:sp>
    </p:spTree>
    <p:extLst>
      <p:ext uri="{BB962C8B-B14F-4D97-AF65-F5344CB8AC3E}">
        <p14:creationId xmlns:p14="http://schemas.microsoft.com/office/powerpoint/2010/main" val="3896006157"/>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 Box 1026"/>
          <p:cNvSpPr txBox="1">
            <a:spLocks noChangeArrowheads="1"/>
          </p:cNvSpPr>
          <p:nvPr/>
        </p:nvSpPr>
        <p:spPr bwMode="auto">
          <a:xfrm>
            <a:off x="1" y="1832840"/>
            <a:ext cx="12192000" cy="5008551"/>
          </a:xfrm>
          <a:prstGeom prst="rect">
            <a:avLst/>
          </a:prstGeom>
          <a:noFill/>
          <a:ln w="9525">
            <a:noFill/>
            <a:miter lim="800000"/>
            <a:headEnd/>
            <a:tailEnd/>
          </a:ln>
          <a:effectLst/>
        </p:spPr>
        <p:txBody>
          <a:bodyPr wrap="square">
            <a:spAutoFit/>
          </a:bodyPr>
          <a:lstStyle/>
          <a:p>
            <a:pPr algn="ctr">
              <a:spcAft>
                <a:spcPts val="200"/>
              </a:spcAft>
            </a:pPr>
            <a:endParaRPr lang="en-GB" sz="2400" dirty="0"/>
          </a:p>
          <a:p>
            <a:pPr algn="ctr">
              <a:spcAft>
                <a:spcPts val="200"/>
              </a:spcAft>
            </a:pPr>
            <a:endParaRPr lang="en-GB" sz="2400" dirty="0"/>
          </a:p>
          <a:p>
            <a:pPr>
              <a:spcAft>
                <a:spcPts val="200"/>
              </a:spcAft>
            </a:pPr>
            <a:r>
              <a:rPr lang="en-GB" sz="2400" dirty="0"/>
              <a:t>example	           </a:t>
            </a:r>
            <a:r>
              <a:rPr lang="en-GB" sz="2400" dirty="0">
                <a:solidFill>
                  <a:srgbClr val="000066"/>
                </a:solidFill>
              </a:rPr>
              <a:t>CH</a:t>
            </a:r>
            <a:r>
              <a:rPr lang="en-GB" sz="2400" baseline="-25000" dirty="0">
                <a:solidFill>
                  <a:srgbClr val="000066"/>
                </a:solidFill>
              </a:rPr>
              <a:t>3</a:t>
            </a:r>
            <a:r>
              <a:rPr lang="en-GB" sz="2400" dirty="0">
                <a:solidFill>
                  <a:srgbClr val="000066"/>
                </a:solidFill>
              </a:rPr>
              <a:t>CH</a:t>
            </a:r>
            <a:r>
              <a:rPr lang="en-GB" sz="2400" baseline="-25000" dirty="0">
                <a:solidFill>
                  <a:srgbClr val="000066"/>
                </a:solidFill>
              </a:rPr>
              <a:t>2</a:t>
            </a:r>
            <a:r>
              <a:rPr lang="en-GB" sz="2400" dirty="0">
                <a:solidFill>
                  <a:srgbClr val="000066"/>
                </a:solidFill>
              </a:rPr>
              <a:t>OH     +  CH</a:t>
            </a:r>
            <a:r>
              <a:rPr lang="en-GB" sz="2400" baseline="-25000" dirty="0">
                <a:solidFill>
                  <a:srgbClr val="000066"/>
                </a:solidFill>
              </a:rPr>
              <a:t>3</a:t>
            </a:r>
            <a:r>
              <a:rPr lang="en-GB" sz="2400" dirty="0">
                <a:solidFill>
                  <a:srgbClr val="000066"/>
                </a:solidFill>
              </a:rPr>
              <a:t>COOH	          CH</a:t>
            </a:r>
            <a:r>
              <a:rPr lang="en-GB" sz="2400" baseline="-25000" dirty="0">
                <a:solidFill>
                  <a:srgbClr val="000066"/>
                </a:solidFill>
              </a:rPr>
              <a:t>3</a:t>
            </a:r>
            <a:r>
              <a:rPr lang="en-GB" sz="2400" dirty="0">
                <a:solidFill>
                  <a:srgbClr val="000066"/>
                </a:solidFill>
              </a:rPr>
              <a:t>COOC</a:t>
            </a:r>
            <a:r>
              <a:rPr lang="en-GB" sz="2400" baseline="-25000" dirty="0">
                <a:solidFill>
                  <a:srgbClr val="000066"/>
                </a:solidFill>
              </a:rPr>
              <a:t>2</a:t>
            </a:r>
            <a:r>
              <a:rPr lang="en-GB" sz="2400" dirty="0">
                <a:solidFill>
                  <a:srgbClr val="000066"/>
                </a:solidFill>
              </a:rPr>
              <a:t>H</a:t>
            </a:r>
            <a:r>
              <a:rPr lang="en-GB" sz="2400" baseline="-25000" dirty="0">
                <a:solidFill>
                  <a:srgbClr val="000066"/>
                </a:solidFill>
              </a:rPr>
              <a:t>5      </a:t>
            </a:r>
            <a:r>
              <a:rPr lang="en-GB" sz="2400" dirty="0">
                <a:solidFill>
                  <a:srgbClr val="000066"/>
                </a:solidFill>
              </a:rPr>
              <a:t>+   H</a:t>
            </a:r>
            <a:r>
              <a:rPr lang="en-GB" sz="2400" baseline="-25000" dirty="0">
                <a:solidFill>
                  <a:srgbClr val="000066"/>
                </a:solidFill>
              </a:rPr>
              <a:t>2</a:t>
            </a:r>
            <a:r>
              <a:rPr lang="en-GB" sz="2400" dirty="0">
                <a:solidFill>
                  <a:srgbClr val="000066"/>
                </a:solidFill>
              </a:rPr>
              <a:t>O</a:t>
            </a:r>
          </a:p>
          <a:p>
            <a:pPr>
              <a:spcAft>
                <a:spcPts val="200"/>
              </a:spcAft>
            </a:pPr>
            <a:endParaRPr lang="en-GB" sz="2400" dirty="0"/>
          </a:p>
          <a:p>
            <a:pPr>
              <a:lnSpc>
                <a:spcPct val="20000"/>
              </a:lnSpc>
              <a:spcAft>
                <a:spcPts val="200"/>
              </a:spcAft>
            </a:pPr>
            <a:endParaRPr lang="en-GB" sz="2400" dirty="0"/>
          </a:p>
          <a:p>
            <a:pPr>
              <a:spcAft>
                <a:spcPts val="1000"/>
              </a:spcAft>
            </a:pPr>
            <a:r>
              <a:rPr lang="en-GB" sz="2400" dirty="0"/>
              <a:t>the equilibrium constant</a:t>
            </a:r>
            <a:r>
              <a:rPr lang="en-GB" sz="2400" dirty="0">
                <a:solidFill>
                  <a:srgbClr val="000066"/>
                </a:solidFill>
              </a:rPr>
              <a:t>      K</a:t>
            </a:r>
            <a:r>
              <a:rPr lang="en-GB" sz="2400" baseline="-25000" dirty="0">
                <a:solidFill>
                  <a:srgbClr val="000066"/>
                </a:solidFill>
              </a:rPr>
              <a:t>c</a:t>
            </a:r>
            <a:r>
              <a:rPr lang="en-GB" sz="2400" dirty="0">
                <a:solidFill>
                  <a:srgbClr val="000066"/>
                </a:solidFill>
              </a:rPr>
              <a:t>     = 	  [CH</a:t>
            </a:r>
            <a:r>
              <a:rPr lang="en-GB" sz="2400" baseline="-25000" dirty="0">
                <a:solidFill>
                  <a:srgbClr val="000066"/>
                </a:solidFill>
              </a:rPr>
              <a:t>3</a:t>
            </a:r>
            <a:r>
              <a:rPr lang="en-GB" sz="2400" dirty="0">
                <a:solidFill>
                  <a:srgbClr val="000066"/>
                </a:solidFill>
              </a:rPr>
              <a:t>COOC</a:t>
            </a:r>
            <a:r>
              <a:rPr lang="en-GB" sz="2400" baseline="-25000" dirty="0">
                <a:solidFill>
                  <a:srgbClr val="000066"/>
                </a:solidFill>
              </a:rPr>
              <a:t>2</a:t>
            </a:r>
            <a:r>
              <a:rPr lang="en-GB" sz="2400" dirty="0">
                <a:solidFill>
                  <a:srgbClr val="000066"/>
                </a:solidFill>
              </a:rPr>
              <a:t>H</a:t>
            </a:r>
            <a:r>
              <a:rPr lang="en-GB" sz="2400" baseline="-25000" dirty="0">
                <a:solidFill>
                  <a:srgbClr val="000066"/>
                </a:solidFill>
              </a:rPr>
              <a:t>5</a:t>
            </a:r>
            <a:r>
              <a:rPr lang="en-GB" sz="2400" dirty="0">
                <a:solidFill>
                  <a:srgbClr val="000066"/>
                </a:solidFill>
              </a:rPr>
              <a:t>]  [H</a:t>
            </a:r>
            <a:r>
              <a:rPr lang="en-GB" sz="2400" baseline="-25000" dirty="0">
                <a:solidFill>
                  <a:srgbClr val="000066"/>
                </a:solidFill>
              </a:rPr>
              <a:t>2</a:t>
            </a:r>
            <a:r>
              <a:rPr lang="en-GB" sz="2400" dirty="0">
                <a:solidFill>
                  <a:srgbClr val="000066"/>
                </a:solidFill>
              </a:rPr>
              <a:t>O]    =    4     (at 298K)</a:t>
            </a:r>
          </a:p>
          <a:p>
            <a:pPr>
              <a:spcAft>
                <a:spcPts val="200"/>
              </a:spcAft>
            </a:pPr>
            <a:r>
              <a:rPr lang="en-GB" sz="2400" dirty="0">
                <a:solidFill>
                  <a:srgbClr val="000066"/>
                </a:solidFill>
              </a:rPr>
              <a:t>				              [CH</a:t>
            </a:r>
            <a:r>
              <a:rPr lang="en-GB" sz="2400" baseline="-25000" dirty="0">
                <a:solidFill>
                  <a:srgbClr val="000066"/>
                </a:solidFill>
              </a:rPr>
              <a:t>3</a:t>
            </a:r>
            <a:r>
              <a:rPr lang="en-GB" sz="2400" dirty="0">
                <a:solidFill>
                  <a:srgbClr val="000066"/>
                </a:solidFill>
              </a:rPr>
              <a:t>CH</a:t>
            </a:r>
            <a:r>
              <a:rPr lang="en-GB" sz="2400" baseline="-25000" dirty="0">
                <a:solidFill>
                  <a:srgbClr val="000066"/>
                </a:solidFill>
              </a:rPr>
              <a:t>2</a:t>
            </a:r>
            <a:r>
              <a:rPr lang="en-GB" sz="2400" dirty="0">
                <a:solidFill>
                  <a:srgbClr val="000066"/>
                </a:solidFill>
              </a:rPr>
              <a:t>OH]  [CH</a:t>
            </a:r>
            <a:r>
              <a:rPr lang="en-GB" sz="2400" baseline="-25000" dirty="0">
                <a:solidFill>
                  <a:srgbClr val="000066"/>
                </a:solidFill>
              </a:rPr>
              <a:t>3</a:t>
            </a:r>
            <a:r>
              <a:rPr lang="en-GB" sz="2400" dirty="0">
                <a:solidFill>
                  <a:srgbClr val="000066"/>
                </a:solidFill>
              </a:rPr>
              <a:t>COOH]</a:t>
            </a:r>
            <a:endParaRPr lang="en-GB" sz="2400" dirty="0"/>
          </a:p>
          <a:p>
            <a:pPr>
              <a:spcAft>
                <a:spcPts val="200"/>
              </a:spcAft>
            </a:pPr>
            <a:endParaRPr lang="en-GB" sz="2400" dirty="0">
              <a:solidFill>
                <a:srgbClr val="CC0000"/>
              </a:solidFill>
            </a:endParaRPr>
          </a:p>
          <a:p>
            <a:pPr>
              <a:spcAft>
                <a:spcPts val="200"/>
              </a:spcAft>
            </a:pPr>
            <a:r>
              <a:rPr lang="en-GB" sz="2400" dirty="0">
                <a:solidFill>
                  <a:srgbClr val="CC0000"/>
                </a:solidFill>
              </a:rPr>
              <a:t>increasing</a:t>
            </a:r>
          </a:p>
          <a:p>
            <a:pPr>
              <a:spcAft>
                <a:spcPts val="200"/>
              </a:spcAft>
            </a:pPr>
            <a:r>
              <a:rPr lang="en-GB" sz="2400" dirty="0">
                <a:solidFill>
                  <a:srgbClr val="CC0000"/>
                </a:solidFill>
              </a:rPr>
              <a:t>[CH</a:t>
            </a:r>
            <a:r>
              <a:rPr lang="en-GB" sz="2400" baseline="-25000" dirty="0">
                <a:solidFill>
                  <a:srgbClr val="CC0000"/>
                </a:solidFill>
              </a:rPr>
              <a:t>3</a:t>
            </a:r>
            <a:r>
              <a:rPr lang="en-GB" sz="2400" dirty="0">
                <a:solidFill>
                  <a:srgbClr val="CC0000"/>
                </a:solidFill>
              </a:rPr>
              <a:t>CH</a:t>
            </a:r>
            <a:r>
              <a:rPr lang="en-GB" sz="2400" baseline="-25000" dirty="0">
                <a:solidFill>
                  <a:srgbClr val="CC0000"/>
                </a:solidFill>
              </a:rPr>
              <a:t>2</a:t>
            </a:r>
            <a:r>
              <a:rPr lang="en-GB" sz="2400" dirty="0">
                <a:solidFill>
                  <a:srgbClr val="CC0000"/>
                </a:solidFill>
              </a:rPr>
              <a:t>OH]</a:t>
            </a:r>
            <a:r>
              <a:rPr lang="en-GB" sz="2400" dirty="0">
                <a:solidFill>
                  <a:srgbClr val="000066"/>
                </a:solidFill>
              </a:rPr>
              <a:t>	- </a:t>
            </a:r>
            <a:r>
              <a:rPr lang="en-GB" sz="2400" dirty="0"/>
              <a:t>will</a:t>
            </a:r>
            <a:r>
              <a:rPr lang="en-GB" sz="2400" dirty="0">
                <a:solidFill>
                  <a:srgbClr val="000066"/>
                </a:solidFill>
              </a:rPr>
              <a:t> </a:t>
            </a:r>
            <a:r>
              <a:rPr lang="en-GB" sz="2400" dirty="0"/>
              <a:t>make</a:t>
            </a:r>
            <a:r>
              <a:rPr lang="en-GB" sz="2400" dirty="0">
                <a:solidFill>
                  <a:srgbClr val="000066"/>
                </a:solidFill>
              </a:rPr>
              <a:t> </a:t>
            </a:r>
            <a:r>
              <a:rPr lang="en-GB" sz="2400" dirty="0"/>
              <a:t>the</a:t>
            </a:r>
            <a:r>
              <a:rPr lang="en-GB" sz="2400" dirty="0">
                <a:solidFill>
                  <a:srgbClr val="000066"/>
                </a:solidFill>
              </a:rPr>
              <a:t> </a:t>
            </a:r>
            <a:r>
              <a:rPr lang="en-GB" sz="2400" dirty="0"/>
              <a:t>bottom</a:t>
            </a:r>
            <a:r>
              <a:rPr lang="en-GB" sz="2400" dirty="0">
                <a:solidFill>
                  <a:srgbClr val="000066"/>
                </a:solidFill>
              </a:rPr>
              <a:t> </a:t>
            </a:r>
            <a:r>
              <a:rPr lang="en-GB" sz="2400" dirty="0"/>
              <a:t>line</a:t>
            </a:r>
            <a:r>
              <a:rPr lang="en-GB" sz="2400" dirty="0">
                <a:solidFill>
                  <a:srgbClr val="000066"/>
                </a:solidFill>
              </a:rPr>
              <a:t> </a:t>
            </a:r>
            <a:r>
              <a:rPr lang="en-GB" sz="2400" dirty="0"/>
              <a:t>larger so K</a:t>
            </a:r>
            <a:r>
              <a:rPr lang="en-GB" sz="2400" baseline="-25000" dirty="0"/>
              <a:t>c</a:t>
            </a:r>
            <a:r>
              <a:rPr lang="en-GB" sz="2400" dirty="0"/>
              <a:t> will be smaller</a:t>
            </a:r>
          </a:p>
          <a:p>
            <a:pPr>
              <a:spcAft>
                <a:spcPts val="200"/>
              </a:spcAft>
            </a:pPr>
            <a:r>
              <a:rPr lang="en-GB" sz="2400" dirty="0"/>
              <a:t>		- to keep it constant, some CH</a:t>
            </a:r>
            <a:r>
              <a:rPr lang="en-GB" sz="2400" baseline="-25000" dirty="0"/>
              <a:t>3</a:t>
            </a:r>
            <a:r>
              <a:rPr lang="en-GB" sz="2400" dirty="0"/>
              <a:t>CH</a:t>
            </a:r>
            <a:r>
              <a:rPr lang="en-GB" sz="2400" baseline="-25000" dirty="0"/>
              <a:t>2</a:t>
            </a:r>
            <a:r>
              <a:rPr lang="en-GB" sz="2400" dirty="0"/>
              <a:t>OH reacts with CH</a:t>
            </a:r>
            <a:r>
              <a:rPr lang="en-GB" sz="2400" baseline="-25000" dirty="0"/>
              <a:t>3</a:t>
            </a:r>
            <a:r>
              <a:rPr lang="en-GB" sz="2400" dirty="0"/>
              <a:t>COOH</a:t>
            </a:r>
          </a:p>
          <a:p>
            <a:pPr>
              <a:spcAft>
                <a:spcPts val="200"/>
              </a:spcAft>
            </a:pPr>
            <a:r>
              <a:rPr lang="en-GB" sz="2400" dirty="0"/>
              <a:t>		- this reduces the value of the bottom line and increases the top</a:t>
            </a:r>
          </a:p>
          <a:p>
            <a:pPr>
              <a:spcAft>
                <a:spcPts val="200"/>
              </a:spcAft>
            </a:pPr>
            <a:r>
              <a:rPr lang="en-GB" sz="2400" dirty="0"/>
              <a:t>		- eventually the value of the constant will be restored</a:t>
            </a:r>
            <a:endParaRPr lang="en-GB" sz="2400" dirty="0">
              <a:solidFill>
                <a:srgbClr val="000066"/>
              </a:solidFill>
            </a:endParaRPr>
          </a:p>
        </p:txBody>
      </p:sp>
      <p:grpSp>
        <p:nvGrpSpPr>
          <p:cNvPr id="2" name="Group 1032"/>
          <p:cNvGrpSpPr>
            <a:grpSpLocks/>
          </p:cNvGrpSpPr>
          <p:nvPr/>
        </p:nvGrpSpPr>
        <p:grpSpPr bwMode="auto">
          <a:xfrm>
            <a:off x="6369376" y="2818265"/>
            <a:ext cx="479425" cy="123825"/>
            <a:chOff x="908" y="497"/>
            <a:chExt cx="302" cy="78"/>
          </a:xfrm>
        </p:grpSpPr>
        <p:grpSp>
          <p:nvGrpSpPr>
            <p:cNvPr id="3" name="Group 1033"/>
            <p:cNvGrpSpPr>
              <a:grpSpLocks/>
            </p:cNvGrpSpPr>
            <p:nvPr/>
          </p:nvGrpSpPr>
          <p:grpSpPr bwMode="auto">
            <a:xfrm>
              <a:off x="912" y="497"/>
              <a:ext cx="298" cy="22"/>
              <a:chOff x="912" y="497"/>
              <a:chExt cx="298" cy="22"/>
            </a:xfrm>
          </p:grpSpPr>
          <p:sp>
            <p:nvSpPr>
              <p:cNvPr id="321546" name="Line 1034"/>
              <p:cNvSpPr>
                <a:spLocks noChangeShapeType="1"/>
              </p:cNvSpPr>
              <p:nvPr/>
            </p:nvSpPr>
            <p:spPr bwMode="auto">
              <a:xfrm>
                <a:off x="912" y="519"/>
                <a:ext cx="296" cy="0"/>
              </a:xfrm>
              <a:prstGeom prst="line">
                <a:avLst/>
              </a:prstGeom>
              <a:noFill/>
              <a:ln w="28575">
                <a:solidFill>
                  <a:srgbClr val="003399"/>
                </a:solidFill>
                <a:round/>
                <a:headEnd/>
                <a:tailEnd/>
              </a:ln>
              <a:effectLst/>
            </p:spPr>
            <p:txBody>
              <a:bodyPr wrap="none" anchor="ctr"/>
              <a:lstStyle/>
              <a:p>
                <a:endParaRPr lang="en-GB"/>
              </a:p>
            </p:txBody>
          </p:sp>
          <p:sp>
            <p:nvSpPr>
              <p:cNvPr id="321547" name="Line 1035"/>
              <p:cNvSpPr>
                <a:spLocks noChangeShapeType="1"/>
              </p:cNvSpPr>
              <p:nvPr/>
            </p:nvSpPr>
            <p:spPr bwMode="auto">
              <a:xfrm rot="-2729471">
                <a:off x="1176" y="468"/>
                <a:ext cx="6" cy="63"/>
              </a:xfrm>
              <a:prstGeom prst="line">
                <a:avLst/>
              </a:prstGeom>
              <a:noFill/>
              <a:ln w="28575">
                <a:solidFill>
                  <a:srgbClr val="003399"/>
                </a:solidFill>
                <a:round/>
                <a:headEnd/>
                <a:tailEnd/>
              </a:ln>
              <a:effectLst/>
            </p:spPr>
            <p:txBody>
              <a:bodyPr wrap="none" anchor="ctr"/>
              <a:lstStyle/>
              <a:p>
                <a:endParaRPr lang="en-GB"/>
              </a:p>
            </p:txBody>
          </p:sp>
        </p:grpSp>
        <p:grpSp>
          <p:nvGrpSpPr>
            <p:cNvPr id="4" name="Group 1036"/>
            <p:cNvGrpSpPr>
              <a:grpSpLocks/>
            </p:cNvGrpSpPr>
            <p:nvPr/>
          </p:nvGrpSpPr>
          <p:grpSpPr bwMode="auto">
            <a:xfrm rot="-10800000">
              <a:off x="908" y="553"/>
              <a:ext cx="298" cy="22"/>
              <a:chOff x="912" y="497"/>
              <a:chExt cx="298" cy="22"/>
            </a:xfrm>
          </p:grpSpPr>
          <p:sp>
            <p:nvSpPr>
              <p:cNvPr id="321549" name="Line 1037"/>
              <p:cNvSpPr>
                <a:spLocks noChangeShapeType="1"/>
              </p:cNvSpPr>
              <p:nvPr/>
            </p:nvSpPr>
            <p:spPr bwMode="auto">
              <a:xfrm>
                <a:off x="912" y="519"/>
                <a:ext cx="296" cy="0"/>
              </a:xfrm>
              <a:prstGeom prst="line">
                <a:avLst/>
              </a:prstGeom>
              <a:noFill/>
              <a:ln w="28575">
                <a:solidFill>
                  <a:srgbClr val="003399"/>
                </a:solidFill>
                <a:round/>
                <a:headEnd/>
                <a:tailEnd/>
              </a:ln>
              <a:effectLst/>
            </p:spPr>
            <p:txBody>
              <a:bodyPr wrap="none" anchor="ctr"/>
              <a:lstStyle/>
              <a:p>
                <a:endParaRPr lang="en-GB"/>
              </a:p>
            </p:txBody>
          </p:sp>
          <p:sp>
            <p:nvSpPr>
              <p:cNvPr id="321550" name="Line 1038"/>
              <p:cNvSpPr>
                <a:spLocks noChangeShapeType="1"/>
              </p:cNvSpPr>
              <p:nvPr/>
            </p:nvSpPr>
            <p:spPr bwMode="auto">
              <a:xfrm rot="-2729471">
                <a:off x="1176" y="468"/>
                <a:ext cx="6" cy="63"/>
              </a:xfrm>
              <a:prstGeom prst="line">
                <a:avLst/>
              </a:prstGeom>
              <a:noFill/>
              <a:ln w="28575">
                <a:solidFill>
                  <a:srgbClr val="003399"/>
                </a:solidFill>
                <a:round/>
                <a:headEnd/>
                <a:tailEnd/>
              </a:ln>
              <a:effectLst/>
            </p:spPr>
            <p:txBody>
              <a:bodyPr wrap="none" anchor="ctr"/>
              <a:lstStyle/>
              <a:p>
                <a:endParaRPr lang="en-GB"/>
              </a:p>
            </p:txBody>
          </p:sp>
        </p:grpSp>
      </p:grpSp>
      <p:sp>
        <p:nvSpPr>
          <p:cNvPr id="321551" name="Line 1039"/>
          <p:cNvSpPr>
            <a:spLocks noChangeShapeType="1"/>
          </p:cNvSpPr>
          <p:nvPr/>
        </p:nvSpPr>
        <p:spPr bwMode="auto">
          <a:xfrm>
            <a:off x="4749438" y="3984335"/>
            <a:ext cx="2658125" cy="0"/>
          </a:xfrm>
          <a:prstGeom prst="line">
            <a:avLst/>
          </a:prstGeom>
          <a:noFill/>
          <a:ln w="28575">
            <a:solidFill>
              <a:srgbClr val="000066"/>
            </a:solidFill>
            <a:round/>
            <a:headEnd/>
            <a:tailEnd/>
          </a:ln>
          <a:effectLst/>
        </p:spPr>
        <p:txBody>
          <a:bodyPr wrap="none" anchor="ctr"/>
          <a:lstStyle/>
          <a:p>
            <a:endParaRPr lang="en-GB"/>
          </a:p>
        </p:txBody>
      </p:sp>
      <p:sp>
        <p:nvSpPr>
          <p:cNvPr id="6" name="Title 1">
            <a:extLst>
              <a:ext uri="{FF2B5EF4-FFF2-40B4-BE49-F238E27FC236}">
                <a16:creationId xmlns:a16="http://schemas.microsoft.com/office/drawing/2014/main" id="{68FAFD93-5A29-E40D-ED8F-3B2FB09698AD}"/>
              </a:ext>
            </a:extLst>
          </p:cNvPr>
          <p:cNvSpPr txBox="1">
            <a:spLocks/>
          </p:cNvSpPr>
          <p:nvPr/>
        </p:nvSpPr>
        <p:spPr>
          <a:xfrm>
            <a:off x="469900" y="432881"/>
            <a:ext cx="11722100" cy="19039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92D050"/>
                </a:solidFill>
              </a:rPr>
              <a:t>Factors affecting the position of equilibrium –</a:t>
            </a:r>
          </a:p>
          <a:p>
            <a:r>
              <a:rPr lang="en-GB" b="1" dirty="0">
                <a:solidFill>
                  <a:srgbClr val="92D050"/>
                </a:solidFill>
              </a:rPr>
              <a:t>Concentration</a:t>
            </a:r>
            <a:endParaRPr lang="en-US" b="1" dirty="0">
              <a:solidFill>
                <a:srgbClr val="92D050"/>
              </a:solidFill>
            </a:endParaRPr>
          </a:p>
        </p:txBody>
      </p:sp>
    </p:spTree>
    <p:extLst>
      <p:ext uri="{BB962C8B-B14F-4D97-AF65-F5344CB8AC3E}">
        <p14:creationId xmlns:p14="http://schemas.microsoft.com/office/powerpoint/2010/main" val="328902159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 Box 1026"/>
          <p:cNvSpPr txBox="1">
            <a:spLocks noChangeArrowheads="1"/>
          </p:cNvSpPr>
          <p:nvPr/>
        </p:nvSpPr>
        <p:spPr bwMode="auto">
          <a:xfrm>
            <a:off x="0" y="1832840"/>
            <a:ext cx="12191999" cy="5008551"/>
          </a:xfrm>
          <a:prstGeom prst="rect">
            <a:avLst/>
          </a:prstGeom>
          <a:noFill/>
          <a:ln w="9525">
            <a:noFill/>
            <a:miter lim="800000"/>
            <a:headEnd/>
            <a:tailEnd/>
          </a:ln>
          <a:effectLst/>
        </p:spPr>
        <p:txBody>
          <a:bodyPr wrap="square">
            <a:spAutoFit/>
          </a:bodyPr>
          <a:lstStyle/>
          <a:p>
            <a:pPr algn="ctr">
              <a:spcAft>
                <a:spcPts val="200"/>
              </a:spcAft>
            </a:pPr>
            <a:endParaRPr lang="en-GB" sz="2400" dirty="0"/>
          </a:p>
          <a:p>
            <a:pPr algn="ctr">
              <a:spcAft>
                <a:spcPts val="200"/>
              </a:spcAft>
            </a:pPr>
            <a:endParaRPr lang="en-GB" sz="2400" dirty="0"/>
          </a:p>
          <a:p>
            <a:pPr>
              <a:spcAft>
                <a:spcPts val="200"/>
              </a:spcAft>
            </a:pPr>
            <a:r>
              <a:rPr lang="en-GB" sz="2400" dirty="0"/>
              <a:t>example	           </a:t>
            </a:r>
            <a:r>
              <a:rPr lang="en-GB" sz="2400" dirty="0">
                <a:solidFill>
                  <a:srgbClr val="000066"/>
                </a:solidFill>
              </a:rPr>
              <a:t>CH</a:t>
            </a:r>
            <a:r>
              <a:rPr lang="en-GB" sz="2400" baseline="-25000" dirty="0">
                <a:solidFill>
                  <a:srgbClr val="000066"/>
                </a:solidFill>
              </a:rPr>
              <a:t>3</a:t>
            </a:r>
            <a:r>
              <a:rPr lang="en-GB" sz="2400" dirty="0">
                <a:solidFill>
                  <a:srgbClr val="000066"/>
                </a:solidFill>
              </a:rPr>
              <a:t>CH</a:t>
            </a:r>
            <a:r>
              <a:rPr lang="en-GB" sz="2400" baseline="-25000" dirty="0">
                <a:solidFill>
                  <a:srgbClr val="000066"/>
                </a:solidFill>
              </a:rPr>
              <a:t>2</a:t>
            </a:r>
            <a:r>
              <a:rPr lang="en-GB" sz="2400" dirty="0">
                <a:solidFill>
                  <a:srgbClr val="000066"/>
                </a:solidFill>
              </a:rPr>
              <a:t>OH     +  CH</a:t>
            </a:r>
            <a:r>
              <a:rPr lang="en-GB" sz="2400" baseline="-25000" dirty="0">
                <a:solidFill>
                  <a:srgbClr val="000066"/>
                </a:solidFill>
              </a:rPr>
              <a:t>3</a:t>
            </a:r>
            <a:r>
              <a:rPr lang="en-GB" sz="2400" dirty="0">
                <a:solidFill>
                  <a:srgbClr val="000066"/>
                </a:solidFill>
              </a:rPr>
              <a:t>COOH 	          CH</a:t>
            </a:r>
            <a:r>
              <a:rPr lang="en-GB" sz="2400" baseline="-25000" dirty="0">
                <a:solidFill>
                  <a:srgbClr val="000066"/>
                </a:solidFill>
              </a:rPr>
              <a:t>3</a:t>
            </a:r>
            <a:r>
              <a:rPr lang="en-GB" sz="2400" dirty="0">
                <a:solidFill>
                  <a:srgbClr val="000066"/>
                </a:solidFill>
              </a:rPr>
              <a:t>COOC</a:t>
            </a:r>
            <a:r>
              <a:rPr lang="en-GB" sz="2400" baseline="-25000" dirty="0">
                <a:solidFill>
                  <a:srgbClr val="000066"/>
                </a:solidFill>
              </a:rPr>
              <a:t>2</a:t>
            </a:r>
            <a:r>
              <a:rPr lang="en-GB" sz="2400" dirty="0">
                <a:solidFill>
                  <a:srgbClr val="000066"/>
                </a:solidFill>
              </a:rPr>
              <a:t>H</a:t>
            </a:r>
            <a:r>
              <a:rPr lang="en-GB" sz="2400" baseline="-25000" dirty="0">
                <a:solidFill>
                  <a:srgbClr val="000066"/>
                </a:solidFill>
              </a:rPr>
              <a:t>5</a:t>
            </a:r>
            <a:r>
              <a:rPr lang="en-GB" sz="2400" dirty="0">
                <a:solidFill>
                  <a:srgbClr val="000066"/>
                </a:solidFill>
              </a:rPr>
              <a:t> +   H</a:t>
            </a:r>
            <a:r>
              <a:rPr lang="en-GB" sz="2400" baseline="-25000" dirty="0">
                <a:solidFill>
                  <a:srgbClr val="000066"/>
                </a:solidFill>
              </a:rPr>
              <a:t>2</a:t>
            </a:r>
            <a:r>
              <a:rPr lang="en-GB" sz="2400" dirty="0">
                <a:solidFill>
                  <a:srgbClr val="000066"/>
                </a:solidFill>
              </a:rPr>
              <a:t>O </a:t>
            </a:r>
          </a:p>
          <a:p>
            <a:pPr>
              <a:spcAft>
                <a:spcPts val="200"/>
              </a:spcAft>
            </a:pPr>
            <a:endParaRPr lang="en-GB" sz="2400" dirty="0"/>
          </a:p>
          <a:p>
            <a:pPr>
              <a:lnSpc>
                <a:spcPct val="20000"/>
              </a:lnSpc>
              <a:spcAft>
                <a:spcPts val="200"/>
              </a:spcAft>
            </a:pPr>
            <a:endParaRPr lang="en-GB" sz="2400" dirty="0"/>
          </a:p>
          <a:p>
            <a:pPr>
              <a:spcAft>
                <a:spcPts val="1000"/>
              </a:spcAft>
            </a:pPr>
            <a:r>
              <a:rPr lang="en-GB" sz="2400" dirty="0"/>
              <a:t>the equilibrium constant</a:t>
            </a:r>
            <a:r>
              <a:rPr lang="en-GB" sz="2400" dirty="0">
                <a:solidFill>
                  <a:srgbClr val="000066"/>
                </a:solidFill>
              </a:rPr>
              <a:t>      K</a:t>
            </a:r>
            <a:r>
              <a:rPr lang="en-GB" sz="2400" baseline="-25000" dirty="0">
                <a:solidFill>
                  <a:srgbClr val="000066"/>
                </a:solidFill>
              </a:rPr>
              <a:t>c</a:t>
            </a:r>
            <a:r>
              <a:rPr lang="en-GB" sz="2400" dirty="0">
                <a:solidFill>
                  <a:srgbClr val="000066"/>
                </a:solidFill>
              </a:rPr>
              <a:t>     = 	  [CH</a:t>
            </a:r>
            <a:r>
              <a:rPr lang="en-GB" sz="2400" baseline="-25000" dirty="0">
                <a:solidFill>
                  <a:srgbClr val="000066"/>
                </a:solidFill>
              </a:rPr>
              <a:t>3</a:t>
            </a:r>
            <a:r>
              <a:rPr lang="en-GB" sz="2400" dirty="0">
                <a:solidFill>
                  <a:srgbClr val="000066"/>
                </a:solidFill>
              </a:rPr>
              <a:t>COOC</a:t>
            </a:r>
            <a:r>
              <a:rPr lang="en-GB" sz="2400" baseline="-25000" dirty="0">
                <a:solidFill>
                  <a:srgbClr val="000066"/>
                </a:solidFill>
              </a:rPr>
              <a:t>2</a:t>
            </a:r>
            <a:r>
              <a:rPr lang="en-GB" sz="2400" dirty="0">
                <a:solidFill>
                  <a:srgbClr val="000066"/>
                </a:solidFill>
              </a:rPr>
              <a:t>H</a:t>
            </a:r>
            <a:r>
              <a:rPr lang="en-GB" sz="2400" baseline="-25000" dirty="0">
                <a:solidFill>
                  <a:srgbClr val="000066"/>
                </a:solidFill>
              </a:rPr>
              <a:t>5</a:t>
            </a:r>
            <a:r>
              <a:rPr lang="en-GB" sz="2400" dirty="0">
                <a:solidFill>
                  <a:srgbClr val="000066"/>
                </a:solidFill>
              </a:rPr>
              <a:t>]  [H</a:t>
            </a:r>
            <a:r>
              <a:rPr lang="en-GB" sz="2400" baseline="-25000" dirty="0">
                <a:solidFill>
                  <a:srgbClr val="000066"/>
                </a:solidFill>
              </a:rPr>
              <a:t>2</a:t>
            </a:r>
            <a:r>
              <a:rPr lang="en-GB" sz="2400" dirty="0">
                <a:solidFill>
                  <a:srgbClr val="000066"/>
                </a:solidFill>
              </a:rPr>
              <a:t>O]    =    4     (at 298K)</a:t>
            </a:r>
          </a:p>
          <a:p>
            <a:pPr>
              <a:spcAft>
                <a:spcPts val="200"/>
              </a:spcAft>
            </a:pPr>
            <a:r>
              <a:rPr lang="en-GB" sz="2400" dirty="0">
                <a:solidFill>
                  <a:srgbClr val="000066"/>
                </a:solidFill>
              </a:rPr>
              <a:t>				             [CH</a:t>
            </a:r>
            <a:r>
              <a:rPr lang="en-GB" sz="2400" baseline="-25000" dirty="0">
                <a:solidFill>
                  <a:srgbClr val="000066"/>
                </a:solidFill>
              </a:rPr>
              <a:t>3</a:t>
            </a:r>
            <a:r>
              <a:rPr lang="en-GB" sz="2400" dirty="0">
                <a:solidFill>
                  <a:srgbClr val="000066"/>
                </a:solidFill>
              </a:rPr>
              <a:t>CH</a:t>
            </a:r>
            <a:r>
              <a:rPr lang="en-GB" sz="2400" baseline="-25000" dirty="0">
                <a:solidFill>
                  <a:srgbClr val="000066"/>
                </a:solidFill>
              </a:rPr>
              <a:t>2</a:t>
            </a:r>
            <a:r>
              <a:rPr lang="en-GB" sz="2400" dirty="0">
                <a:solidFill>
                  <a:srgbClr val="000066"/>
                </a:solidFill>
              </a:rPr>
              <a:t>OH]  [CH</a:t>
            </a:r>
            <a:r>
              <a:rPr lang="en-GB" sz="2400" baseline="-25000" dirty="0">
                <a:solidFill>
                  <a:srgbClr val="000066"/>
                </a:solidFill>
              </a:rPr>
              <a:t>3</a:t>
            </a:r>
            <a:r>
              <a:rPr lang="en-GB" sz="2400" dirty="0">
                <a:solidFill>
                  <a:srgbClr val="000066"/>
                </a:solidFill>
              </a:rPr>
              <a:t>COOH]</a:t>
            </a:r>
          </a:p>
          <a:p>
            <a:pPr>
              <a:spcAft>
                <a:spcPts val="200"/>
              </a:spcAft>
            </a:pPr>
            <a:endParaRPr lang="en-GB" sz="2400" dirty="0">
              <a:solidFill>
                <a:srgbClr val="CC0000"/>
              </a:solidFill>
            </a:endParaRPr>
          </a:p>
          <a:p>
            <a:pPr>
              <a:spcAft>
                <a:spcPts val="200"/>
              </a:spcAft>
            </a:pPr>
            <a:r>
              <a:rPr lang="en-GB" sz="2400" dirty="0">
                <a:solidFill>
                  <a:srgbClr val="CC0000"/>
                </a:solidFill>
              </a:rPr>
              <a:t>decreasing</a:t>
            </a:r>
          </a:p>
          <a:p>
            <a:pPr>
              <a:spcAft>
                <a:spcPts val="200"/>
              </a:spcAft>
            </a:pPr>
            <a:r>
              <a:rPr lang="en-GB" sz="2400" dirty="0">
                <a:solidFill>
                  <a:srgbClr val="CC0000"/>
                </a:solidFill>
              </a:rPr>
              <a:t>[H</a:t>
            </a:r>
            <a:r>
              <a:rPr lang="en-GB" sz="2400" baseline="-25000" dirty="0">
                <a:solidFill>
                  <a:srgbClr val="CC0000"/>
                </a:solidFill>
              </a:rPr>
              <a:t>2</a:t>
            </a:r>
            <a:r>
              <a:rPr lang="en-GB" sz="2400" dirty="0">
                <a:solidFill>
                  <a:srgbClr val="CC0000"/>
                </a:solidFill>
              </a:rPr>
              <a:t>O]		</a:t>
            </a:r>
            <a:r>
              <a:rPr lang="en-GB" sz="2400" dirty="0">
                <a:solidFill>
                  <a:srgbClr val="000066"/>
                </a:solidFill>
              </a:rPr>
              <a:t>- </a:t>
            </a:r>
            <a:r>
              <a:rPr lang="en-GB" sz="2400" dirty="0"/>
              <a:t>will</a:t>
            </a:r>
            <a:r>
              <a:rPr lang="en-GB" sz="2400" dirty="0">
                <a:solidFill>
                  <a:srgbClr val="000066"/>
                </a:solidFill>
              </a:rPr>
              <a:t> </a:t>
            </a:r>
            <a:r>
              <a:rPr lang="en-GB" sz="2400" dirty="0"/>
              <a:t>make</a:t>
            </a:r>
            <a:r>
              <a:rPr lang="en-GB" sz="2400" dirty="0">
                <a:solidFill>
                  <a:srgbClr val="000066"/>
                </a:solidFill>
              </a:rPr>
              <a:t> </a:t>
            </a:r>
            <a:r>
              <a:rPr lang="en-GB" sz="2400" dirty="0"/>
              <a:t>the</a:t>
            </a:r>
            <a:r>
              <a:rPr lang="en-GB" sz="2400" dirty="0">
                <a:solidFill>
                  <a:srgbClr val="000066"/>
                </a:solidFill>
              </a:rPr>
              <a:t> </a:t>
            </a:r>
            <a:r>
              <a:rPr lang="en-GB" sz="2400" dirty="0"/>
              <a:t>top line smaller</a:t>
            </a:r>
          </a:p>
          <a:p>
            <a:pPr>
              <a:spcAft>
                <a:spcPts val="200"/>
              </a:spcAft>
            </a:pPr>
            <a:r>
              <a:rPr lang="en-GB" sz="2400" dirty="0"/>
              <a:t>		- some CH</a:t>
            </a:r>
            <a:r>
              <a:rPr lang="en-GB" sz="2400" baseline="-25000" dirty="0"/>
              <a:t>3</a:t>
            </a:r>
            <a:r>
              <a:rPr lang="en-GB" sz="2400" dirty="0"/>
              <a:t>CH</a:t>
            </a:r>
            <a:r>
              <a:rPr lang="en-GB" sz="2400" baseline="-25000" dirty="0"/>
              <a:t>2</a:t>
            </a:r>
            <a:r>
              <a:rPr lang="en-GB" sz="2400" dirty="0"/>
              <a:t>OH reacts with CH</a:t>
            </a:r>
            <a:r>
              <a:rPr lang="en-GB" sz="2400" baseline="-25000" dirty="0"/>
              <a:t>3</a:t>
            </a:r>
            <a:r>
              <a:rPr lang="en-GB" sz="2400" dirty="0"/>
              <a:t>COOH to replace the H</a:t>
            </a:r>
            <a:r>
              <a:rPr lang="en-GB" sz="2400" baseline="-25000" dirty="0"/>
              <a:t>2</a:t>
            </a:r>
            <a:r>
              <a:rPr lang="en-GB" sz="2400" dirty="0"/>
              <a:t>O</a:t>
            </a:r>
          </a:p>
          <a:p>
            <a:pPr>
              <a:spcAft>
                <a:spcPts val="200"/>
              </a:spcAft>
            </a:pPr>
            <a:r>
              <a:rPr lang="en-GB" sz="2400" dirty="0"/>
              <a:t>		- more CH</a:t>
            </a:r>
            <a:r>
              <a:rPr lang="en-GB" sz="2400" baseline="-25000" dirty="0"/>
              <a:t>3</a:t>
            </a:r>
            <a:r>
              <a:rPr lang="en-GB" sz="2400" dirty="0"/>
              <a:t>COOC</a:t>
            </a:r>
            <a:r>
              <a:rPr lang="en-GB" sz="2400" baseline="-25000" dirty="0"/>
              <a:t>2</a:t>
            </a:r>
            <a:r>
              <a:rPr lang="en-GB" sz="2400" dirty="0"/>
              <a:t>H</a:t>
            </a:r>
            <a:r>
              <a:rPr lang="en-GB" sz="2400" baseline="-25000" dirty="0"/>
              <a:t>5 </a:t>
            </a:r>
            <a:r>
              <a:rPr lang="en-GB" sz="2400" dirty="0"/>
              <a:t>is also produced</a:t>
            </a:r>
          </a:p>
          <a:p>
            <a:pPr>
              <a:spcAft>
                <a:spcPts val="200"/>
              </a:spcAft>
            </a:pPr>
            <a:r>
              <a:rPr lang="en-GB" sz="2400" dirty="0"/>
              <a:t>		- this reduces the value of the bottom line and increases the top</a:t>
            </a:r>
          </a:p>
        </p:txBody>
      </p:sp>
      <p:grpSp>
        <p:nvGrpSpPr>
          <p:cNvPr id="2" name="Group 1032"/>
          <p:cNvGrpSpPr>
            <a:grpSpLocks/>
          </p:cNvGrpSpPr>
          <p:nvPr/>
        </p:nvGrpSpPr>
        <p:grpSpPr bwMode="auto">
          <a:xfrm>
            <a:off x="6524051" y="2799792"/>
            <a:ext cx="479425" cy="123825"/>
            <a:chOff x="908" y="497"/>
            <a:chExt cx="302" cy="78"/>
          </a:xfrm>
        </p:grpSpPr>
        <p:grpSp>
          <p:nvGrpSpPr>
            <p:cNvPr id="3" name="Group 1033"/>
            <p:cNvGrpSpPr>
              <a:grpSpLocks/>
            </p:cNvGrpSpPr>
            <p:nvPr/>
          </p:nvGrpSpPr>
          <p:grpSpPr bwMode="auto">
            <a:xfrm>
              <a:off x="912" y="497"/>
              <a:ext cx="298" cy="22"/>
              <a:chOff x="912" y="497"/>
              <a:chExt cx="298" cy="22"/>
            </a:xfrm>
          </p:grpSpPr>
          <p:sp>
            <p:nvSpPr>
              <p:cNvPr id="321546" name="Line 1034"/>
              <p:cNvSpPr>
                <a:spLocks noChangeShapeType="1"/>
              </p:cNvSpPr>
              <p:nvPr/>
            </p:nvSpPr>
            <p:spPr bwMode="auto">
              <a:xfrm>
                <a:off x="912" y="519"/>
                <a:ext cx="296" cy="0"/>
              </a:xfrm>
              <a:prstGeom prst="line">
                <a:avLst/>
              </a:prstGeom>
              <a:noFill/>
              <a:ln w="28575">
                <a:solidFill>
                  <a:srgbClr val="003399"/>
                </a:solidFill>
                <a:round/>
                <a:headEnd/>
                <a:tailEnd/>
              </a:ln>
              <a:effectLst/>
            </p:spPr>
            <p:txBody>
              <a:bodyPr wrap="none" anchor="ctr"/>
              <a:lstStyle/>
              <a:p>
                <a:endParaRPr lang="en-GB"/>
              </a:p>
            </p:txBody>
          </p:sp>
          <p:sp>
            <p:nvSpPr>
              <p:cNvPr id="321547" name="Line 1035"/>
              <p:cNvSpPr>
                <a:spLocks noChangeShapeType="1"/>
              </p:cNvSpPr>
              <p:nvPr/>
            </p:nvSpPr>
            <p:spPr bwMode="auto">
              <a:xfrm rot="-2729471">
                <a:off x="1176" y="468"/>
                <a:ext cx="6" cy="63"/>
              </a:xfrm>
              <a:prstGeom prst="line">
                <a:avLst/>
              </a:prstGeom>
              <a:noFill/>
              <a:ln w="28575">
                <a:solidFill>
                  <a:srgbClr val="003399"/>
                </a:solidFill>
                <a:round/>
                <a:headEnd/>
                <a:tailEnd/>
              </a:ln>
              <a:effectLst/>
            </p:spPr>
            <p:txBody>
              <a:bodyPr wrap="none" anchor="ctr"/>
              <a:lstStyle/>
              <a:p>
                <a:endParaRPr lang="en-GB"/>
              </a:p>
            </p:txBody>
          </p:sp>
        </p:grpSp>
        <p:grpSp>
          <p:nvGrpSpPr>
            <p:cNvPr id="4" name="Group 1036"/>
            <p:cNvGrpSpPr>
              <a:grpSpLocks/>
            </p:cNvGrpSpPr>
            <p:nvPr/>
          </p:nvGrpSpPr>
          <p:grpSpPr bwMode="auto">
            <a:xfrm rot="-10800000">
              <a:off x="908" y="553"/>
              <a:ext cx="298" cy="22"/>
              <a:chOff x="912" y="497"/>
              <a:chExt cx="298" cy="22"/>
            </a:xfrm>
          </p:grpSpPr>
          <p:sp>
            <p:nvSpPr>
              <p:cNvPr id="321549" name="Line 1037"/>
              <p:cNvSpPr>
                <a:spLocks noChangeShapeType="1"/>
              </p:cNvSpPr>
              <p:nvPr/>
            </p:nvSpPr>
            <p:spPr bwMode="auto">
              <a:xfrm>
                <a:off x="912" y="519"/>
                <a:ext cx="296" cy="0"/>
              </a:xfrm>
              <a:prstGeom prst="line">
                <a:avLst/>
              </a:prstGeom>
              <a:noFill/>
              <a:ln w="28575">
                <a:solidFill>
                  <a:srgbClr val="003399"/>
                </a:solidFill>
                <a:round/>
                <a:headEnd/>
                <a:tailEnd/>
              </a:ln>
              <a:effectLst/>
            </p:spPr>
            <p:txBody>
              <a:bodyPr wrap="none" anchor="ctr"/>
              <a:lstStyle/>
              <a:p>
                <a:endParaRPr lang="en-GB"/>
              </a:p>
            </p:txBody>
          </p:sp>
          <p:sp>
            <p:nvSpPr>
              <p:cNvPr id="321550" name="Line 1038"/>
              <p:cNvSpPr>
                <a:spLocks noChangeShapeType="1"/>
              </p:cNvSpPr>
              <p:nvPr/>
            </p:nvSpPr>
            <p:spPr bwMode="auto">
              <a:xfrm rot="-2729471">
                <a:off x="1176" y="468"/>
                <a:ext cx="6" cy="63"/>
              </a:xfrm>
              <a:prstGeom prst="line">
                <a:avLst/>
              </a:prstGeom>
              <a:noFill/>
              <a:ln w="28575">
                <a:solidFill>
                  <a:srgbClr val="003399"/>
                </a:solidFill>
                <a:round/>
                <a:headEnd/>
                <a:tailEnd/>
              </a:ln>
              <a:effectLst/>
            </p:spPr>
            <p:txBody>
              <a:bodyPr wrap="none" anchor="ctr"/>
              <a:lstStyle/>
              <a:p>
                <a:endParaRPr lang="en-GB"/>
              </a:p>
            </p:txBody>
          </p:sp>
        </p:grpSp>
      </p:grpSp>
      <p:sp>
        <p:nvSpPr>
          <p:cNvPr id="321551" name="Line 1039"/>
          <p:cNvSpPr>
            <a:spLocks noChangeShapeType="1"/>
          </p:cNvSpPr>
          <p:nvPr/>
        </p:nvSpPr>
        <p:spPr bwMode="auto">
          <a:xfrm>
            <a:off x="4819075" y="3956626"/>
            <a:ext cx="2533069" cy="0"/>
          </a:xfrm>
          <a:prstGeom prst="line">
            <a:avLst/>
          </a:prstGeom>
          <a:noFill/>
          <a:ln w="28575">
            <a:solidFill>
              <a:srgbClr val="000066"/>
            </a:solidFill>
            <a:round/>
            <a:headEnd/>
            <a:tailEnd/>
          </a:ln>
          <a:effectLst/>
        </p:spPr>
        <p:txBody>
          <a:bodyPr wrap="none" anchor="ctr"/>
          <a:lstStyle/>
          <a:p>
            <a:endParaRPr lang="en-GB"/>
          </a:p>
        </p:txBody>
      </p:sp>
      <p:sp>
        <p:nvSpPr>
          <p:cNvPr id="6" name="Title 1">
            <a:extLst>
              <a:ext uri="{FF2B5EF4-FFF2-40B4-BE49-F238E27FC236}">
                <a16:creationId xmlns:a16="http://schemas.microsoft.com/office/drawing/2014/main" id="{68FAFD93-5A29-E40D-ED8F-3B2FB09698AD}"/>
              </a:ext>
            </a:extLst>
          </p:cNvPr>
          <p:cNvSpPr txBox="1">
            <a:spLocks/>
          </p:cNvSpPr>
          <p:nvPr/>
        </p:nvSpPr>
        <p:spPr>
          <a:xfrm>
            <a:off x="360002" y="-1227"/>
            <a:ext cx="11722100" cy="19039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92D050"/>
                </a:solidFill>
              </a:rPr>
              <a:t>Factors affecting the position of equilibrium –</a:t>
            </a:r>
          </a:p>
          <a:p>
            <a:r>
              <a:rPr lang="en-GB" b="1" dirty="0">
                <a:solidFill>
                  <a:srgbClr val="92D050"/>
                </a:solidFill>
              </a:rPr>
              <a:t>Concentration</a:t>
            </a:r>
            <a:endParaRPr lang="en-US" b="1" dirty="0">
              <a:solidFill>
                <a:srgbClr val="92D050"/>
              </a:solidFill>
            </a:endParaRPr>
          </a:p>
        </p:txBody>
      </p:sp>
    </p:spTree>
    <p:extLst>
      <p:ext uri="{BB962C8B-B14F-4D97-AF65-F5344CB8AC3E}">
        <p14:creationId xmlns:p14="http://schemas.microsoft.com/office/powerpoint/2010/main" val="3995444609"/>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53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dirty="0">
                <a:solidFill>
                  <a:srgbClr val="FFFFFF"/>
                </a:solidFill>
                <a:latin typeface="+mj-lt"/>
                <a:ea typeface="+mj-ea"/>
                <a:cs typeface="+mj-cs"/>
              </a:rPr>
              <a:t>OCR Specification</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5.1.2 How far?</a:t>
            </a:r>
          </a:p>
        </p:txBody>
      </p:sp>
      <p:pic>
        <p:nvPicPr>
          <p:cNvPr id="6" name="Picture 5" descr="Graphical user interface, text, application&#10;&#10;Description automatically generated">
            <a:extLst>
              <a:ext uri="{FF2B5EF4-FFF2-40B4-BE49-F238E27FC236}">
                <a16:creationId xmlns:a16="http://schemas.microsoft.com/office/drawing/2014/main" id="{1907FFD7-DF96-3A79-D165-3F6468629E57}"/>
              </a:ext>
            </a:extLst>
          </p:cNvPr>
          <p:cNvPicPr>
            <a:picLocks noChangeAspect="1"/>
          </p:cNvPicPr>
          <p:nvPr/>
        </p:nvPicPr>
        <p:blipFill rotWithShape="1">
          <a:blip r:embed="rId2"/>
          <a:srcRect l="27737" t="24893" r="42018" b="20570"/>
          <a:stretch/>
        </p:blipFill>
        <p:spPr bwMode="auto">
          <a:xfrm>
            <a:off x="4664363" y="37958"/>
            <a:ext cx="6469757" cy="682004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4909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155A0F-4C4A-4970-A4B5-DA15B3CE2373}"/>
              </a:ext>
            </a:extLst>
          </p:cNvPr>
          <p:cNvSpPr txBox="1">
            <a:spLocks/>
          </p:cNvSpPr>
          <p:nvPr/>
        </p:nvSpPr>
        <p:spPr>
          <a:xfrm>
            <a:off x="469900" y="365125"/>
            <a:ext cx="117221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92D050"/>
                </a:solidFill>
              </a:rPr>
              <a:t>The effect of changing temperature and pressure </a:t>
            </a:r>
            <a:endParaRPr lang="en-US" b="1" dirty="0">
              <a:solidFill>
                <a:srgbClr val="92D050"/>
              </a:solidFill>
            </a:endParaRPr>
          </a:p>
        </p:txBody>
      </p:sp>
      <p:sp>
        <p:nvSpPr>
          <p:cNvPr id="3" name="Content Placeholder 2">
            <a:extLst>
              <a:ext uri="{FF2B5EF4-FFF2-40B4-BE49-F238E27FC236}">
                <a16:creationId xmlns:a16="http://schemas.microsoft.com/office/drawing/2014/main" id="{8E6BF2CA-5673-4CBA-BA7A-8A8D9D4E3DA1}"/>
              </a:ext>
            </a:extLst>
          </p:cNvPr>
          <p:cNvSpPr>
            <a:spLocks noGrp="1"/>
          </p:cNvSpPr>
          <p:nvPr>
            <p:ph idx="1"/>
          </p:nvPr>
        </p:nvSpPr>
        <p:spPr>
          <a:xfrm>
            <a:off x="339435" y="2019587"/>
            <a:ext cx="11455401" cy="4288848"/>
          </a:xfrm>
        </p:spPr>
        <p:txBody>
          <a:bodyPr>
            <a:noAutofit/>
          </a:bodyPr>
          <a:lstStyle/>
          <a:p>
            <a:pPr marL="0" indent="0">
              <a:buNone/>
            </a:pPr>
            <a:r>
              <a:rPr lang="en-GB" sz="2400" dirty="0"/>
              <a:t>The effect of temperature and pressure on both the equilibrium position and on </a:t>
            </a:r>
            <a:r>
              <a:rPr lang="en-GB" sz="2400" i="1" dirty="0" err="1"/>
              <a:t>K</a:t>
            </a:r>
            <a:r>
              <a:rPr lang="en-GB" sz="2400" i="1" baseline="-25000" dirty="0" err="1"/>
              <a:t>p</a:t>
            </a:r>
            <a:r>
              <a:rPr lang="en-GB" sz="2400" dirty="0"/>
              <a:t> is determined by Le </a:t>
            </a:r>
            <a:r>
              <a:rPr lang="en-GB" sz="2400" dirty="0" err="1"/>
              <a:t>Chatelier’s</a:t>
            </a:r>
            <a:r>
              <a:rPr lang="en-GB" sz="2400" dirty="0"/>
              <a:t> principle.</a:t>
            </a:r>
          </a:p>
          <a:p>
            <a:pPr marL="0" indent="0">
              <a:buNone/>
            </a:pPr>
            <a:r>
              <a:rPr lang="en-GB" sz="2400" dirty="0"/>
              <a:t>For gases, an INCREASE in </a:t>
            </a:r>
            <a:r>
              <a:rPr lang="en-GB" sz="2400" dirty="0">
                <a:solidFill>
                  <a:srgbClr val="FF0000"/>
                </a:solidFill>
              </a:rPr>
              <a:t>pressure</a:t>
            </a:r>
            <a:r>
              <a:rPr lang="en-GB" sz="2400" dirty="0"/>
              <a:t> will shift the equilibrium position to the side with fewer gas molecules. </a:t>
            </a:r>
            <a:r>
              <a:rPr lang="en-GB" sz="2400" i="1" dirty="0" err="1"/>
              <a:t>K</a:t>
            </a:r>
            <a:r>
              <a:rPr lang="en-GB" sz="2400" i="1" baseline="-25000" dirty="0" err="1"/>
              <a:t>p</a:t>
            </a:r>
            <a:r>
              <a:rPr lang="en-GB" sz="2400" dirty="0"/>
              <a:t> is unaffected by a change in pressure.</a:t>
            </a:r>
          </a:p>
          <a:p>
            <a:pPr marL="0" indent="0">
              <a:buNone/>
            </a:pPr>
            <a:r>
              <a:rPr lang="en-GB" sz="2400" dirty="0"/>
              <a:t>An INCREASE in </a:t>
            </a:r>
            <a:r>
              <a:rPr lang="en-GB" sz="2400" dirty="0">
                <a:solidFill>
                  <a:srgbClr val="FF0000"/>
                </a:solidFill>
              </a:rPr>
              <a:t>temperature</a:t>
            </a:r>
            <a:r>
              <a:rPr lang="en-GB" sz="2400" dirty="0"/>
              <a:t> will shift the equilibrium position towards the endothermic direction and vice versa. If this moves to the left then </a:t>
            </a:r>
            <a:r>
              <a:rPr lang="en-GB" sz="2400" i="1" dirty="0" err="1"/>
              <a:t>K</a:t>
            </a:r>
            <a:r>
              <a:rPr lang="en-GB" sz="2400" i="1" baseline="-25000" dirty="0" err="1"/>
              <a:t>p</a:t>
            </a:r>
            <a:r>
              <a:rPr lang="en-GB" sz="2400" dirty="0"/>
              <a:t> will decrease and if it moves to the right then </a:t>
            </a:r>
            <a:r>
              <a:rPr lang="en-GB" sz="2400" i="1" dirty="0" err="1"/>
              <a:t>K</a:t>
            </a:r>
            <a:r>
              <a:rPr lang="en-GB" sz="2400" i="1" baseline="-25000" dirty="0" err="1"/>
              <a:t>p</a:t>
            </a:r>
            <a:r>
              <a:rPr lang="en-GB" sz="2400" dirty="0"/>
              <a:t> will increase.</a:t>
            </a:r>
          </a:p>
          <a:p>
            <a:pPr marL="0" indent="0">
              <a:buNone/>
            </a:pPr>
            <a:r>
              <a:rPr lang="en-GB" sz="2400" dirty="0"/>
              <a:t>A </a:t>
            </a:r>
            <a:r>
              <a:rPr lang="en-GB" sz="2400" dirty="0">
                <a:solidFill>
                  <a:srgbClr val="FF0000"/>
                </a:solidFill>
              </a:rPr>
              <a:t>catalyst</a:t>
            </a:r>
            <a:r>
              <a:rPr lang="en-GB" sz="2400" dirty="0"/>
              <a:t> has no effect on the position of equilibria or on the value of </a:t>
            </a:r>
            <a:r>
              <a:rPr lang="en-GB" sz="2400" i="1" dirty="0" err="1"/>
              <a:t>K</a:t>
            </a:r>
            <a:r>
              <a:rPr lang="en-GB" sz="2400" i="1" baseline="-25000" dirty="0" err="1"/>
              <a:t>p</a:t>
            </a:r>
            <a:r>
              <a:rPr lang="en-GB" sz="2400" i="1" baseline="-25000" dirty="0"/>
              <a:t>. </a:t>
            </a:r>
            <a:r>
              <a:rPr lang="en-GB" sz="2400" dirty="0"/>
              <a:t>A catalyst will simply increase the rate at which equilibrium is attained (as will an increase in P and T due to collision theory).</a:t>
            </a:r>
          </a:p>
          <a:p>
            <a:pPr marL="0" indent="0">
              <a:buNone/>
            </a:pPr>
            <a:r>
              <a:rPr lang="en-GB" sz="2400" dirty="0"/>
              <a:t> </a:t>
            </a:r>
          </a:p>
        </p:txBody>
      </p:sp>
    </p:spTree>
    <p:extLst>
      <p:ext uri="{BB962C8B-B14F-4D97-AF65-F5344CB8AC3E}">
        <p14:creationId xmlns:p14="http://schemas.microsoft.com/office/powerpoint/2010/main" val="1861559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155A0F-4C4A-4970-A4B5-DA15B3CE2373}"/>
              </a:ext>
            </a:extLst>
          </p:cNvPr>
          <p:cNvSpPr txBox="1">
            <a:spLocks/>
          </p:cNvSpPr>
          <p:nvPr/>
        </p:nvSpPr>
        <p:spPr>
          <a:xfrm>
            <a:off x="469900" y="365125"/>
            <a:ext cx="117221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92D050"/>
                </a:solidFill>
              </a:rPr>
              <a:t>Check point</a:t>
            </a:r>
            <a:endParaRPr lang="en-US" b="1" dirty="0">
              <a:solidFill>
                <a:srgbClr val="92D050"/>
              </a:solidFill>
            </a:endParaRPr>
          </a:p>
        </p:txBody>
      </p:sp>
      <p:sp>
        <p:nvSpPr>
          <p:cNvPr id="3" name="Content Placeholder 2">
            <a:extLst>
              <a:ext uri="{FF2B5EF4-FFF2-40B4-BE49-F238E27FC236}">
                <a16:creationId xmlns:a16="http://schemas.microsoft.com/office/drawing/2014/main" id="{8E6BF2CA-5673-4CBA-BA7A-8A8D9D4E3DA1}"/>
              </a:ext>
            </a:extLst>
          </p:cNvPr>
          <p:cNvSpPr>
            <a:spLocks noGrp="1"/>
          </p:cNvSpPr>
          <p:nvPr>
            <p:ph idx="1"/>
          </p:nvPr>
        </p:nvSpPr>
        <p:spPr>
          <a:xfrm>
            <a:off x="339435" y="1363807"/>
            <a:ext cx="11455401" cy="3522230"/>
          </a:xfrm>
        </p:spPr>
        <p:txBody>
          <a:bodyPr>
            <a:noAutofit/>
          </a:bodyPr>
          <a:lstStyle/>
          <a:p>
            <a:pPr marL="0" indent="0">
              <a:buNone/>
            </a:pPr>
            <a:r>
              <a:rPr lang="en-GB" sz="2400" dirty="0"/>
              <a:t>Using Le </a:t>
            </a:r>
            <a:r>
              <a:rPr lang="en-GB" sz="2400" dirty="0" err="1"/>
              <a:t>Chatelier’s</a:t>
            </a:r>
            <a:r>
              <a:rPr lang="en-GB" sz="2400" dirty="0"/>
              <a:t> principle, predict the effect of increasing the temperature and increasing the pressure on both the equilibrium position and (if at all) on </a:t>
            </a:r>
            <a:r>
              <a:rPr lang="en-GB" sz="2400" i="1" dirty="0" err="1"/>
              <a:t>K</a:t>
            </a:r>
            <a:r>
              <a:rPr lang="en-GB" sz="2400" i="1" baseline="-25000" dirty="0" err="1"/>
              <a:t>p</a:t>
            </a:r>
            <a:r>
              <a:rPr lang="en-GB" sz="2400" dirty="0"/>
              <a:t> for the following reactions:</a:t>
            </a:r>
          </a:p>
          <a:p>
            <a:pPr marL="457200" indent="-457200">
              <a:buAutoNum type="alphaLcParenR"/>
            </a:pPr>
            <a:r>
              <a:rPr lang="en-GB" sz="2400" dirty="0"/>
              <a:t>2SO</a:t>
            </a:r>
            <a:r>
              <a:rPr lang="en-GB" sz="2400" baseline="-25000" dirty="0"/>
              <a:t>2(g)</a:t>
            </a:r>
            <a:r>
              <a:rPr lang="en-GB" sz="2400" dirty="0"/>
              <a:t> + O</a:t>
            </a:r>
            <a:r>
              <a:rPr lang="en-GB" sz="2400" baseline="-25000" dirty="0"/>
              <a:t>2(g)</a:t>
            </a:r>
            <a:r>
              <a:rPr lang="en-GB" sz="2400" dirty="0"/>
              <a:t> 		2SO</a:t>
            </a:r>
            <a:r>
              <a:rPr lang="en-GB" sz="2400" baseline="-25000" dirty="0"/>
              <a:t>3(g)</a:t>
            </a:r>
            <a:r>
              <a:rPr lang="en-GB" sz="2400" dirty="0"/>
              <a:t> 			∆H = -197 kjmol</a:t>
            </a:r>
            <a:r>
              <a:rPr lang="en-GB" sz="2400" baseline="30000" dirty="0"/>
              <a:t>-1</a:t>
            </a:r>
          </a:p>
          <a:p>
            <a:pPr marL="457200" indent="-457200">
              <a:buAutoNum type="alphaLcParenR"/>
            </a:pPr>
            <a:endParaRPr lang="en-GB" sz="2400" baseline="30000" dirty="0"/>
          </a:p>
          <a:p>
            <a:pPr marL="457200" indent="-457200">
              <a:buFont typeface="Arial" panose="020B0604020202020204" pitchFamily="34" charset="0"/>
              <a:buAutoNum type="alphaLcParenR"/>
            </a:pPr>
            <a:r>
              <a:rPr lang="en-GB" sz="2400" dirty="0"/>
              <a:t>N</a:t>
            </a:r>
            <a:r>
              <a:rPr lang="en-GB" sz="2400" baseline="-25000" dirty="0"/>
              <a:t>2</a:t>
            </a:r>
            <a:r>
              <a:rPr lang="en-GB" sz="2400" dirty="0"/>
              <a:t>O</a:t>
            </a:r>
            <a:r>
              <a:rPr lang="en-GB" sz="2400" baseline="-25000" dirty="0"/>
              <a:t>4(g)</a:t>
            </a:r>
            <a:r>
              <a:rPr lang="en-GB" sz="2400" dirty="0"/>
              <a:t> 		 2NO</a:t>
            </a:r>
            <a:r>
              <a:rPr lang="en-GB" sz="2400" baseline="-25000" dirty="0"/>
              <a:t>2(g)</a:t>
            </a:r>
            <a:r>
              <a:rPr lang="en-GB" sz="2400" dirty="0"/>
              <a:t> 			∆H = +58 kjmol</a:t>
            </a:r>
            <a:r>
              <a:rPr lang="en-GB" sz="2400" baseline="30000" dirty="0"/>
              <a:t>-1</a:t>
            </a:r>
          </a:p>
          <a:p>
            <a:pPr marL="457200" indent="-457200">
              <a:buFont typeface="Arial" panose="020B0604020202020204" pitchFamily="34" charset="0"/>
              <a:buAutoNum type="alphaLcParenR"/>
            </a:pPr>
            <a:endParaRPr lang="en-GB" sz="2400" baseline="30000" dirty="0"/>
          </a:p>
          <a:p>
            <a:pPr marL="457200" indent="-457200">
              <a:buFont typeface="Arial" panose="020B0604020202020204" pitchFamily="34" charset="0"/>
              <a:buAutoNum type="alphaLcParenR"/>
            </a:pPr>
            <a:r>
              <a:rPr lang="en-GB" sz="2400" dirty="0"/>
              <a:t>H</a:t>
            </a:r>
            <a:r>
              <a:rPr lang="en-GB" sz="2400" baseline="-25000" dirty="0"/>
              <a:t>2(g)</a:t>
            </a:r>
            <a:r>
              <a:rPr lang="en-GB" sz="2400" dirty="0"/>
              <a:t> + CO</a:t>
            </a:r>
            <a:r>
              <a:rPr lang="en-GB" sz="2400" baseline="-25000" dirty="0"/>
              <a:t>2(g)</a:t>
            </a:r>
            <a:r>
              <a:rPr lang="en-GB" sz="2400" dirty="0"/>
              <a:t> 		H</a:t>
            </a:r>
            <a:r>
              <a:rPr lang="en-GB" sz="2400" baseline="-25000" dirty="0"/>
              <a:t>2</a:t>
            </a:r>
            <a:r>
              <a:rPr lang="en-GB" sz="2400" dirty="0"/>
              <a:t>O</a:t>
            </a:r>
            <a:r>
              <a:rPr lang="en-GB" sz="2400" baseline="-25000" dirty="0"/>
              <a:t> (g)</a:t>
            </a:r>
            <a:r>
              <a:rPr lang="en-GB" sz="2400" dirty="0"/>
              <a:t>  +  CO</a:t>
            </a:r>
            <a:r>
              <a:rPr lang="en-GB" sz="2400" baseline="-25000" dirty="0"/>
              <a:t>(g)		</a:t>
            </a:r>
            <a:r>
              <a:rPr lang="en-GB" sz="2400" dirty="0"/>
              <a:t>∆H = +40 kjmol</a:t>
            </a:r>
            <a:r>
              <a:rPr lang="en-GB" sz="2400" baseline="30000" dirty="0"/>
              <a:t>-1</a:t>
            </a:r>
            <a:endParaRPr lang="en-GB" sz="2400" dirty="0"/>
          </a:p>
          <a:p>
            <a:pPr marL="0" indent="0">
              <a:buNone/>
            </a:pPr>
            <a:endParaRPr lang="en-GB" sz="2400" dirty="0"/>
          </a:p>
          <a:p>
            <a:pPr marL="457200" indent="-457200">
              <a:buAutoNum type="alphaLcParenR"/>
            </a:pPr>
            <a:endParaRPr lang="en-GB" sz="2400" dirty="0"/>
          </a:p>
          <a:p>
            <a:pPr marL="0" indent="0">
              <a:buNone/>
            </a:pPr>
            <a:r>
              <a:rPr lang="en-GB" sz="2400" dirty="0"/>
              <a:t> </a:t>
            </a:r>
          </a:p>
        </p:txBody>
      </p:sp>
      <p:pic>
        <p:nvPicPr>
          <p:cNvPr id="4" name="Picture 8" descr="coeqm1">
            <a:extLst>
              <a:ext uri="{FF2B5EF4-FFF2-40B4-BE49-F238E27FC236}">
                <a16:creationId xmlns:a16="http://schemas.microsoft.com/office/drawing/2014/main" id="{1F757C31-A27F-4ADC-A26D-BCAE658B99B4}"/>
              </a:ext>
            </a:extLst>
          </p:cNvPr>
          <p:cNvPicPr>
            <a:picLocks noChangeAspect="1" noChangeArrowheads="1"/>
          </p:cNvPicPr>
          <p:nvPr/>
        </p:nvPicPr>
        <p:blipFill rotWithShape="1">
          <a:blip r:embed="rId2" cstate="print"/>
          <a:srcRect l="40763" r="35274"/>
          <a:stretch/>
        </p:blipFill>
        <p:spPr bwMode="auto">
          <a:xfrm>
            <a:off x="2817093" y="2503163"/>
            <a:ext cx="683490" cy="372414"/>
          </a:xfrm>
          <a:prstGeom prst="rect">
            <a:avLst/>
          </a:prstGeom>
          <a:noFill/>
          <a:ln w="9525">
            <a:noFill/>
            <a:miter lim="800000"/>
            <a:headEnd/>
            <a:tailEnd/>
          </a:ln>
        </p:spPr>
      </p:pic>
      <p:pic>
        <p:nvPicPr>
          <p:cNvPr id="5" name="Picture 8" descr="coeqm1">
            <a:extLst>
              <a:ext uri="{FF2B5EF4-FFF2-40B4-BE49-F238E27FC236}">
                <a16:creationId xmlns:a16="http://schemas.microsoft.com/office/drawing/2014/main" id="{AD6CB2AB-484B-497C-B673-2A6C8FFB36D4}"/>
              </a:ext>
            </a:extLst>
          </p:cNvPr>
          <p:cNvPicPr>
            <a:picLocks noChangeAspect="1" noChangeArrowheads="1"/>
          </p:cNvPicPr>
          <p:nvPr/>
        </p:nvPicPr>
        <p:blipFill rotWithShape="1">
          <a:blip r:embed="rId2" cstate="print"/>
          <a:srcRect l="40763" r="35274"/>
          <a:stretch/>
        </p:blipFill>
        <p:spPr bwMode="auto">
          <a:xfrm>
            <a:off x="2221347" y="3304851"/>
            <a:ext cx="683490" cy="372414"/>
          </a:xfrm>
          <a:prstGeom prst="rect">
            <a:avLst/>
          </a:prstGeom>
          <a:noFill/>
          <a:ln w="9525">
            <a:noFill/>
            <a:miter lim="800000"/>
            <a:headEnd/>
            <a:tailEnd/>
          </a:ln>
        </p:spPr>
      </p:pic>
      <p:pic>
        <p:nvPicPr>
          <p:cNvPr id="7" name="Picture 8" descr="coeqm1">
            <a:extLst>
              <a:ext uri="{FF2B5EF4-FFF2-40B4-BE49-F238E27FC236}">
                <a16:creationId xmlns:a16="http://schemas.microsoft.com/office/drawing/2014/main" id="{5355517B-641A-47EC-BDC2-18DFF41B64B8}"/>
              </a:ext>
            </a:extLst>
          </p:cNvPr>
          <p:cNvPicPr>
            <a:picLocks noChangeAspect="1" noChangeArrowheads="1"/>
          </p:cNvPicPr>
          <p:nvPr/>
        </p:nvPicPr>
        <p:blipFill rotWithShape="1">
          <a:blip r:embed="rId2" cstate="print"/>
          <a:srcRect l="40763" r="35274"/>
          <a:stretch/>
        </p:blipFill>
        <p:spPr bwMode="auto">
          <a:xfrm>
            <a:off x="2817093" y="4106539"/>
            <a:ext cx="683490" cy="372414"/>
          </a:xfrm>
          <a:prstGeom prst="rect">
            <a:avLst/>
          </a:prstGeom>
          <a:noFill/>
          <a:ln w="9525">
            <a:noFill/>
            <a:miter lim="800000"/>
            <a:headEnd/>
            <a:tailEnd/>
          </a:ln>
        </p:spPr>
      </p:pic>
    </p:spTree>
    <p:extLst>
      <p:ext uri="{BB962C8B-B14F-4D97-AF65-F5344CB8AC3E}">
        <p14:creationId xmlns:p14="http://schemas.microsoft.com/office/powerpoint/2010/main" val="3606229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155A0F-4C4A-4970-A4B5-DA15B3CE2373}"/>
              </a:ext>
            </a:extLst>
          </p:cNvPr>
          <p:cNvSpPr txBox="1">
            <a:spLocks/>
          </p:cNvSpPr>
          <p:nvPr/>
        </p:nvSpPr>
        <p:spPr>
          <a:xfrm>
            <a:off x="469900" y="365125"/>
            <a:ext cx="117221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92D050"/>
                </a:solidFill>
              </a:rPr>
              <a:t>Questions – Try this first….</a:t>
            </a:r>
            <a:endParaRPr lang="en-US" b="1" dirty="0">
              <a:solidFill>
                <a:srgbClr val="92D050"/>
              </a:solidFill>
            </a:endParaRPr>
          </a:p>
        </p:txBody>
      </p:sp>
      <p:sp>
        <p:nvSpPr>
          <p:cNvPr id="4" name="TextBox 3">
            <a:extLst>
              <a:ext uri="{FF2B5EF4-FFF2-40B4-BE49-F238E27FC236}">
                <a16:creationId xmlns:a16="http://schemas.microsoft.com/office/drawing/2014/main" id="{EC9E4FAD-177E-48BD-AEFA-0DA8AF770156}"/>
              </a:ext>
            </a:extLst>
          </p:cNvPr>
          <p:cNvSpPr txBox="1"/>
          <p:nvPr/>
        </p:nvSpPr>
        <p:spPr>
          <a:xfrm>
            <a:off x="469900" y="1815482"/>
            <a:ext cx="11379200" cy="1323439"/>
          </a:xfrm>
          <a:prstGeom prst="rect">
            <a:avLst/>
          </a:prstGeom>
          <a:noFill/>
        </p:spPr>
        <p:txBody>
          <a:bodyPr wrap="square">
            <a:spAutoFit/>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In an experiment using equimolar amounts of H</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2000" dirty="0">
                <a:effectLst/>
                <a:latin typeface="Calibri" panose="020F0502020204030204" pitchFamily="34" charset="0"/>
                <a:ea typeface="Calibri" panose="020F0502020204030204" pitchFamily="34" charset="0"/>
                <a:cs typeface="Times New Roman" panose="02020603050405020304" pitchFamily="18" charset="0"/>
              </a:rPr>
              <a:t> and I</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2000" dirty="0">
                <a:effectLst/>
                <a:latin typeface="Calibri" panose="020F0502020204030204" pitchFamily="34" charset="0"/>
                <a:ea typeface="Calibri" panose="020F0502020204030204" pitchFamily="34" charset="0"/>
                <a:cs typeface="Times New Roman" panose="02020603050405020304" pitchFamily="18" charset="0"/>
              </a:rPr>
              <a:t>, equilibrium was established at 230 KPa and 700 K. The flask was found to contain 0.181 mol of gas which included 0.143 mol of HI.</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Calculate the value of the equilibrium constant, </a:t>
            </a:r>
            <a:r>
              <a:rPr lang="en-GB" sz="2000" i="1" dirty="0" err="1">
                <a:effectLst/>
                <a:latin typeface="Calibri" panose="020F0502020204030204" pitchFamily="34" charset="0"/>
                <a:ea typeface="Calibri" panose="020F0502020204030204" pitchFamily="34" charset="0"/>
                <a:cs typeface="Times New Roman" panose="02020603050405020304" pitchFamily="18" charset="0"/>
              </a:rPr>
              <a:t>K</a:t>
            </a:r>
            <a:r>
              <a:rPr lang="en-GB" sz="2000" i="1" baseline="-25000" dirty="0" err="1">
                <a:effectLst/>
                <a:latin typeface="Calibri" panose="020F0502020204030204" pitchFamily="34" charset="0"/>
                <a:ea typeface="Calibri" panose="020F0502020204030204" pitchFamily="34" charset="0"/>
                <a:cs typeface="Times New Roman" panose="02020603050405020304" pitchFamily="18" charset="0"/>
              </a:rPr>
              <a:t>p</a:t>
            </a:r>
            <a:r>
              <a:rPr lang="en-GB" sz="2000" dirty="0">
                <a:effectLst/>
                <a:latin typeface="Calibri" panose="020F0502020204030204" pitchFamily="34" charset="0"/>
                <a:ea typeface="Calibri" panose="020F0502020204030204" pitchFamily="34" charset="0"/>
                <a:cs typeface="Times New Roman" panose="02020603050405020304" pitchFamily="18" charset="0"/>
              </a:rPr>
              <a:t> for this reaction at 700 K.</a:t>
            </a:r>
          </a:p>
        </p:txBody>
      </p:sp>
    </p:spTree>
    <p:extLst>
      <p:ext uri="{BB962C8B-B14F-4D97-AF65-F5344CB8AC3E}">
        <p14:creationId xmlns:p14="http://schemas.microsoft.com/office/powerpoint/2010/main" val="3621873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155A0F-4C4A-4970-A4B5-DA15B3CE2373}"/>
              </a:ext>
            </a:extLst>
          </p:cNvPr>
          <p:cNvSpPr txBox="1">
            <a:spLocks/>
          </p:cNvSpPr>
          <p:nvPr/>
        </p:nvSpPr>
        <p:spPr>
          <a:xfrm>
            <a:off x="469900" y="365125"/>
            <a:ext cx="117221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92D050"/>
                </a:solidFill>
              </a:rPr>
              <a:t>Answer</a:t>
            </a:r>
            <a:endParaRPr lang="en-US" b="1" dirty="0">
              <a:solidFill>
                <a:srgbClr val="92D050"/>
              </a:solidFill>
            </a:endParaRPr>
          </a:p>
        </p:txBody>
      </p:sp>
      <p:sp>
        <p:nvSpPr>
          <p:cNvPr id="4" name="TextBox 3">
            <a:extLst>
              <a:ext uri="{FF2B5EF4-FFF2-40B4-BE49-F238E27FC236}">
                <a16:creationId xmlns:a16="http://schemas.microsoft.com/office/drawing/2014/main" id="{EC9E4FAD-177E-48BD-AEFA-0DA8AF770156}"/>
              </a:ext>
            </a:extLst>
          </p:cNvPr>
          <p:cNvSpPr txBox="1"/>
          <p:nvPr/>
        </p:nvSpPr>
        <p:spPr>
          <a:xfrm>
            <a:off x="469900" y="1815482"/>
            <a:ext cx="11379200" cy="4708981"/>
          </a:xfrm>
          <a:prstGeom prst="rect">
            <a:avLst/>
          </a:prstGeom>
          <a:noFill/>
        </p:spPr>
        <p:txBody>
          <a:bodyPr wrap="square">
            <a:spAutoFit/>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In an experiment using equimolar amounts of H</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2000" dirty="0">
                <a:effectLst/>
                <a:latin typeface="Calibri" panose="020F0502020204030204" pitchFamily="34" charset="0"/>
                <a:ea typeface="Calibri" panose="020F0502020204030204" pitchFamily="34" charset="0"/>
                <a:cs typeface="Times New Roman" panose="02020603050405020304" pitchFamily="18" charset="0"/>
              </a:rPr>
              <a:t> and I</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2000" dirty="0">
                <a:effectLst/>
                <a:latin typeface="Calibri" panose="020F0502020204030204" pitchFamily="34" charset="0"/>
                <a:ea typeface="Calibri" panose="020F0502020204030204" pitchFamily="34" charset="0"/>
                <a:cs typeface="Times New Roman" panose="02020603050405020304" pitchFamily="18" charset="0"/>
              </a:rPr>
              <a:t>, equilibrium was established at 230 KPa and 700 K. The flask was found to contain 0.181 mol of gas which included 0.143 mol of HI.</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Calculate the value of the equilibrium constant, </a:t>
            </a:r>
            <a:r>
              <a:rPr lang="en-GB" sz="2000" i="1" dirty="0" err="1">
                <a:effectLst/>
                <a:latin typeface="Calibri" panose="020F0502020204030204" pitchFamily="34" charset="0"/>
                <a:ea typeface="Calibri" panose="020F0502020204030204" pitchFamily="34" charset="0"/>
                <a:cs typeface="Times New Roman" panose="02020603050405020304" pitchFamily="18" charset="0"/>
              </a:rPr>
              <a:t>K</a:t>
            </a:r>
            <a:r>
              <a:rPr lang="en-GB" sz="2000" i="1" baseline="-25000" dirty="0" err="1">
                <a:effectLst/>
                <a:latin typeface="Calibri" panose="020F0502020204030204" pitchFamily="34" charset="0"/>
                <a:ea typeface="Calibri" panose="020F0502020204030204" pitchFamily="34" charset="0"/>
                <a:cs typeface="Times New Roman" panose="02020603050405020304" pitchFamily="18" charset="0"/>
              </a:rPr>
              <a:t>p</a:t>
            </a:r>
            <a:r>
              <a:rPr lang="en-GB" sz="2000" dirty="0">
                <a:effectLst/>
                <a:latin typeface="Calibri" panose="020F0502020204030204" pitchFamily="34" charset="0"/>
                <a:ea typeface="Calibri" panose="020F0502020204030204" pitchFamily="34" charset="0"/>
                <a:cs typeface="Times New Roman" panose="02020603050405020304" pitchFamily="18" charset="0"/>
              </a:rPr>
              <a:t> for this reaction at 700 K.</a:t>
            </a:r>
          </a:p>
          <a:p>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H</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(g)</a:t>
            </a:r>
            <a:r>
              <a:rPr lang="en-GB" sz="2000" dirty="0">
                <a:effectLst/>
                <a:latin typeface="Calibri" panose="020F0502020204030204" pitchFamily="34" charset="0"/>
                <a:ea typeface="Calibri" panose="020F0502020204030204" pitchFamily="34" charset="0"/>
                <a:cs typeface="Times New Roman" panose="02020603050405020304" pitchFamily="18" charset="0"/>
              </a:rPr>
              <a:t> + I</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(g) </a:t>
            </a:r>
            <a:r>
              <a:rPr lang="en-GB" sz="2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2000" dirty="0">
                <a:effectLst/>
                <a:latin typeface="Calibri" panose="020F0502020204030204" pitchFamily="34" charset="0"/>
                <a:ea typeface="Calibri" panose="020F0502020204030204" pitchFamily="34" charset="0"/>
                <a:cs typeface="Times New Roman" panose="02020603050405020304" pitchFamily="18" charset="0"/>
              </a:rPr>
              <a:t> 2HI </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Mole fraction of HI = 0.143/0.181 = 0.79</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Therefore, mole fraction of H</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2000" dirty="0">
                <a:effectLst/>
                <a:latin typeface="Calibri" panose="020F0502020204030204" pitchFamily="34" charset="0"/>
                <a:ea typeface="Calibri" panose="020F0502020204030204" pitchFamily="34" charset="0"/>
                <a:cs typeface="Times New Roman" panose="02020603050405020304" pitchFamily="18" charset="0"/>
              </a:rPr>
              <a:t> = mole fraction I</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2000" dirty="0">
                <a:effectLst/>
                <a:latin typeface="Calibri" panose="020F0502020204030204" pitchFamily="34" charset="0"/>
                <a:ea typeface="Calibri" panose="020F0502020204030204" pitchFamily="34" charset="0"/>
                <a:cs typeface="Times New Roman" panose="02020603050405020304" pitchFamily="18" charset="0"/>
              </a:rPr>
              <a:t> = (1-0.79)/2</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 0.105</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6946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155A0F-4C4A-4970-A4B5-DA15B3CE2373}"/>
              </a:ext>
            </a:extLst>
          </p:cNvPr>
          <p:cNvSpPr txBox="1">
            <a:spLocks/>
          </p:cNvSpPr>
          <p:nvPr/>
        </p:nvSpPr>
        <p:spPr>
          <a:xfrm>
            <a:off x="469900" y="365125"/>
            <a:ext cx="117221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92D050"/>
                </a:solidFill>
              </a:rPr>
              <a:t>Answer – Continued</a:t>
            </a:r>
            <a:endParaRPr lang="en-US" b="1" dirty="0">
              <a:solidFill>
                <a:srgbClr val="92D050"/>
              </a:solidFill>
            </a:endParaRPr>
          </a:p>
        </p:txBody>
      </p:sp>
      <p:sp>
        <p:nvSpPr>
          <p:cNvPr id="5" name="TextBox 4">
            <a:extLst>
              <a:ext uri="{FF2B5EF4-FFF2-40B4-BE49-F238E27FC236}">
                <a16:creationId xmlns:a16="http://schemas.microsoft.com/office/drawing/2014/main" id="{0FFEE086-F1E5-47A4-BED0-CB579E435E80}"/>
              </a:ext>
            </a:extLst>
          </p:cNvPr>
          <p:cNvSpPr txBox="1"/>
          <p:nvPr/>
        </p:nvSpPr>
        <p:spPr>
          <a:xfrm>
            <a:off x="2761673" y="1625841"/>
            <a:ext cx="7407564" cy="5078313"/>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Total pressure = 230 KPa</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(HI) 	= 230 KPa x 0.79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 181.7 KPa</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(I</a:t>
            </a:r>
            <a:r>
              <a:rPr lang="en-GB"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1800" dirty="0">
                <a:effectLst/>
                <a:latin typeface="Calibri" panose="020F0502020204030204" pitchFamily="34" charset="0"/>
                <a:ea typeface="Calibri" panose="020F0502020204030204" pitchFamily="34" charset="0"/>
                <a:cs typeface="Times New Roman" panose="02020603050405020304" pitchFamily="18" charset="0"/>
              </a:rPr>
              <a:t>) 	= 230 KPa x 0.105</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 24.15</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(H</a:t>
            </a:r>
            <a:r>
              <a:rPr lang="en-GB"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1800" dirty="0">
                <a:effectLst/>
                <a:latin typeface="Calibri" panose="020F0502020204030204" pitchFamily="34" charset="0"/>
                <a:ea typeface="Calibri" panose="020F0502020204030204" pitchFamily="34" charset="0"/>
                <a:cs typeface="Times New Roman" panose="02020603050405020304" pitchFamily="18" charset="0"/>
              </a:rPr>
              <a:t>) 	= = 230 KPa x 0.105</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 24.15</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err="1">
                <a:effectLst/>
                <a:latin typeface="Calibri" panose="020F0502020204030204" pitchFamily="34" charset="0"/>
                <a:ea typeface="Calibri" panose="020F0502020204030204" pitchFamily="34" charset="0"/>
                <a:cs typeface="Times New Roman" panose="02020603050405020304" pitchFamily="18" charset="0"/>
              </a:rPr>
              <a:t>Kp</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(HI)</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(I</a:t>
            </a:r>
            <a:r>
              <a:rPr lang="en-GB"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1800" dirty="0">
                <a:effectLst/>
                <a:latin typeface="Calibri" panose="020F0502020204030204" pitchFamily="34" charset="0"/>
                <a:ea typeface="Calibri" panose="020F0502020204030204" pitchFamily="34" charset="0"/>
                <a:cs typeface="Times New Roman" panose="02020603050405020304" pitchFamily="18" charset="0"/>
              </a:rPr>
              <a:t>)x</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p</a:t>
            </a:r>
            <a:r>
              <a:rPr lang="en-GB" sz="1800" dirty="0">
                <a:effectLst/>
                <a:latin typeface="Calibri" panose="020F0502020204030204" pitchFamily="34" charset="0"/>
                <a:ea typeface="Calibri" panose="020F0502020204030204" pitchFamily="34" charset="0"/>
                <a:cs typeface="Times New Roman" panose="02020603050405020304" pitchFamily="18" charset="0"/>
              </a:rPr>
              <a:t>(H</a:t>
            </a:r>
            <a:r>
              <a:rPr lang="en-GB"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 181.7</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800" dirty="0">
                <a:effectLst/>
                <a:latin typeface="Calibri" panose="020F0502020204030204" pitchFamily="34" charset="0"/>
                <a:ea typeface="Calibri" panose="020F0502020204030204" pitchFamily="34" charset="0"/>
                <a:cs typeface="Times New Roman" panose="02020603050405020304" pitchFamily="18" charset="0"/>
              </a:rPr>
              <a:t>/24.15</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 33,014.89/583.2225</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 56.6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no units as the pressures cancel out)</a:t>
            </a:r>
          </a:p>
        </p:txBody>
      </p:sp>
    </p:spTree>
    <p:extLst>
      <p:ext uri="{BB962C8B-B14F-4D97-AF65-F5344CB8AC3E}">
        <p14:creationId xmlns:p14="http://schemas.microsoft.com/office/powerpoint/2010/main" val="409274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203201" y="1463387"/>
            <a:ext cx="11924144" cy="5098832"/>
          </a:xfrm>
          <a:prstGeom prst="rect">
            <a:avLst/>
          </a:prstGeom>
          <a:noFill/>
          <a:ln w="9525">
            <a:noFill/>
            <a:miter lim="800000"/>
            <a:headEnd/>
            <a:tailEnd/>
          </a:ln>
          <a:effectLst/>
        </p:spPr>
        <p:txBody>
          <a:bodyPr wrap="square">
            <a:spAutoFit/>
          </a:bodyPr>
          <a:lstStyle/>
          <a:p>
            <a:pPr>
              <a:spcAft>
                <a:spcPts val="200"/>
              </a:spcAft>
            </a:pPr>
            <a:r>
              <a:rPr lang="en-GB" sz="2400" dirty="0"/>
              <a:t>If the concentrations of all the substances present at equilibrium are raised to the power of the number of moles they appear in the equation, the product of the concentrations of the products divided by the product of the concentrations of the reactants is a constant, </a:t>
            </a:r>
            <a:r>
              <a:rPr lang="en-GB" sz="2400" b="1" dirty="0"/>
              <a:t>provided the temperature remains constant</a:t>
            </a:r>
          </a:p>
          <a:p>
            <a:pPr>
              <a:spcAft>
                <a:spcPts val="200"/>
              </a:spcAft>
            </a:pPr>
            <a:endParaRPr lang="en-GB" sz="2400" dirty="0"/>
          </a:p>
          <a:p>
            <a:pPr>
              <a:spcAft>
                <a:spcPts val="200"/>
              </a:spcAft>
            </a:pPr>
            <a:r>
              <a:rPr lang="en-GB" sz="2400" dirty="0"/>
              <a:t>There are several forms of the constant;  all vary with temperature. </a:t>
            </a:r>
          </a:p>
          <a:p>
            <a:pPr>
              <a:spcAft>
                <a:spcPts val="200"/>
              </a:spcAft>
            </a:pPr>
            <a:endParaRPr lang="en-GB" sz="2400" dirty="0"/>
          </a:p>
          <a:p>
            <a:pPr>
              <a:spcAft>
                <a:spcPts val="200"/>
              </a:spcAft>
            </a:pPr>
            <a:r>
              <a:rPr lang="en-GB" sz="2400" i="1" dirty="0"/>
              <a:t>K</a:t>
            </a:r>
            <a:r>
              <a:rPr lang="en-GB" sz="2400" i="1" baseline="-25000" dirty="0"/>
              <a:t>c</a:t>
            </a:r>
            <a:r>
              <a:rPr lang="en-GB" sz="2400" dirty="0"/>
              <a:t>   	the equilibrium values are expressed as concentrations of moldm</a:t>
            </a:r>
            <a:r>
              <a:rPr lang="en-GB" sz="2400" baseline="30000" dirty="0"/>
              <a:t>-3</a:t>
            </a:r>
          </a:p>
          <a:p>
            <a:pPr>
              <a:spcAft>
                <a:spcPts val="200"/>
              </a:spcAft>
            </a:pPr>
            <a:endParaRPr lang="en-GB" sz="2400" dirty="0"/>
          </a:p>
          <a:p>
            <a:pPr>
              <a:spcAft>
                <a:spcPts val="200"/>
              </a:spcAft>
            </a:pPr>
            <a:r>
              <a:rPr lang="en-GB" sz="2400" i="1" dirty="0" err="1"/>
              <a:t>K</a:t>
            </a:r>
            <a:r>
              <a:rPr lang="en-GB" sz="2400" i="1" baseline="-25000" dirty="0" err="1"/>
              <a:t>p</a:t>
            </a:r>
            <a:r>
              <a:rPr lang="en-GB" sz="2400" dirty="0"/>
              <a:t>    	the equilibrium values are expressed as partial pressures (only for gases)</a:t>
            </a:r>
          </a:p>
          <a:p>
            <a:pPr algn="ctr">
              <a:spcAft>
                <a:spcPts val="200"/>
              </a:spcAft>
            </a:pPr>
            <a:endParaRPr lang="en-GB" sz="2400" dirty="0"/>
          </a:p>
          <a:p>
            <a:pPr>
              <a:spcAft>
                <a:spcPts val="200"/>
              </a:spcAft>
            </a:pPr>
            <a:r>
              <a:rPr lang="en-GB" sz="2400" dirty="0"/>
              <a:t>     The partial pressure expression can be used for reactions involving gases as only gases have partial pressures (see later)</a:t>
            </a:r>
          </a:p>
        </p:txBody>
      </p:sp>
      <p:sp>
        <p:nvSpPr>
          <p:cNvPr id="3" name="Title 1">
            <a:extLst>
              <a:ext uri="{FF2B5EF4-FFF2-40B4-BE49-F238E27FC236}">
                <a16:creationId xmlns:a16="http://schemas.microsoft.com/office/drawing/2014/main" id="{8FF30AB6-ADEB-7A81-D309-09042A8306D2}"/>
              </a:ext>
            </a:extLst>
          </p:cNvPr>
          <p:cNvSpPr txBox="1">
            <a:spLocks/>
          </p:cNvSpPr>
          <p:nvPr/>
        </p:nvSpPr>
        <p:spPr>
          <a:xfrm>
            <a:off x="0" y="0"/>
            <a:ext cx="12128500" cy="1671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92D050"/>
                </a:solidFill>
              </a:rPr>
              <a:t>Equilibrium constant, </a:t>
            </a:r>
            <a:r>
              <a:rPr lang="en-US" b="1" i="1">
                <a:solidFill>
                  <a:srgbClr val="92D050"/>
                </a:solidFill>
              </a:rPr>
              <a:t>K</a:t>
            </a:r>
            <a:r>
              <a:rPr lang="en-US" b="1" i="1" baseline="-25000">
                <a:solidFill>
                  <a:srgbClr val="92D050"/>
                </a:solidFill>
              </a:rPr>
              <a:t>c</a:t>
            </a:r>
            <a:r>
              <a:rPr lang="en-US" b="1">
                <a:solidFill>
                  <a:srgbClr val="92D050"/>
                </a:solidFill>
              </a:rPr>
              <a:t>, in homogeneous systems</a:t>
            </a:r>
            <a:br>
              <a:rPr lang="en-US" b="1">
                <a:solidFill>
                  <a:srgbClr val="92D050"/>
                </a:solidFill>
              </a:rPr>
            </a:br>
            <a:r>
              <a:rPr lang="en-US" b="1">
                <a:solidFill>
                  <a:srgbClr val="92D050"/>
                </a:solidFill>
              </a:rPr>
              <a:t>- A recap from 3.2.3</a:t>
            </a:r>
            <a:endParaRPr lang="en-US" b="1" dirty="0">
              <a:solidFill>
                <a:srgbClr val="92D050"/>
              </a:solidFill>
            </a:endParaRP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0"/>
            <a:ext cx="12128500" cy="1671782"/>
          </a:xfrm>
        </p:spPr>
        <p:txBody>
          <a:bodyPr>
            <a:normAutofit/>
          </a:bodyPr>
          <a:lstStyle/>
          <a:p>
            <a:r>
              <a:rPr lang="en-US" b="1" dirty="0">
                <a:solidFill>
                  <a:srgbClr val="92D050"/>
                </a:solidFill>
              </a:rPr>
              <a:t>Equilibrium constant, </a:t>
            </a:r>
            <a:r>
              <a:rPr lang="en-US" b="1" i="1" dirty="0">
                <a:solidFill>
                  <a:srgbClr val="92D050"/>
                </a:solidFill>
              </a:rPr>
              <a:t>K</a:t>
            </a:r>
            <a:r>
              <a:rPr lang="en-US" b="1" i="1" baseline="-25000" dirty="0">
                <a:solidFill>
                  <a:srgbClr val="92D050"/>
                </a:solidFill>
              </a:rPr>
              <a:t>c</a:t>
            </a:r>
            <a:r>
              <a:rPr lang="en-US" b="1" dirty="0">
                <a:solidFill>
                  <a:srgbClr val="92D050"/>
                </a:solidFill>
              </a:rPr>
              <a:t>, in homogeneous systems</a:t>
            </a:r>
            <a:br>
              <a:rPr lang="en-US" b="1" dirty="0">
                <a:solidFill>
                  <a:srgbClr val="92D050"/>
                </a:solidFill>
              </a:rPr>
            </a:br>
            <a:r>
              <a:rPr lang="en-US" b="1" dirty="0">
                <a:solidFill>
                  <a:srgbClr val="92D050"/>
                </a:solidFill>
              </a:rPr>
              <a:t>- A recap from 3.2.3</a:t>
            </a:r>
          </a:p>
        </p:txBody>
      </p:sp>
      <p:sp>
        <p:nvSpPr>
          <p:cNvPr id="3" name="TextBox 2">
            <a:extLst>
              <a:ext uri="{FF2B5EF4-FFF2-40B4-BE49-F238E27FC236}">
                <a16:creationId xmlns:a16="http://schemas.microsoft.com/office/drawing/2014/main" id="{56AAA1FD-49C2-E5FE-7A31-1458718812AF}"/>
              </a:ext>
            </a:extLst>
          </p:cNvPr>
          <p:cNvSpPr txBox="1"/>
          <p:nvPr/>
        </p:nvSpPr>
        <p:spPr>
          <a:xfrm>
            <a:off x="341745" y="1671782"/>
            <a:ext cx="11637819" cy="4883388"/>
          </a:xfrm>
          <a:prstGeom prst="rect">
            <a:avLst/>
          </a:prstGeom>
          <a:noFill/>
        </p:spPr>
        <p:txBody>
          <a:bodyPr wrap="square" rtlCol="0">
            <a:spAutoFit/>
          </a:bodyPr>
          <a:lstStyle/>
          <a:p>
            <a:pPr marL="285750" indent="-285750">
              <a:buFont typeface="Arial" panose="020B0604020202020204" pitchFamily="34" charset="0"/>
              <a:buChar char="•"/>
            </a:pPr>
            <a:r>
              <a:rPr lang="en-GB" sz="2800" dirty="0"/>
              <a:t>The position of a system at equilibrium may be expressed by the equilibrium constant, </a:t>
            </a:r>
            <a:r>
              <a:rPr lang="en-GB" sz="2800" i="1" dirty="0"/>
              <a:t>K</a:t>
            </a:r>
            <a:r>
              <a:rPr lang="en-GB" sz="2800" i="1" baseline="-25000" dirty="0"/>
              <a:t>c</a:t>
            </a:r>
            <a:r>
              <a:rPr lang="en-GB" sz="2800" dirty="0"/>
              <a:t> – the larger the value, the further the position of equilibrium lies towards the products.</a:t>
            </a:r>
          </a:p>
          <a:p>
            <a:endParaRPr lang="en-GB" sz="2800" dirty="0"/>
          </a:p>
          <a:p>
            <a:pPr marL="0" marR="0" lvl="0" indent="0" algn="l" defTabSz="914400" rtl="0" eaLnBrk="1" fontAlgn="auto" latinLnBrk="0" hangingPunct="1">
              <a:lnSpc>
                <a:spcPct val="100000"/>
              </a:lnSpc>
              <a:spcBef>
                <a:spcPts val="0"/>
              </a:spcBef>
              <a:spcAft>
                <a:spcPts val="200"/>
              </a:spcAft>
              <a:buClrTx/>
              <a:buSzTx/>
              <a:buFontTx/>
              <a:buNone/>
              <a:tabLst/>
              <a:defRPr/>
            </a:pPr>
            <a:r>
              <a:rPr lang="en-GB" sz="2000" i="1" dirty="0"/>
              <a:t>e.g. </a:t>
            </a:r>
            <a:r>
              <a:rPr kumimoji="0" lang="en-GB" sz="2000" i="0" u="none" strike="noStrike" kern="1200" cap="none" spc="0" normalizeH="0" baseline="0" noProof="0" dirty="0">
                <a:ln>
                  <a:noFill/>
                </a:ln>
                <a:solidFill>
                  <a:prstClr val="black"/>
                </a:solidFill>
                <a:effectLst/>
                <a:uLnTx/>
                <a:uFillTx/>
                <a:ea typeface="+mn-ea"/>
                <a:cs typeface="+mn-cs"/>
              </a:rPr>
              <a:t>for an equilibrium reaction of the form...	</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00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i="0" u="none" strike="noStrike" kern="1200" cap="none" spc="0" normalizeH="0" baseline="0" noProof="0" dirty="0">
                <a:ln>
                  <a:noFill/>
                </a:ln>
                <a:solidFill>
                  <a:prstClr val="black"/>
                </a:solidFill>
                <a:effectLst/>
                <a:uLnTx/>
                <a:uFillTx/>
                <a:ea typeface="+mn-ea"/>
                <a:cs typeface="+mn-cs"/>
              </a:rPr>
              <a:t>		</a:t>
            </a:r>
            <a:r>
              <a:rPr kumimoji="0" lang="en-GB" sz="2000" i="0" u="none" strike="noStrike" kern="1200" cap="none" spc="0" normalizeH="0" baseline="0" noProof="0" dirty="0" err="1">
                <a:ln>
                  <a:noFill/>
                </a:ln>
                <a:solidFill>
                  <a:srgbClr val="CC0000"/>
                </a:solidFill>
                <a:effectLst/>
                <a:uLnTx/>
                <a:uFillTx/>
                <a:ea typeface="+mn-ea"/>
                <a:cs typeface="+mn-cs"/>
              </a:rPr>
              <a:t>a</a:t>
            </a:r>
            <a:r>
              <a:rPr kumimoji="0" lang="en-GB" sz="2000" i="0" u="none" strike="noStrike" kern="1200" cap="none" spc="0" normalizeH="0" baseline="0" noProof="0" dirty="0" err="1">
                <a:ln>
                  <a:noFill/>
                </a:ln>
                <a:solidFill>
                  <a:srgbClr val="000066"/>
                </a:solidFill>
                <a:effectLst/>
                <a:uLnTx/>
                <a:uFillTx/>
                <a:ea typeface="+mn-ea"/>
                <a:cs typeface="+mn-cs"/>
              </a:rPr>
              <a:t>A</a:t>
            </a:r>
            <a:r>
              <a:rPr kumimoji="0" lang="en-GB" sz="2000" i="0" u="none" strike="noStrike" kern="1200" cap="none" spc="0" normalizeH="0" baseline="0" noProof="0" dirty="0">
                <a:ln>
                  <a:noFill/>
                </a:ln>
                <a:solidFill>
                  <a:srgbClr val="003399"/>
                </a:solidFill>
                <a:effectLst/>
                <a:uLnTx/>
                <a:uFillTx/>
                <a:ea typeface="+mn-ea"/>
                <a:cs typeface="+mn-cs"/>
              </a:rPr>
              <a:t>     +     </a:t>
            </a:r>
            <a:r>
              <a:rPr kumimoji="0" lang="en-GB" sz="2000" i="0" u="none" strike="noStrike" kern="1200" cap="none" spc="0" normalizeH="0" baseline="0" noProof="0" dirty="0" err="1">
                <a:ln>
                  <a:noFill/>
                </a:ln>
                <a:solidFill>
                  <a:srgbClr val="CC0000"/>
                </a:solidFill>
                <a:effectLst/>
                <a:uLnTx/>
                <a:uFillTx/>
                <a:ea typeface="+mn-ea"/>
                <a:cs typeface="+mn-cs"/>
              </a:rPr>
              <a:t>b</a:t>
            </a:r>
            <a:r>
              <a:rPr kumimoji="0" lang="en-GB" sz="2000" i="0" u="none" strike="noStrike" kern="1200" cap="none" spc="0" normalizeH="0" baseline="0" noProof="0" dirty="0" err="1">
                <a:ln>
                  <a:noFill/>
                </a:ln>
                <a:solidFill>
                  <a:srgbClr val="000066"/>
                </a:solidFill>
                <a:effectLst/>
                <a:uLnTx/>
                <a:uFillTx/>
                <a:ea typeface="+mn-ea"/>
                <a:cs typeface="+mn-cs"/>
              </a:rPr>
              <a:t>B</a:t>
            </a:r>
            <a:r>
              <a:rPr kumimoji="0" lang="en-GB" sz="2000" i="0" u="none" strike="noStrike" kern="1200" cap="none" spc="0" normalizeH="0" baseline="0" noProof="0" dirty="0">
                <a:ln>
                  <a:noFill/>
                </a:ln>
                <a:solidFill>
                  <a:srgbClr val="003399"/>
                </a:solidFill>
                <a:effectLst/>
                <a:uLnTx/>
                <a:uFillTx/>
                <a:ea typeface="+mn-ea"/>
                <a:cs typeface="+mn-cs"/>
              </a:rPr>
              <a:t>                  </a:t>
            </a:r>
            <a:r>
              <a:rPr kumimoji="0" lang="en-GB" sz="2000" i="0" u="none" strike="noStrike" kern="1200" cap="none" spc="0" normalizeH="0" baseline="0" noProof="0" dirty="0">
                <a:ln>
                  <a:noFill/>
                </a:ln>
                <a:solidFill>
                  <a:srgbClr val="CC0000"/>
                </a:solidFill>
                <a:effectLst/>
                <a:uLnTx/>
                <a:uFillTx/>
                <a:ea typeface="+mn-ea"/>
                <a:cs typeface="+mn-cs"/>
              </a:rPr>
              <a:t> </a:t>
            </a:r>
            <a:r>
              <a:rPr kumimoji="0" lang="en-GB" sz="2000" i="0" u="none" strike="noStrike" kern="1200" cap="none" spc="0" normalizeH="0" baseline="0" noProof="0" dirty="0" err="1">
                <a:ln>
                  <a:noFill/>
                </a:ln>
                <a:solidFill>
                  <a:srgbClr val="CC0000"/>
                </a:solidFill>
                <a:effectLst/>
                <a:uLnTx/>
                <a:uFillTx/>
                <a:ea typeface="+mn-ea"/>
                <a:cs typeface="+mn-cs"/>
              </a:rPr>
              <a:t>c</a:t>
            </a:r>
            <a:r>
              <a:rPr kumimoji="0" lang="en-GB" sz="2000" i="0" u="none" strike="noStrike" kern="1200" cap="none" spc="0" normalizeH="0" baseline="0" noProof="0" dirty="0" err="1">
                <a:ln>
                  <a:noFill/>
                </a:ln>
                <a:solidFill>
                  <a:srgbClr val="000066"/>
                </a:solidFill>
                <a:effectLst/>
                <a:uLnTx/>
                <a:uFillTx/>
                <a:ea typeface="+mn-ea"/>
                <a:cs typeface="+mn-cs"/>
              </a:rPr>
              <a:t>C</a:t>
            </a:r>
            <a:r>
              <a:rPr kumimoji="0" lang="en-GB" sz="2000" i="0" u="none" strike="noStrike" kern="1200" cap="none" spc="0" normalizeH="0" baseline="0" noProof="0" dirty="0">
                <a:ln>
                  <a:noFill/>
                </a:ln>
                <a:solidFill>
                  <a:srgbClr val="003399"/>
                </a:solidFill>
                <a:effectLst/>
                <a:uLnTx/>
                <a:uFillTx/>
                <a:ea typeface="+mn-ea"/>
                <a:cs typeface="+mn-cs"/>
              </a:rPr>
              <a:t>     +     </a:t>
            </a:r>
            <a:r>
              <a:rPr kumimoji="0" lang="en-GB" sz="2000" i="0" u="none" strike="noStrike" kern="1200" cap="none" spc="0" normalizeH="0" baseline="0" noProof="0" dirty="0" err="1">
                <a:ln>
                  <a:noFill/>
                </a:ln>
                <a:solidFill>
                  <a:srgbClr val="CC0000"/>
                </a:solidFill>
                <a:effectLst/>
                <a:uLnTx/>
                <a:uFillTx/>
                <a:ea typeface="+mn-ea"/>
                <a:cs typeface="+mn-cs"/>
              </a:rPr>
              <a:t>d</a:t>
            </a:r>
            <a:r>
              <a:rPr kumimoji="0" lang="en-GB" sz="2000" i="0" u="none" strike="noStrike" kern="1200" cap="none" spc="0" normalizeH="0" baseline="0" noProof="0" dirty="0" err="1">
                <a:ln>
                  <a:noFill/>
                </a:ln>
                <a:solidFill>
                  <a:srgbClr val="000066"/>
                </a:solidFill>
                <a:effectLst/>
                <a:uLnTx/>
                <a:uFillTx/>
                <a:ea typeface="+mn-ea"/>
                <a:cs typeface="+mn-cs"/>
              </a:rPr>
              <a:t>D</a:t>
            </a:r>
            <a:endParaRPr kumimoji="0" lang="en-GB" sz="2000" i="0" u="none" strike="noStrike" kern="1200" cap="none" spc="0" normalizeH="0" baseline="0" noProof="0" dirty="0">
              <a:ln>
                <a:noFill/>
              </a:ln>
              <a:solidFill>
                <a:srgbClr val="003399"/>
              </a:solidFill>
              <a:effectLst/>
              <a:uLnTx/>
              <a:uFillTx/>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00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i="0" u="none" strike="noStrike" kern="1200" cap="none" spc="0" normalizeH="0" baseline="0" noProof="0" dirty="0">
                <a:ln>
                  <a:noFill/>
                </a:ln>
                <a:solidFill>
                  <a:prstClr val="black"/>
                </a:solidFill>
                <a:effectLst/>
                <a:uLnTx/>
                <a:uFillTx/>
                <a:ea typeface="+mn-ea"/>
                <a:cs typeface="+mn-cs"/>
              </a:rPr>
              <a:t>then  (at constant temperature)	[C]</a:t>
            </a:r>
            <a:r>
              <a:rPr kumimoji="0" lang="en-GB" sz="2000" i="0" u="none" strike="noStrike" kern="1200" cap="none" spc="0" normalizeH="0" baseline="30000" noProof="0" dirty="0">
                <a:ln>
                  <a:noFill/>
                </a:ln>
                <a:solidFill>
                  <a:srgbClr val="CC0000"/>
                </a:solidFill>
                <a:effectLst/>
                <a:uLnTx/>
                <a:uFillTx/>
                <a:ea typeface="+mn-ea"/>
                <a:cs typeface="+mn-cs"/>
              </a:rPr>
              <a:t>c</a:t>
            </a:r>
            <a:r>
              <a:rPr kumimoji="0" lang="en-GB" sz="2000" i="0" u="none" strike="noStrike" kern="1200" cap="none" spc="0" normalizeH="0" baseline="0" noProof="0" dirty="0">
                <a:ln>
                  <a:noFill/>
                </a:ln>
                <a:solidFill>
                  <a:prstClr val="black"/>
                </a:solidFill>
                <a:effectLst/>
                <a:uLnTx/>
                <a:uFillTx/>
                <a:ea typeface="+mn-ea"/>
                <a:cs typeface="+mn-cs"/>
              </a:rPr>
              <a:t> . [D]</a:t>
            </a:r>
            <a:r>
              <a:rPr kumimoji="0" lang="en-GB" sz="2000" i="0" u="none" strike="noStrike" kern="1200" cap="none" spc="0" normalizeH="0" baseline="30000" noProof="0" dirty="0">
                <a:ln>
                  <a:noFill/>
                </a:ln>
                <a:solidFill>
                  <a:srgbClr val="CC0000"/>
                </a:solidFill>
                <a:effectLst/>
                <a:uLnTx/>
                <a:uFillTx/>
                <a:ea typeface="+mn-ea"/>
                <a:cs typeface="+mn-cs"/>
              </a:rPr>
              <a:t>d</a:t>
            </a:r>
            <a:r>
              <a:rPr kumimoji="0" lang="en-GB" sz="2000" i="0" u="none" strike="noStrike" kern="1200" cap="none" spc="0" normalizeH="0" baseline="0" noProof="0" dirty="0">
                <a:ln>
                  <a:noFill/>
                </a:ln>
                <a:solidFill>
                  <a:prstClr val="black"/>
                </a:solidFill>
                <a:effectLst/>
                <a:uLnTx/>
                <a:uFillTx/>
                <a:ea typeface="+mn-ea"/>
                <a:cs typeface="+mn-cs"/>
              </a:rPr>
              <a:t>   =   a constant, </a:t>
            </a:r>
            <a:r>
              <a:rPr kumimoji="0" lang="en-GB" sz="2000" i="1" u="none" strike="noStrike" kern="1200" cap="none" spc="0" normalizeH="0" baseline="0" noProof="0" dirty="0">
                <a:ln>
                  <a:noFill/>
                </a:ln>
                <a:solidFill>
                  <a:srgbClr val="CC0000"/>
                </a:solidFill>
                <a:effectLst/>
                <a:uLnTx/>
                <a:uFillTx/>
                <a:ea typeface="+mn-ea"/>
                <a:cs typeface="+mn-cs"/>
              </a:rPr>
              <a:t>K</a:t>
            </a:r>
            <a:r>
              <a:rPr kumimoji="0" lang="en-GB" sz="2000" i="1" u="none" strike="noStrike" kern="1200" cap="none" spc="0" normalizeH="0" baseline="-25000" noProof="0" dirty="0">
                <a:ln>
                  <a:noFill/>
                </a:ln>
                <a:solidFill>
                  <a:srgbClr val="CC0000"/>
                </a:solidFill>
                <a:effectLst/>
                <a:uLnTx/>
                <a:uFillTx/>
                <a:ea typeface="+mn-ea"/>
                <a:cs typeface="+mn-cs"/>
              </a:rPr>
              <a:t>c</a:t>
            </a:r>
            <a:endParaRPr kumimoji="0" lang="en-GB" sz="200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50000"/>
              </a:lnSpc>
              <a:spcBef>
                <a:spcPts val="0"/>
              </a:spcBef>
              <a:spcAft>
                <a:spcPts val="200"/>
              </a:spcAft>
              <a:buClrTx/>
              <a:buSzTx/>
              <a:buFontTx/>
              <a:buNone/>
              <a:tabLst/>
              <a:defRPr/>
            </a:pPr>
            <a:r>
              <a:rPr kumimoji="0" lang="en-GB" sz="2000" i="0" u="none" strike="noStrike" kern="1200" cap="none" spc="0" normalizeH="0" baseline="0" noProof="0" dirty="0">
                <a:ln>
                  <a:noFill/>
                </a:ln>
                <a:solidFill>
                  <a:prstClr val="black"/>
                </a:solidFill>
                <a:effectLst/>
                <a:uLnTx/>
                <a:uFillTx/>
                <a:ea typeface="+mn-ea"/>
                <a:cs typeface="+mn-cs"/>
              </a:rPr>
              <a:t>				[A]</a:t>
            </a:r>
            <a:r>
              <a:rPr kumimoji="0" lang="en-GB" sz="2000" i="0" u="none" strike="noStrike" kern="1200" cap="none" spc="0" normalizeH="0" baseline="30000" noProof="0" dirty="0">
                <a:ln>
                  <a:noFill/>
                </a:ln>
                <a:solidFill>
                  <a:srgbClr val="CC0000"/>
                </a:solidFill>
                <a:effectLst/>
                <a:uLnTx/>
                <a:uFillTx/>
                <a:ea typeface="+mn-ea"/>
                <a:cs typeface="+mn-cs"/>
              </a:rPr>
              <a:t>a</a:t>
            </a:r>
            <a:r>
              <a:rPr kumimoji="0" lang="en-GB" sz="2000" i="0" u="none" strike="noStrike" kern="1200" cap="none" spc="0" normalizeH="0" baseline="0" noProof="0" dirty="0">
                <a:ln>
                  <a:noFill/>
                </a:ln>
                <a:solidFill>
                  <a:prstClr val="black"/>
                </a:solidFill>
                <a:effectLst/>
                <a:uLnTx/>
                <a:uFillTx/>
                <a:ea typeface="+mn-ea"/>
                <a:cs typeface="+mn-cs"/>
              </a:rPr>
              <a:t> . [B]</a:t>
            </a:r>
            <a:r>
              <a:rPr kumimoji="0" lang="en-GB" sz="2000" i="0" u="none" strike="noStrike" kern="1200" cap="none" spc="0" normalizeH="0" baseline="30000" noProof="0" dirty="0">
                <a:ln>
                  <a:noFill/>
                </a:ln>
                <a:solidFill>
                  <a:srgbClr val="CC0000"/>
                </a:solidFill>
                <a:effectLst/>
                <a:uLnTx/>
                <a:uFillTx/>
                <a:ea typeface="+mn-ea"/>
                <a:cs typeface="+mn-cs"/>
              </a:rPr>
              <a:t>b</a:t>
            </a:r>
            <a:endParaRPr kumimoji="0" lang="en-GB" sz="200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200"/>
              </a:spcAft>
              <a:buClrTx/>
              <a:buSzTx/>
              <a:buFontTx/>
              <a:buNone/>
              <a:tabLst/>
              <a:defRPr/>
            </a:pPr>
            <a:endParaRPr kumimoji="0" lang="en-GB" sz="200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i="0" u="none" strike="noStrike" kern="1200" cap="none" spc="0" normalizeH="0" baseline="0" noProof="0" dirty="0">
                <a:ln>
                  <a:noFill/>
                </a:ln>
                <a:solidFill>
                  <a:prstClr val="black"/>
                </a:solidFill>
                <a:effectLst/>
                <a:uLnTx/>
                <a:uFillTx/>
                <a:ea typeface="+mn-ea"/>
                <a:cs typeface="+mn-cs"/>
              </a:rPr>
              <a:t>where	[  ]     denotes the equilibrium concentration in  moldm</a:t>
            </a:r>
            <a:r>
              <a:rPr kumimoji="0" lang="en-GB" sz="2000" i="0" u="none" strike="noStrike" kern="1200" cap="none" spc="0" normalizeH="0" baseline="30000" noProof="0" dirty="0">
                <a:ln>
                  <a:noFill/>
                </a:ln>
                <a:solidFill>
                  <a:prstClr val="black"/>
                </a:solidFill>
                <a:effectLst/>
                <a:uLnTx/>
                <a:uFillTx/>
                <a:ea typeface="+mn-ea"/>
                <a:cs typeface="+mn-cs"/>
              </a:rPr>
              <a:t>-3</a:t>
            </a:r>
            <a:r>
              <a:rPr kumimoji="0" lang="en-GB" sz="2000" i="0" u="none" strike="noStrike" kern="1200" cap="none" spc="0" normalizeH="0" baseline="0" noProof="0" dirty="0">
                <a:ln>
                  <a:noFill/>
                </a:ln>
                <a:solidFill>
                  <a:prstClr val="black"/>
                </a:solidFill>
                <a:effectLst/>
                <a:uLnTx/>
                <a:uFillTx/>
                <a:ea typeface="+mn-ea"/>
                <a:cs typeface="+mn-cs"/>
              </a:rPr>
              <a:t>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i="0" u="none" strike="noStrike" kern="1200" cap="none" spc="0" normalizeH="0" baseline="0" noProof="0" dirty="0">
                <a:ln>
                  <a:noFill/>
                </a:ln>
                <a:solidFill>
                  <a:prstClr val="black"/>
                </a:solidFill>
                <a:effectLst/>
                <a:uLnTx/>
                <a:uFillTx/>
                <a:ea typeface="+mn-ea"/>
                <a:cs typeface="+mn-cs"/>
              </a:rPr>
              <a:t>		</a:t>
            </a:r>
            <a:endParaRPr lang="en-GB" sz="2000" i="1" dirty="0"/>
          </a:p>
        </p:txBody>
      </p:sp>
      <p:grpSp>
        <p:nvGrpSpPr>
          <p:cNvPr id="4" name="Group 10">
            <a:extLst>
              <a:ext uri="{FF2B5EF4-FFF2-40B4-BE49-F238E27FC236}">
                <a16:creationId xmlns:a16="http://schemas.microsoft.com/office/drawing/2014/main" id="{08FE2FA4-05A5-AD4D-0944-A7BCCADA6D23}"/>
              </a:ext>
            </a:extLst>
          </p:cNvPr>
          <p:cNvGrpSpPr>
            <a:grpSpLocks/>
          </p:cNvGrpSpPr>
          <p:nvPr/>
        </p:nvGrpSpPr>
        <p:grpSpPr bwMode="auto">
          <a:xfrm>
            <a:off x="3825876" y="4190705"/>
            <a:ext cx="479425" cy="123825"/>
            <a:chOff x="908" y="497"/>
            <a:chExt cx="302" cy="78"/>
          </a:xfrm>
        </p:grpSpPr>
        <p:grpSp>
          <p:nvGrpSpPr>
            <p:cNvPr id="5" name="Group 11">
              <a:extLst>
                <a:ext uri="{FF2B5EF4-FFF2-40B4-BE49-F238E27FC236}">
                  <a16:creationId xmlns:a16="http://schemas.microsoft.com/office/drawing/2014/main" id="{F27FA397-78FF-88A7-7DB3-F7BE5911D973}"/>
                </a:ext>
              </a:extLst>
            </p:cNvPr>
            <p:cNvGrpSpPr>
              <a:grpSpLocks/>
            </p:cNvGrpSpPr>
            <p:nvPr/>
          </p:nvGrpSpPr>
          <p:grpSpPr bwMode="auto">
            <a:xfrm>
              <a:off x="912" y="497"/>
              <a:ext cx="298" cy="22"/>
              <a:chOff x="912" y="497"/>
              <a:chExt cx="298" cy="22"/>
            </a:xfrm>
          </p:grpSpPr>
          <p:sp>
            <p:nvSpPr>
              <p:cNvPr id="10" name="Line 12">
                <a:extLst>
                  <a:ext uri="{FF2B5EF4-FFF2-40B4-BE49-F238E27FC236}">
                    <a16:creationId xmlns:a16="http://schemas.microsoft.com/office/drawing/2014/main" id="{B3691388-76CC-DA53-7453-5C9F51AACC9F}"/>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11" name="Line 13">
                <a:extLst>
                  <a:ext uri="{FF2B5EF4-FFF2-40B4-BE49-F238E27FC236}">
                    <a16:creationId xmlns:a16="http://schemas.microsoft.com/office/drawing/2014/main" id="{D1F349B0-84D9-B792-A0CB-55399C1D1B6F}"/>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nvGrpSpPr>
            <p:cNvPr id="6" name="Group 14">
              <a:extLst>
                <a:ext uri="{FF2B5EF4-FFF2-40B4-BE49-F238E27FC236}">
                  <a16:creationId xmlns:a16="http://schemas.microsoft.com/office/drawing/2014/main" id="{F27DE183-20C3-487A-E538-271E6CB6D674}"/>
                </a:ext>
              </a:extLst>
            </p:cNvPr>
            <p:cNvGrpSpPr>
              <a:grpSpLocks/>
            </p:cNvGrpSpPr>
            <p:nvPr/>
          </p:nvGrpSpPr>
          <p:grpSpPr bwMode="auto">
            <a:xfrm rot="-10800000">
              <a:off x="908" y="553"/>
              <a:ext cx="298" cy="22"/>
              <a:chOff x="912" y="497"/>
              <a:chExt cx="298" cy="22"/>
            </a:xfrm>
          </p:grpSpPr>
          <p:sp>
            <p:nvSpPr>
              <p:cNvPr id="8" name="Line 15">
                <a:extLst>
                  <a:ext uri="{FF2B5EF4-FFF2-40B4-BE49-F238E27FC236}">
                    <a16:creationId xmlns:a16="http://schemas.microsoft.com/office/drawing/2014/main" id="{E272B31A-E02B-7924-6EB7-66D8F4378A26}"/>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9" name="Line 16">
                <a:extLst>
                  <a:ext uri="{FF2B5EF4-FFF2-40B4-BE49-F238E27FC236}">
                    <a16:creationId xmlns:a16="http://schemas.microsoft.com/office/drawing/2014/main" id="{527B8CBA-B0C3-35C5-FDD3-E2993D351327}"/>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sp>
        <p:nvSpPr>
          <p:cNvPr id="13" name="Line 17">
            <a:extLst>
              <a:ext uri="{FF2B5EF4-FFF2-40B4-BE49-F238E27FC236}">
                <a16:creationId xmlns:a16="http://schemas.microsoft.com/office/drawing/2014/main" id="{4FFA9CC9-3659-1762-4D67-56EF4C4EE104}"/>
              </a:ext>
            </a:extLst>
          </p:cNvPr>
          <p:cNvSpPr>
            <a:spLocks noChangeShapeType="1"/>
          </p:cNvSpPr>
          <p:nvPr/>
        </p:nvSpPr>
        <p:spPr bwMode="auto">
          <a:xfrm>
            <a:off x="4065589" y="5103091"/>
            <a:ext cx="900112" cy="0"/>
          </a:xfrm>
          <a:prstGeom prst="line">
            <a:avLst/>
          </a:prstGeom>
          <a:noFill/>
          <a:ln w="28575">
            <a:solidFill>
              <a:schemeClr val="tx1"/>
            </a:solidFill>
            <a:round/>
            <a:headEnd/>
            <a:tailEnd/>
          </a:ln>
          <a:effectLst/>
        </p:spPr>
        <p:txBody>
          <a:bodyPr wrap="none" anchor="ctr"/>
          <a:lstStyle/>
          <a:p>
            <a:endParaRPr lang="en-GB"/>
          </a:p>
        </p:txBody>
      </p:sp>
    </p:spTree>
    <p:extLst>
      <p:ext uri="{BB962C8B-B14F-4D97-AF65-F5344CB8AC3E}">
        <p14:creationId xmlns:p14="http://schemas.microsoft.com/office/powerpoint/2010/main" val="1452022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1"/>
            <a:ext cx="12128500" cy="1754905"/>
          </a:xfrm>
        </p:spPr>
        <p:txBody>
          <a:bodyPr>
            <a:normAutofit/>
          </a:bodyPr>
          <a:lstStyle/>
          <a:p>
            <a:r>
              <a:rPr lang="en-US" b="1" dirty="0">
                <a:solidFill>
                  <a:srgbClr val="92D050"/>
                </a:solidFill>
              </a:rPr>
              <a:t>Homogeneous versus heterogeneous systems</a:t>
            </a:r>
            <a:br>
              <a:rPr lang="en-US" b="1" dirty="0">
                <a:solidFill>
                  <a:srgbClr val="92D050"/>
                </a:solidFill>
              </a:rPr>
            </a:br>
            <a:endParaRPr lang="en-US" b="1" dirty="0">
              <a:solidFill>
                <a:srgbClr val="92D050"/>
              </a:solidFill>
            </a:endParaRPr>
          </a:p>
        </p:txBody>
      </p:sp>
      <p:sp>
        <p:nvSpPr>
          <p:cNvPr id="3" name="TextBox 2">
            <a:extLst>
              <a:ext uri="{FF2B5EF4-FFF2-40B4-BE49-F238E27FC236}">
                <a16:creationId xmlns:a16="http://schemas.microsoft.com/office/drawing/2014/main" id="{56AAA1FD-49C2-E5FE-7A31-1458718812AF}"/>
              </a:ext>
            </a:extLst>
          </p:cNvPr>
          <p:cNvSpPr txBox="1"/>
          <p:nvPr/>
        </p:nvSpPr>
        <p:spPr>
          <a:xfrm>
            <a:off x="341745" y="1671782"/>
            <a:ext cx="11637819" cy="6001643"/>
          </a:xfrm>
          <a:prstGeom prst="rect">
            <a:avLst/>
          </a:prstGeom>
          <a:noFill/>
        </p:spPr>
        <p:txBody>
          <a:bodyPr wrap="square" rtlCol="0">
            <a:spAutoFit/>
          </a:bodyPr>
          <a:lstStyle/>
          <a:p>
            <a:pPr marL="285750" indent="-285750">
              <a:buFont typeface="Arial" panose="020B0604020202020204" pitchFamily="34" charset="0"/>
              <a:buChar char="•"/>
            </a:pPr>
            <a:r>
              <a:rPr lang="en-GB" sz="2800" dirty="0"/>
              <a:t> In a </a:t>
            </a:r>
            <a:r>
              <a:rPr lang="en-GB" sz="2800" u="sng" dirty="0"/>
              <a:t>homogeneous</a:t>
            </a:r>
            <a:r>
              <a:rPr lang="en-GB" sz="2800" dirty="0"/>
              <a:t> equilibrium, all species are present in the same state or phase </a:t>
            </a:r>
          </a:p>
          <a:p>
            <a:r>
              <a:rPr lang="en-GB" sz="2800" i="1" dirty="0"/>
              <a:t>e.g.</a:t>
            </a:r>
          </a:p>
          <a:p>
            <a:r>
              <a:rPr lang="en-GB" sz="2800" dirty="0"/>
              <a:t>H</a:t>
            </a:r>
            <a:r>
              <a:rPr lang="en-GB" sz="2800" baseline="-25000" dirty="0"/>
              <a:t>2(g)</a:t>
            </a:r>
            <a:r>
              <a:rPr lang="en-GB" sz="2800" dirty="0"/>
              <a:t> + I</a:t>
            </a:r>
            <a:r>
              <a:rPr lang="en-GB" sz="2800" baseline="-25000" dirty="0"/>
              <a:t>2(g)</a:t>
            </a:r>
            <a:r>
              <a:rPr lang="en-GB" sz="2800" dirty="0"/>
              <a:t> 	    2HI</a:t>
            </a:r>
            <a:r>
              <a:rPr lang="en-GB" sz="2800" baseline="-25000" dirty="0"/>
              <a:t>(g)</a:t>
            </a:r>
            <a:r>
              <a:rPr lang="en-GB" sz="2800" dirty="0"/>
              <a:t>	all species are in the gas phase.</a:t>
            </a:r>
          </a:p>
          <a:p>
            <a:endParaRPr lang="en-GB" sz="2800" dirty="0"/>
          </a:p>
          <a:p>
            <a:pPr marL="457200" indent="-457200">
              <a:buFont typeface="Arial" panose="020B0604020202020204" pitchFamily="34" charset="0"/>
              <a:buChar char="•"/>
            </a:pPr>
            <a:r>
              <a:rPr lang="en-GB" sz="2800" dirty="0"/>
              <a:t>In a </a:t>
            </a:r>
            <a:r>
              <a:rPr lang="en-GB" sz="2800" u="sng" dirty="0"/>
              <a:t>heterogeneous</a:t>
            </a:r>
            <a:r>
              <a:rPr lang="en-GB" sz="2800" dirty="0"/>
              <a:t> equilibrium, species may be in different states</a:t>
            </a:r>
          </a:p>
          <a:p>
            <a:r>
              <a:rPr lang="en-GB" sz="2800" i="1" dirty="0"/>
              <a:t>e.g.</a:t>
            </a:r>
          </a:p>
          <a:p>
            <a:r>
              <a:rPr lang="en-GB" sz="2800" dirty="0"/>
              <a:t>C</a:t>
            </a:r>
            <a:r>
              <a:rPr lang="en-GB" sz="2800" baseline="-25000" dirty="0"/>
              <a:t>(s)</a:t>
            </a:r>
            <a:r>
              <a:rPr lang="en-GB" sz="2800" dirty="0"/>
              <a:t> + H</a:t>
            </a:r>
            <a:r>
              <a:rPr lang="en-GB" sz="2800" baseline="-25000" dirty="0"/>
              <a:t>2</a:t>
            </a:r>
            <a:r>
              <a:rPr lang="en-GB" sz="2800" dirty="0"/>
              <a:t>O</a:t>
            </a:r>
            <a:r>
              <a:rPr lang="en-GB" sz="2800" baseline="-25000" dirty="0"/>
              <a:t>(g)</a:t>
            </a:r>
            <a:r>
              <a:rPr lang="en-GB" sz="2800" dirty="0"/>
              <a:t> 	       CO</a:t>
            </a:r>
            <a:r>
              <a:rPr lang="en-GB" sz="2800" baseline="-25000" dirty="0"/>
              <a:t>(g)</a:t>
            </a:r>
            <a:r>
              <a:rPr lang="en-GB" sz="2800" dirty="0"/>
              <a:t> + H</a:t>
            </a:r>
            <a:r>
              <a:rPr lang="en-GB" sz="2800" baseline="-25000" dirty="0"/>
              <a:t>2(g)</a:t>
            </a:r>
            <a:r>
              <a:rPr lang="en-GB" sz="2800" dirty="0"/>
              <a:t>  any solids or liquids are omitted from the </a:t>
            </a:r>
            <a:r>
              <a:rPr lang="en-GB" sz="2800" i="1" dirty="0"/>
              <a:t>K</a:t>
            </a:r>
            <a:r>
              <a:rPr lang="en-GB" sz="2800" i="1" baseline="-25000" dirty="0"/>
              <a:t>c</a:t>
            </a:r>
            <a:r>
              <a:rPr lang="en-GB" sz="2800" i="1" dirty="0"/>
              <a:t> </a:t>
            </a:r>
            <a:r>
              <a:rPr lang="en-GB" sz="2800" dirty="0"/>
              <a:t>expression, so;</a:t>
            </a:r>
          </a:p>
          <a:p>
            <a:r>
              <a:rPr lang="en-GB" sz="2800" i="1" dirty="0"/>
              <a:t>K</a:t>
            </a:r>
            <a:r>
              <a:rPr lang="en-GB" sz="2800" i="1" baseline="-25000" dirty="0"/>
              <a:t>c</a:t>
            </a:r>
            <a:r>
              <a:rPr lang="en-GB" sz="2800" dirty="0"/>
              <a:t> = 	       [H</a:t>
            </a:r>
            <a:r>
              <a:rPr lang="en-GB" sz="2800" baseline="-25000" dirty="0"/>
              <a:t>2(g)</a:t>
            </a:r>
            <a:r>
              <a:rPr lang="en-GB" sz="2800" dirty="0"/>
              <a:t>] [CO</a:t>
            </a:r>
            <a:r>
              <a:rPr lang="en-GB" sz="2800" baseline="-25000" dirty="0"/>
              <a:t>(g)</a:t>
            </a:r>
            <a:r>
              <a:rPr lang="en-GB" sz="2800" dirty="0"/>
              <a:t>]</a:t>
            </a:r>
          </a:p>
          <a:p>
            <a:r>
              <a:rPr lang="en-GB" sz="2800" dirty="0"/>
              <a:t>		[H</a:t>
            </a:r>
            <a:r>
              <a:rPr lang="en-GB" sz="2800" baseline="-25000" dirty="0"/>
              <a:t>2</a:t>
            </a:r>
            <a:r>
              <a:rPr lang="en-GB" sz="2800" dirty="0"/>
              <a:t>O</a:t>
            </a:r>
            <a:r>
              <a:rPr lang="en-GB" sz="2800" baseline="-25000" dirty="0"/>
              <a:t>(g)</a:t>
            </a:r>
            <a:r>
              <a:rPr lang="en-GB" sz="2800" dirty="0"/>
              <a:t>]</a:t>
            </a:r>
          </a:p>
          <a:p>
            <a:endParaRPr lang="en-GB" sz="2800" dirty="0"/>
          </a:p>
          <a:p>
            <a:endParaRPr lang="en-GB" sz="2800" dirty="0"/>
          </a:p>
          <a:p>
            <a:endParaRPr lang="en-GB" sz="2000" i="1" dirty="0"/>
          </a:p>
        </p:txBody>
      </p:sp>
      <p:grpSp>
        <p:nvGrpSpPr>
          <p:cNvPr id="4" name="Group 10">
            <a:extLst>
              <a:ext uri="{FF2B5EF4-FFF2-40B4-BE49-F238E27FC236}">
                <a16:creationId xmlns:a16="http://schemas.microsoft.com/office/drawing/2014/main" id="{08FE2FA4-05A5-AD4D-0944-A7BCCADA6D23}"/>
              </a:ext>
            </a:extLst>
          </p:cNvPr>
          <p:cNvGrpSpPr>
            <a:grpSpLocks/>
          </p:cNvGrpSpPr>
          <p:nvPr/>
        </p:nvGrpSpPr>
        <p:grpSpPr bwMode="auto">
          <a:xfrm>
            <a:off x="2024786" y="3174705"/>
            <a:ext cx="479425" cy="123825"/>
            <a:chOff x="908" y="497"/>
            <a:chExt cx="302" cy="78"/>
          </a:xfrm>
        </p:grpSpPr>
        <p:grpSp>
          <p:nvGrpSpPr>
            <p:cNvPr id="5" name="Group 11">
              <a:extLst>
                <a:ext uri="{FF2B5EF4-FFF2-40B4-BE49-F238E27FC236}">
                  <a16:creationId xmlns:a16="http://schemas.microsoft.com/office/drawing/2014/main" id="{F27FA397-78FF-88A7-7DB3-F7BE5911D973}"/>
                </a:ext>
              </a:extLst>
            </p:cNvPr>
            <p:cNvGrpSpPr>
              <a:grpSpLocks/>
            </p:cNvGrpSpPr>
            <p:nvPr/>
          </p:nvGrpSpPr>
          <p:grpSpPr bwMode="auto">
            <a:xfrm>
              <a:off x="912" y="497"/>
              <a:ext cx="298" cy="22"/>
              <a:chOff x="912" y="497"/>
              <a:chExt cx="298" cy="22"/>
            </a:xfrm>
          </p:grpSpPr>
          <p:sp>
            <p:nvSpPr>
              <p:cNvPr id="10" name="Line 12">
                <a:extLst>
                  <a:ext uri="{FF2B5EF4-FFF2-40B4-BE49-F238E27FC236}">
                    <a16:creationId xmlns:a16="http://schemas.microsoft.com/office/drawing/2014/main" id="{B3691388-76CC-DA53-7453-5C9F51AACC9F}"/>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11" name="Line 13">
                <a:extLst>
                  <a:ext uri="{FF2B5EF4-FFF2-40B4-BE49-F238E27FC236}">
                    <a16:creationId xmlns:a16="http://schemas.microsoft.com/office/drawing/2014/main" id="{D1F349B0-84D9-B792-A0CB-55399C1D1B6F}"/>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nvGrpSpPr>
            <p:cNvPr id="6" name="Group 14">
              <a:extLst>
                <a:ext uri="{FF2B5EF4-FFF2-40B4-BE49-F238E27FC236}">
                  <a16:creationId xmlns:a16="http://schemas.microsoft.com/office/drawing/2014/main" id="{F27DE183-20C3-487A-E538-271E6CB6D674}"/>
                </a:ext>
              </a:extLst>
            </p:cNvPr>
            <p:cNvGrpSpPr>
              <a:grpSpLocks/>
            </p:cNvGrpSpPr>
            <p:nvPr/>
          </p:nvGrpSpPr>
          <p:grpSpPr bwMode="auto">
            <a:xfrm rot="-10800000">
              <a:off x="908" y="553"/>
              <a:ext cx="298" cy="22"/>
              <a:chOff x="912" y="497"/>
              <a:chExt cx="298" cy="22"/>
            </a:xfrm>
          </p:grpSpPr>
          <p:sp>
            <p:nvSpPr>
              <p:cNvPr id="8" name="Line 15">
                <a:extLst>
                  <a:ext uri="{FF2B5EF4-FFF2-40B4-BE49-F238E27FC236}">
                    <a16:creationId xmlns:a16="http://schemas.microsoft.com/office/drawing/2014/main" id="{E272B31A-E02B-7924-6EB7-66D8F4378A26}"/>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9" name="Line 16">
                <a:extLst>
                  <a:ext uri="{FF2B5EF4-FFF2-40B4-BE49-F238E27FC236}">
                    <a16:creationId xmlns:a16="http://schemas.microsoft.com/office/drawing/2014/main" id="{527B8CBA-B0C3-35C5-FDD3-E2993D351327}"/>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grpSp>
        <p:nvGrpSpPr>
          <p:cNvPr id="7" name="Group 10">
            <a:extLst>
              <a:ext uri="{FF2B5EF4-FFF2-40B4-BE49-F238E27FC236}">
                <a16:creationId xmlns:a16="http://schemas.microsoft.com/office/drawing/2014/main" id="{6689EE2D-DA0B-1848-CF2D-908907ED9E7D}"/>
              </a:ext>
            </a:extLst>
          </p:cNvPr>
          <p:cNvGrpSpPr>
            <a:grpSpLocks/>
          </p:cNvGrpSpPr>
          <p:nvPr/>
        </p:nvGrpSpPr>
        <p:grpSpPr bwMode="auto">
          <a:xfrm>
            <a:off x="2148107" y="4880972"/>
            <a:ext cx="479425" cy="123825"/>
            <a:chOff x="908" y="497"/>
            <a:chExt cx="302" cy="78"/>
          </a:xfrm>
        </p:grpSpPr>
        <p:grpSp>
          <p:nvGrpSpPr>
            <p:cNvPr id="12" name="Group 11">
              <a:extLst>
                <a:ext uri="{FF2B5EF4-FFF2-40B4-BE49-F238E27FC236}">
                  <a16:creationId xmlns:a16="http://schemas.microsoft.com/office/drawing/2014/main" id="{7704561E-BA11-56A3-DEF8-DEFB7D7153B5}"/>
                </a:ext>
              </a:extLst>
            </p:cNvPr>
            <p:cNvGrpSpPr>
              <a:grpSpLocks/>
            </p:cNvGrpSpPr>
            <p:nvPr/>
          </p:nvGrpSpPr>
          <p:grpSpPr bwMode="auto">
            <a:xfrm>
              <a:off x="912" y="497"/>
              <a:ext cx="298" cy="22"/>
              <a:chOff x="912" y="497"/>
              <a:chExt cx="298" cy="22"/>
            </a:xfrm>
          </p:grpSpPr>
          <p:sp>
            <p:nvSpPr>
              <p:cNvPr id="17" name="Line 12">
                <a:extLst>
                  <a:ext uri="{FF2B5EF4-FFF2-40B4-BE49-F238E27FC236}">
                    <a16:creationId xmlns:a16="http://schemas.microsoft.com/office/drawing/2014/main" id="{924D8C36-5F62-2F69-1E47-E5DC81A8E1A2}"/>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18" name="Line 13">
                <a:extLst>
                  <a:ext uri="{FF2B5EF4-FFF2-40B4-BE49-F238E27FC236}">
                    <a16:creationId xmlns:a16="http://schemas.microsoft.com/office/drawing/2014/main" id="{DC48B4E3-8B42-2DF5-280D-9AD981043B6C}"/>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nvGrpSpPr>
            <p:cNvPr id="14" name="Group 14">
              <a:extLst>
                <a:ext uri="{FF2B5EF4-FFF2-40B4-BE49-F238E27FC236}">
                  <a16:creationId xmlns:a16="http://schemas.microsoft.com/office/drawing/2014/main" id="{DDDD9173-D85D-1E2D-6FD7-B6B7AB127B33}"/>
                </a:ext>
              </a:extLst>
            </p:cNvPr>
            <p:cNvGrpSpPr>
              <a:grpSpLocks/>
            </p:cNvGrpSpPr>
            <p:nvPr/>
          </p:nvGrpSpPr>
          <p:grpSpPr bwMode="auto">
            <a:xfrm rot="-10800000">
              <a:off x="908" y="553"/>
              <a:ext cx="298" cy="22"/>
              <a:chOff x="912" y="497"/>
              <a:chExt cx="298" cy="22"/>
            </a:xfrm>
          </p:grpSpPr>
          <p:sp>
            <p:nvSpPr>
              <p:cNvPr id="15" name="Line 15">
                <a:extLst>
                  <a:ext uri="{FF2B5EF4-FFF2-40B4-BE49-F238E27FC236}">
                    <a16:creationId xmlns:a16="http://schemas.microsoft.com/office/drawing/2014/main" id="{0E66BFB7-5C95-05DB-1050-1C047B2563F4}"/>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16" name="Line 16">
                <a:extLst>
                  <a:ext uri="{FF2B5EF4-FFF2-40B4-BE49-F238E27FC236}">
                    <a16:creationId xmlns:a16="http://schemas.microsoft.com/office/drawing/2014/main" id="{C52645CE-0D06-9439-9714-E49D47C6E85E}"/>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sp>
        <p:nvSpPr>
          <p:cNvPr id="20" name="Line 17">
            <a:extLst>
              <a:ext uri="{FF2B5EF4-FFF2-40B4-BE49-F238E27FC236}">
                <a16:creationId xmlns:a16="http://schemas.microsoft.com/office/drawing/2014/main" id="{63ED093D-45A7-B61A-D278-F20FBB6C6CD8}"/>
              </a:ext>
            </a:extLst>
          </p:cNvPr>
          <p:cNvSpPr>
            <a:spLocks noChangeShapeType="1"/>
          </p:cNvSpPr>
          <p:nvPr/>
        </p:nvSpPr>
        <p:spPr bwMode="auto">
          <a:xfrm>
            <a:off x="1892230" y="6045198"/>
            <a:ext cx="1820788" cy="0"/>
          </a:xfrm>
          <a:prstGeom prst="line">
            <a:avLst/>
          </a:prstGeom>
          <a:noFill/>
          <a:ln w="28575">
            <a:solidFill>
              <a:schemeClr val="tx1"/>
            </a:solidFill>
            <a:round/>
            <a:headEnd/>
            <a:tailEnd/>
          </a:ln>
          <a:effectLst/>
        </p:spPr>
        <p:txBody>
          <a:bodyPr wrap="none" anchor="ctr"/>
          <a:lstStyle/>
          <a:p>
            <a:endParaRPr lang="en-GB"/>
          </a:p>
        </p:txBody>
      </p:sp>
    </p:spTree>
    <p:extLst>
      <p:ext uri="{BB962C8B-B14F-4D97-AF65-F5344CB8AC3E}">
        <p14:creationId xmlns:p14="http://schemas.microsoft.com/office/powerpoint/2010/main" val="337237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203201" y="844551"/>
            <a:ext cx="11924144" cy="5693866"/>
          </a:xfrm>
          <a:prstGeom prst="rect">
            <a:avLst/>
          </a:prstGeom>
          <a:noFill/>
          <a:ln w="9525">
            <a:noFill/>
            <a:miter lim="800000"/>
            <a:headEnd/>
            <a:tailEnd/>
          </a:ln>
          <a:effectLst/>
        </p:spPr>
        <p:txBody>
          <a:bodyPr wrap="square">
            <a:spAutoFit/>
          </a:bodyPr>
          <a:lstStyle/>
          <a:p>
            <a:pPr>
              <a:spcAft>
                <a:spcPts val="200"/>
              </a:spcAft>
            </a:pPr>
            <a:r>
              <a:rPr lang="en-GB" sz="2400" dirty="0"/>
              <a:t>The units depend upon the stoichiometry of the chemical equation, i.e. the number of concentration terms (moldm</a:t>
            </a:r>
            <a:r>
              <a:rPr lang="en-GB" sz="2400" baseline="30000" dirty="0"/>
              <a:t>-3</a:t>
            </a:r>
            <a:r>
              <a:rPr lang="en-GB" sz="2400" dirty="0"/>
              <a:t>) on the top and bottom. </a:t>
            </a:r>
          </a:p>
          <a:p>
            <a:pPr>
              <a:spcAft>
                <a:spcPts val="200"/>
              </a:spcAft>
            </a:pPr>
            <a:endParaRPr lang="en-GB" sz="2400" baseline="30000" dirty="0"/>
          </a:p>
          <a:p>
            <a:pPr>
              <a:spcAft>
                <a:spcPts val="200"/>
              </a:spcAft>
            </a:pPr>
            <a:r>
              <a:rPr lang="en-GB" sz="2400" dirty="0"/>
              <a:t>e.g.</a:t>
            </a:r>
          </a:p>
          <a:p>
            <a:pPr>
              <a:spcAft>
                <a:spcPts val="200"/>
              </a:spcAft>
            </a:pPr>
            <a:endParaRPr lang="en-GB" sz="2400" dirty="0"/>
          </a:p>
          <a:p>
            <a:pPr>
              <a:spcAft>
                <a:spcPts val="200"/>
              </a:spcAft>
            </a:pPr>
            <a:r>
              <a:rPr lang="en-GB" sz="2400" dirty="0"/>
              <a:t>H</a:t>
            </a:r>
            <a:r>
              <a:rPr lang="en-GB" sz="2400" baseline="-25000" dirty="0"/>
              <a:t>2(g)</a:t>
            </a:r>
            <a:r>
              <a:rPr lang="en-GB" sz="2400" dirty="0"/>
              <a:t> + I</a:t>
            </a:r>
            <a:r>
              <a:rPr lang="en-GB" sz="2400" baseline="-25000" dirty="0"/>
              <a:t>2(g)</a:t>
            </a:r>
            <a:r>
              <a:rPr lang="en-GB" sz="2400" dirty="0"/>
              <a:t> 	    2HI</a:t>
            </a:r>
            <a:r>
              <a:rPr lang="en-GB" sz="2400" baseline="-25000" dirty="0"/>
              <a:t>(g)</a:t>
            </a:r>
            <a:r>
              <a:rPr lang="en-GB" sz="2400" dirty="0"/>
              <a:t>		</a:t>
            </a:r>
            <a:r>
              <a:rPr lang="en-GB" sz="2400" i="1" dirty="0"/>
              <a:t>K</a:t>
            </a:r>
            <a:r>
              <a:rPr lang="en-GB" sz="2400" i="1" baseline="-25000" dirty="0"/>
              <a:t>c</a:t>
            </a:r>
            <a:r>
              <a:rPr lang="en-GB" sz="2400" dirty="0"/>
              <a:t> = 	    [HI</a:t>
            </a:r>
            <a:r>
              <a:rPr lang="en-GB" sz="2400" baseline="-25000" dirty="0"/>
              <a:t>(g)</a:t>
            </a:r>
            <a:r>
              <a:rPr lang="en-GB" sz="2400" dirty="0"/>
              <a:t>]</a:t>
            </a:r>
            <a:r>
              <a:rPr lang="en-GB" sz="2400" baseline="30000" dirty="0"/>
              <a:t>2</a:t>
            </a:r>
            <a:r>
              <a:rPr lang="en-GB" sz="2400" dirty="0"/>
              <a:t>       =          (moldm</a:t>
            </a:r>
            <a:r>
              <a:rPr lang="en-GB" sz="2400" baseline="30000" dirty="0"/>
              <a:t>-3</a:t>
            </a:r>
            <a:r>
              <a:rPr lang="en-GB" sz="2400" dirty="0"/>
              <a:t>)</a:t>
            </a:r>
            <a:r>
              <a:rPr lang="en-GB" sz="2400" baseline="30000" dirty="0"/>
              <a:t>2</a:t>
            </a:r>
            <a:r>
              <a:rPr lang="en-GB" sz="2400" dirty="0"/>
              <a:t> 	= </a:t>
            </a:r>
            <a:r>
              <a:rPr lang="en-GB" sz="2400" dirty="0">
                <a:solidFill>
                  <a:srgbClr val="FF0000"/>
                </a:solidFill>
              </a:rPr>
              <a:t>NO UNITS</a:t>
            </a:r>
            <a:r>
              <a:rPr lang="en-GB" sz="2400" dirty="0"/>
              <a:t>						[H</a:t>
            </a:r>
            <a:r>
              <a:rPr lang="en-GB" sz="2400" baseline="-25000" dirty="0"/>
              <a:t>2(g)</a:t>
            </a:r>
            <a:r>
              <a:rPr lang="en-GB" sz="2400" dirty="0"/>
              <a:t>][I</a:t>
            </a:r>
            <a:r>
              <a:rPr lang="en-GB" sz="2400" baseline="-25000" dirty="0"/>
              <a:t>2(g)</a:t>
            </a:r>
            <a:r>
              <a:rPr lang="en-GB" sz="2400" dirty="0"/>
              <a:t>]	 (moldm</a:t>
            </a:r>
            <a:r>
              <a:rPr lang="en-GB" sz="2400" baseline="30000" dirty="0"/>
              <a:t>-3</a:t>
            </a:r>
            <a:r>
              <a:rPr lang="en-GB" sz="2400" dirty="0"/>
              <a:t>) (moldm</a:t>
            </a:r>
            <a:r>
              <a:rPr lang="en-GB" sz="2400" baseline="30000" dirty="0"/>
              <a:t>-3</a:t>
            </a:r>
            <a:r>
              <a:rPr lang="en-GB" sz="2400" dirty="0"/>
              <a:t>) </a:t>
            </a:r>
          </a:p>
          <a:p>
            <a:pPr>
              <a:spcAft>
                <a:spcPts val="200"/>
              </a:spcAft>
            </a:pPr>
            <a:endParaRPr lang="en-GB" sz="2400" dirty="0"/>
          </a:p>
          <a:p>
            <a:pPr>
              <a:spcAft>
                <a:spcPts val="200"/>
              </a:spcAft>
            </a:pPr>
            <a:r>
              <a:rPr lang="en-GB" sz="2400" dirty="0"/>
              <a:t>Find the units of </a:t>
            </a:r>
            <a:r>
              <a:rPr lang="en-GB" sz="2400" i="1" dirty="0"/>
              <a:t>K</a:t>
            </a:r>
            <a:r>
              <a:rPr lang="en-GB" sz="2400" i="1" baseline="-25000" dirty="0"/>
              <a:t>c</a:t>
            </a:r>
            <a:r>
              <a:rPr lang="en-GB" sz="2400" dirty="0"/>
              <a:t> for,</a:t>
            </a:r>
          </a:p>
          <a:p>
            <a:pPr>
              <a:spcAft>
                <a:spcPts val="200"/>
              </a:spcAft>
            </a:pPr>
            <a:endParaRPr lang="en-GB" sz="2400" dirty="0"/>
          </a:p>
          <a:p>
            <a:pPr marL="514350" indent="-514350">
              <a:spcAft>
                <a:spcPts val="200"/>
              </a:spcAft>
              <a:buAutoNum type="romanLcParenR"/>
            </a:pPr>
            <a:r>
              <a:rPr lang="en-GB" sz="2400" dirty="0"/>
              <a:t>N</a:t>
            </a:r>
            <a:r>
              <a:rPr lang="en-GB" sz="2400" baseline="-25000" dirty="0"/>
              <a:t>2</a:t>
            </a:r>
            <a:r>
              <a:rPr lang="en-GB" sz="2400" dirty="0"/>
              <a:t>O</a:t>
            </a:r>
            <a:r>
              <a:rPr lang="en-GB" sz="2400" baseline="-25000" dirty="0"/>
              <a:t>4(g)</a:t>
            </a:r>
            <a:r>
              <a:rPr lang="en-GB" sz="2400" dirty="0"/>
              <a:t>		2NO</a:t>
            </a:r>
            <a:r>
              <a:rPr lang="en-GB" sz="2400" baseline="-25000" dirty="0"/>
              <a:t>2(g)</a:t>
            </a:r>
            <a:endParaRPr lang="en-GB" sz="2400" dirty="0"/>
          </a:p>
          <a:p>
            <a:pPr marL="514350" indent="-514350">
              <a:spcAft>
                <a:spcPts val="200"/>
              </a:spcAft>
              <a:buAutoNum type="romanLcParenR"/>
            </a:pPr>
            <a:endParaRPr lang="en-GB" sz="2400" dirty="0"/>
          </a:p>
          <a:p>
            <a:pPr marL="514350" indent="-514350">
              <a:spcAft>
                <a:spcPts val="200"/>
              </a:spcAft>
              <a:buAutoNum type="romanLcParenR"/>
            </a:pPr>
            <a:r>
              <a:rPr lang="en-GB" sz="2400" dirty="0"/>
              <a:t>2SO</a:t>
            </a:r>
            <a:r>
              <a:rPr lang="en-GB" sz="2400" baseline="-25000" dirty="0"/>
              <a:t>2(g)</a:t>
            </a:r>
            <a:r>
              <a:rPr lang="en-GB" sz="2400" dirty="0"/>
              <a:t> + O</a:t>
            </a:r>
            <a:r>
              <a:rPr lang="en-GB" sz="2400" baseline="-25000" dirty="0"/>
              <a:t>2(g)</a:t>
            </a:r>
            <a:r>
              <a:rPr lang="en-GB" sz="2400" dirty="0"/>
              <a:t>		2SO</a:t>
            </a:r>
            <a:r>
              <a:rPr lang="en-GB" sz="2400" baseline="-25000" dirty="0"/>
              <a:t>3(g)	</a:t>
            </a:r>
            <a:endParaRPr lang="en-GB" sz="2400" dirty="0"/>
          </a:p>
          <a:p>
            <a:pPr>
              <a:spcAft>
                <a:spcPts val="200"/>
              </a:spcAft>
            </a:pPr>
            <a:endParaRPr lang="en-GB" sz="2400" baseline="-25000" dirty="0"/>
          </a:p>
          <a:p>
            <a:pPr>
              <a:spcAft>
                <a:spcPts val="200"/>
              </a:spcAft>
            </a:pPr>
            <a:r>
              <a:rPr lang="en-GB" sz="3200" baseline="-25000" dirty="0"/>
              <a:t>Note: By convention, units have positive indices before negative ones</a:t>
            </a:r>
            <a:r>
              <a:rPr lang="en-GB" sz="2400" baseline="-25000" dirty="0"/>
              <a:t>	</a:t>
            </a:r>
            <a:endParaRPr lang="en-GB" sz="2400" dirty="0"/>
          </a:p>
        </p:txBody>
      </p:sp>
      <p:sp>
        <p:nvSpPr>
          <p:cNvPr id="2" name="Title 1">
            <a:extLst>
              <a:ext uri="{FF2B5EF4-FFF2-40B4-BE49-F238E27FC236}">
                <a16:creationId xmlns:a16="http://schemas.microsoft.com/office/drawing/2014/main" id="{FEAA485C-B55C-C18E-FCA6-03124CE46684}"/>
              </a:ext>
            </a:extLst>
          </p:cNvPr>
          <p:cNvSpPr txBox="1">
            <a:spLocks/>
          </p:cNvSpPr>
          <p:nvPr/>
        </p:nvSpPr>
        <p:spPr>
          <a:xfrm>
            <a:off x="0" y="0"/>
            <a:ext cx="12128500" cy="1671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92D050"/>
                </a:solidFill>
              </a:rPr>
              <a:t>Units of </a:t>
            </a:r>
            <a:r>
              <a:rPr lang="en-US" b="1" i="1" dirty="0">
                <a:solidFill>
                  <a:srgbClr val="92D050"/>
                </a:solidFill>
              </a:rPr>
              <a:t>K</a:t>
            </a:r>
            <a:r>
              <a:rPr lang="en-US" b="1" i="1" baseline="-25000" dirty="0">
                <a:solidFill>
                  <a:srgbClr val="92D050"/>
                </a:solidFill>
              </a:rPr>
              <a:t>c</a:t>
            </a:r>
            <a:endParaRPr lang="en-US" b="1" dirty="0">
              <a:solidFill>
                <a:srgbClr val="92D050"/>
              </a:solidFill>
            </a:endParaRPr>
          </a:p>
        </p:txBody>
      </p:sp>
      <p:grpSp>
        <p:nvGrpSpPr>
          <p:cNvPr id="3" name="Group 10">
            <a:extLst>
              <a:ext uri="{FF2B5EF4-FFF2-40B4-BE49-F238E27FC236}">
                <a16:creationId xmlns:a16="http://schemas.microsoft.com/office/drawing/2014/main" id="{7787D2EE-2656-DAFE-3AD3-778FECC7F7BB}"/>
              </a:ext>
            </a:extLst>
          </p:cNvPr>
          <p:cNvGrpSpPr>
            <a:grpSpLocks/>
          </p:cNvGrpSpPr>
          <p:nvPr/>
        </p:nvGrpSpPr>
        <p:grpSpPr bwMode="auto">
          <a:xfrm>
            <a:off x="1756931" y="2860669"/>
            <a:ext cx="479425" cy="123825"/>
            <a:chOff x="908" y="497"/>
            <a:chExt cx="302" cy="78"/>
          </a:xfrm>
        </p:grpSpPr>
        <p:grpSp>
          <p:nvGrpSpPr>
            <p:cNvPr id="4" name="Group 11">
              <a:extLst>
                <a:ext uri="{FF2B5EF4-FFF2-40B4-BE49-F238E27FC236}">
                  <a16:creationId xmlns:a16="http://schemas.microsoft.com/office/drawing/2014/main" id="{1812BF68-9BCF-1FF0-1B75-D5A76981AB48}"/>
                </a:ext>
              </a:extLst>
            </p:cNvPr>
            <p:cNvGrpSpPr>
              <a:grpSpLocks/>
            </p:cNvGrpSpPr>
            <p:nvPr/>
          </p:nvGrpSpPr>
          <p:grpSpPr bwMode="auto">
            <a:xfrm>
              <a:off x="912" y="497"/>
              <a:ext cx="298" cy="22"/>
              <a:chOff x="912" y="497"/>
              <a:chExt cx="298" cy="22"/>
            </a:xfrm>
          </p:grpSpPr>
          <p:sp>
            <p:nvSpPr>
              <p:cNvPr id="8" name="Line 12">
                <a:extLst>
                  <a:ext uri="{FF2B5EF4-FFF2-40B4-BE49-F238E27FC236}">
                    <a16:creationId xmlns:a16="http://schemas.microsoft.com/office/drawing/2014/main" id="{435F2916-A855-028B-E23B-489AFB1C3AC3}"/>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9" name="Line 13">
                <a:extLst>
                  <a:ext uri="{FF2B5EF4-FFF2-40B4-BE49-F238E27FC236}">
                    <a16:creationId xmlns:a16="http://schemas.microsoft.com/office/drawing/2014/main" id="{CC8A194D-BE58-3866-F7AF-487E074BE28C}"/>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nvGrpSpPr>
            <p:cNvPr id="5" name="Group 14">
              <a:extLst>
                <a:ext uri="{FF2B5EF4-FFF2-40B4-BE49-F238E27FC236}">
                  <a16:creationId xmlns:a16="http://schemas.microsoft.com/office/drawing/2014/main" id="{F155317D-6B3B-DA81-0F43-B83802F39476}"/>
                </a:ext>
              </a:extLst>
            </p:cNvPr>
            <p:cNvGrpSpPr>
              <a:grpSpLocks/>
            </p:cNvGrpSpPr>
            <p:nvPr/>
          </p:nvGrpSpPr>
          <p:grpSpPr bwMode="auto">
            <a:xfrm rot="-10800000">
              <a:off x="908" y="553"/>
              <a:ext cx="298" cy="22"/>
              <a:chOff x="912" y="497"/>
              <a:chExt cx="298" cy="22"/>
            </a:xfrm>
          </p:grpSpPr>
          <p:sp>
            <p:nvSpPr>
              <p:cNvPr id="6" name="Line 15">
                <a:extLst>
                  <a:ext uri="{FF2B5EF4-FFF2-40B4-BE49-F238E27FC236}">
                    <a16:creationId xmlns:a16="http://schemas.microsoft.com/office/drawing/2014/main" id="{3721A701-6F35-625C-5ACB-478FA1B6B4CE}"/>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7" name="Line 16">
                <a:extLst>
                  <a:ext uri="{FF2B5EF4-FFF2-40B4-BE49-F238E27FC236}">
                    <a16:creationId xmlns:a16="http://schemas.microsoft.com/office/drawing/2014/main" id="{E85BD5E3-A0B4-79AC-CC28-9F01E138E5EB}"/>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sp>
        <p:nvSpPr>
          <p:cNvPr id="11" name="Line 17">
            <a:extLst>
              <a:ext uri="{FF2B5EF4-FFF2-40B4-BE49-F238E27FC236}">
                <a16:creationId xmlns:a16="http://schemas.microsoft.com/office/drawing/2014/main" id="{839A5CA6-B66F-6C7C-4151-242931C41076}"/>
              </a:ext>
            </a:extLst>
          </p:cNvPr>
          <p:cNvSpPr>
            <a:spLocks noChangeShapeType="1"/>
          </p:cNvSpPr>
          <p:nvPr/>
        </p:nvSpPr>
        <p:spPr bwMode="auto">
          <a:xfrm>
            <a:off x="4878388" y="3098800"/>
            <a:ext cx="1217611" cy="0"/>
          </a:xfrm>
          <a:prstGeom prst="line">
            <a:avLst/>
          </a:prstGeom>
          <a:noFill/>
          <a:ln w="28575">
            <a:solidFill>
              <a:schemeClr val="tx1"/>
            </a:solidFill>
            <a:round/>
            <a:headEnd/>
            <a:tailEnd/>
          </a:ln>
          <a:effectLst/>
        </p:spPr>
        <p:txBody>
          <a:bodyPr wrap="none" anchor="ctr"/>
          <a:lstStyle/>
          <a:p>
            <a:endParaRPr lang="en-GB"/>
          </a:p>
        </p:txBody>
      </p:sp>
      <p:sp>
        <p:nvSpPr>
          <p:cNvPr id="13" name="Line 17">
            <a:extLst>
              <a:ext uri="{FF2B5EF4-FFF2-40B4-BE49-F238E27FC236}">
                <a16:creationId xmlns:a16="http://schemas.microsoft.com/office/drawing/2014/main" id="{9A4E2A47-4AED-A1E7-698A-CE7E75DA5D54}"/>
              </a:ext>
            </a:extLst>
          </p:cNvPr>
          <p:cNvSpPr>
            <a:spLocks noChangeShapeType="1"/>
          </p:cNvSpPr>
          <p:nvPr/>
        </p:nvSpPr>
        <p:spPr bwMode="auto">
          <a:xfrm flipV="1">
            <a:off x="6767225" y="3077413"/>
            <a:ext cx="2506085" cy="2915"/>
          </a:xfrm>
          <a:prstGeom prst="line">
            <a:avLst/>
          </a:prstGeom>
          <a:noFill/>
          <a:ln w="28575">
            <a:solidFill>
              <a:schemeClr val="tx1"/>
            </a:solidFill>
            <a:round/>
            <a:headEnd/>
            <a:tailEnd/>
          </a:ln>
          <a:effectLst/>
        </p:spPr>
        <p:txBody>
          <a:bodyPr wrap="none" anchor="ctr"/>
          <a:lstStyle/>
          <a:p>
            <a:endParaRPr lang="en-GB"/>
          </a:p>
        </p:txBody>
      </p:sp>
      <p:cxnSp>
        <p:nvCxnSpPr>
          <p:cNvPr id="15" name="Straight Connector 14">
            <a:extLst>
              <a:ext uri="{FF2B5EF4-FFF2-40B4-BE49-F238E27FC236}">
                <a16:creationId xmlns:a16="http://schemas.microsoft.com/office/drawing/2014/main" id="{C3FD1001-00E5-1B95-DC6B-2C8D1A1C1782}"/>
              </a:ext>
            </a:extLst>
          </p:cNvPr>
          <p:cNvCxnSpPr/>
          <p:nvPr/>
        </p:nvCxnSpPr>
        <p:spPr>
          <a:xfrm flipV="1">
            <a:off x="7130473" y="2826186"/>
            <a:ext cx="1505527" cy="1927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75C319-B6D5-F6B1-634E-CB95A7D0DAF1}"/>
              </a:ext>
            </a:extLst>
          </p:cNvPr>
          <p:cNvCxnSpPr>
            <a:cxnSpLocks/>
          </p:cNvCxnSpPr>
          <p:nvPr/>
        </p:nvCxnSpPr>
        <p:spPr>
          <a:xfrm flipV="1">
            <a:off x="6685072" y="3207436"/>
            <a:ext cx="1334040" cy="1427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4CE2E7-92AF-26DE-3BAA-68FCFD59ED6B}"/>
              </a:ext>
            </a:extLst>
          </p:cNvPr>
          <p:cNvCxnSpPr>
            <a:cxnSpLocks/>
          </p:cNvCxnSpPr>
          <p:nvPr/>
        </p:nvCxnSpPr>
        <p:spPr>
          <a:xfrm flipV="1">
            <a:off x="8020267" y="3207436"/>
            <a:ext cx="1253043" cy="1366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 name="Group 10">
            <a:extLst>
              <a:ext uri="{FF2B5EF4-FFF2-40B4-BE49-F238E27FC236}">
                <a16:creationId xmlns:a16="http://schemas.microsoft.com/office/drawing/2014/main" id="{6BD3303F-F64B-3C68-7740-03DF88A0C06F}"/>
              </a:ext>
            </a:extLst>
          </p:cNvPr>
          <p:cNvGrpSpPr>
            <a:grpSpLocks/>
          </p:cNvGrpSpPr>
          <p:nvPr/>
        </p:nvGrpSpPr>
        <p:grpSpPr bwMode="auto">
          <a:xfrm>
            <a:off x="2300543" y="4731033"/>
            <a:ext cx="479425" cy="123825"/>
            <a:chOff x="908" y="497"/>
            <a:chExt cx="302" cy="78"/>
          </a:xfrm>
        </p:grpSpPr>
        <p:grpSp>
          <p:nvGrpSpPr>
            <p:cNvPr id="21" name="Group 11">
              <a:extLst>
                <a:ext uri="{FF2B5EF4-FFF2-40B4-BE49-F238E27FC236}">
                  <a16:creationId xmlns:a16="http://schemas.microsoft.com/office/drawing/2014/main" id="{263EAB83-04D6-308E-FBDA-98B8251859AA}"/>
                </a:ext>
              </a:extLst>
            </p:cNvPr>
            <p:cNvGrpSpPr>
              <a:grpSpLocks/>
            </p:cNvGrpSpPr>
            <p:nvPr/>
          </p:nvGrpSpPr>
          <p:grpSpPr bwMode="auto">
            <a:xfrm>
              <a:off x="912" y="497"/>
              <a:ext cx="298" cy="22"/>
              <a:chOff x="912" y="497"/>
              <a:chExt cx="298" cy="22"/>
            </a:xfrm>
          </p:grpSpPr>
          <p:sp>
            <p:nvSpPr>
              <p:cNvPr id="25" name="Line 12">
                <a:extLst>
                  <a:ext uri="{FF2B5EF4-FFF2-40B4-BE49-F238E27FC236}">
                    <a16:creationId xmlns:a16="http://schemas.microsoft.com/office/drawing/2014/main" id="{84FA6659-8744-A725-9254-A8961C43CCD7}"/>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26" name="Line 13">
                <a:extLst>
                  <a:ext uri="{FF2B5EF4-FFF2-40B4-BE49-F238E27FC236}">
                    <a16:creationId xmlns:a16="http://schemas.microsoft.com/office/drawing/2014/main" id="{A62EC492-282C-15FB-2500-79278E748D31}"/>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nvGrpSpPr>
            <p:cNvPr id="22" name="Group 14">
              <a:extLst>
                <a:ext uri="{FF2B5EF4-FFF2-40B4-BE49-F238E27FC236}">
                  <a16:creationId xmlns:a16="http://schemas.microsoft.com/office/drawing/2014/main" id="{898D1FB2-AD48-EFD3-CF41-12A4ED52C803}"/>
                </a:ext>
              </a:extLst>
            </p:cNvPr>
            <p:cNvGrpSpPr>
              <a:grpSpLocks/>
            </p:cNvGrpSpPr>
            <p:nvPr/>
          </p:nvGrpSpPr>
          <p:grpSpPr bwMode="auto">
            <a:xfrm rot="-10800000">
              <a:off x="908" y="553"/>
              <a:ext cx="298" cy="22"/>
              <a:chOff x="912" y="497"/>
              <a:chExt cx="298" cy="22"/>
            </a:xfrm>
          </p:grpSpPr>
          <p:sp>
            <p:nvSpPr>
              <p:cNvPr id="23" name="Line 15">
                <a:extLst>
                  <a:ext uri="{FF2B5EF4-FFF2-40B4-BE49-F238E27FC236}">
                    <a16:creationId xmlns:a16="http://schemas.microsoft.com/office/drawing/2014/main" id="{9B71B17A-1260-CFD6-9D37-92A966CDE666}"/>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24" name="Line 16">
                <a:extLst>
                  <a:ext uri="{FF2B5EF4-FFF2-40B4-BE49-F238E27FC236}">
                    <a16:creationId xmlns:a16="http://schemas.microsoft.com/office/drawing/2014/main" id="{CC07475C-49B3-90E9-3646-BB2C98D39D38}"/>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grpSp>
        <p:nvGrpSpPr>
          <p:cNvPr id="27" name="Group 10">
            <a:extLst>
              <a:ext uri="{FF2B5EF4-FFF2-40B4-BE49-F238E27FC236}">
                <a16:creationId xmlns:a16="http://schemas.microsoft.com/office/drawing/2014/main" id="{058F3D49-0F2B-B149-8444-18C41CDC5742}"/>
              </a:ext>
            </a:extLst>
          </p:cNvPr>
          <p:cNvGrpSpPr>
            <a:grpSpLocks/>
          </p:cNvGrpSpPr>
          <p:nvPr/>
        </p:nvGrpSpPr>
        <p:grpSpPr bwMode="auto">
          <a:xfrm>
            <a:off x="2826038" y="5541071"/>
            <a:ext cx="479425" cy="123825"/>
            <a:chOff x="908" y="497"/>
            <a:chExt cx="302" cy="78"/>
          </a:xfrm>
        </p:grpSpPr>
        <p:grpSp>
          <p:nvGrpSpPr>
            <p:cNvPr id="28" name="Group 11">
              <a:extLst>
                <a:ext uri="{FF2B5EF4-FFF2-40B4-BE49-F238E27FC236}">
                  <a16:creationId xmlns:a16="http://schemas.microsoft.com/office/drawing/2014/main" id="{BF5DEC36-0F10-B79B-F8B1-B87456E716D8}"/>
                </a:ext>
              </a:extLst>
            </p:cNvPr>
            <p:cNvGrpSpPr>
              <a:grpSpLocks/>
            </p:cNvGrpSpPr>
            <p:nvPr/>
          </p:nvGrpSpPr>
          <p:grpSpPr bwMode="auto">
            <a:xfrm>
              <a:off x="912" y="497"/>
              <a:ext cx="298" cy="22"/>
              <a:chOff x="912" y="497"/>
              <a:chExt cx="298" cy="22"/>
            </a:xfrm>
          </p:grpSpPr>
          <p:sp>
            <p:nvSpPr>
              <p:cNvPr id="32" name="Line 12">
                <a:extLst>
                  <a:ext uri="{FF2B5EF4-FFF2-40B4-BE49-F238E27FC236}">
                    <a16:creationId xmlns:a16="http://schemas.microsoft.com/office/drawing/2014/main" id="{76D9783E-00E7-CCD6-5FFF-0445E4DE9FB9}"/>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33" name="Line 13">
                <a:extLst>
                  <a:ext uri="{FF2B5EF4-FFF2-40B4-BE49-F238E27FC236}">
                    <a16:creationId xmlns:a16="http://schemas.microsoft.com/office/drawing/2014/main" id="{7AB97D63-B682-7DBF-D718-C31223E69057}"/>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nvGrpSpPr>
            <p:cNvPr id="29" name="Group 14">
              <a:extLst>
                <a:ext uri="{FF2B5EF4-FFF2-40B4-BE49-F238E27FC236}">
                  <a16:creationId xmlns:a16="http://schemas.microsoft.com/office/drawing/2014/main" id="{2D30ED6B-1052-C117-911D-0675636F6E40}"/>
                </a:ext>
              </a:extLst>
            </p:cNvPr>
            <p:cNvGrpSpPr>
              <a:grpSpLocks/>
            </p:cNvGrpSpPr>
            <p:nvPr/>
          </p:nvGrpSpPr>
          <p:grpSpPr bwMode="auto">
            <a:xfrm rot="-10800000">
              <a:off x="908" y="553"/>
              <a:ext cx="298" cy="22"/>
              <a:chOff x="912" y="497"/>
              <a:chExt cx="298" cy="22"/>
            </a:xfrm>
          </p:grpSpPr>
          <p:sp>
            <p:nvSpPr>
              <p:cNvPr id="30" name="Line 15">
                <a:extLst>
                  <a:ext uri="{FF2B5EF4-FFF2-40B4-BE49-F238E27FC236}">
                    <a16:creationId xmlns:a16="http://schemas.microsoft.com/office/drawing/2014/main" id="{0D81D1BE-B367-2E86-422B-DF1A1EAA1655}"/>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31" name="Line 16">
                <a:extLst>
                  <a:ext uri="{FF2B5EF4-FFF2-40B4-BE49-F238E27FC236}">
                    <a16:creationId xmlns:a16="http://schemas.microsoft.com/office/drawing/2014/main" id="{24EFEEE6-83FA-8D7C-A074-2C3A5B9562FD}"/>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spTree>
    <p:extLst>
      <p:ext uri="{BB962C8B-B14F-4D97-AF65-F5344CB8AC3E}">
        <p14:creationId xmlns:p14="http://schemas.microsoft.com/office/powerpoint/2010/main" val="1437306716"/>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203201" y="844551"/>
            <a:ext cx="11924144" cy="5693866"/>
          </a:xfrm>
          <a:prstGeom prst="rect">
            <a:avLst/>
          </a:prstGeom>
          <a:noFill/>
          <a:ln w="9525">
            <a:noFill/>
            <a:miter lim="800000"/>
            <a:headEnd/>
            <a:tailEnd/>
          </a:ln>
          <a:effectLst/>
        </p:spPr>
        <p:txBody>
          <a:bodyPr wrap="square">
            <a:spAutoFit/>
          </a:bodyPr>
          <a:lstStyle/>
          <a:p>
            <a:pPr>
              <a:spcAft>
                <a:spcPts val="200"/>
              </a:spcAft>
            </a:pPr>
            <a:r>
              <a:rPr lang="en-GB" sz="2400" dirty="0"/>
              <a:t>The units depend upon the stoichiometry of the chemical equation, i.e. the number of concentration terms (moldm</a:t>
            </a:r>
            <a:r>
              <a:rPr lang="en-GB" sz="2400" baseline="30000" dirty="0"/>
              <a:t>-3</a:t>
            </a:r>
            <a:r>
              <a:rPr lang="en-GB" sz="2400" dirty="0"/>
              <a:t>) on the top and bottom. </a:t>
            </a:r>
          </a:p>
          <a:p>
            <a:pPr>
              <a:spcAft>
                <a:spcPts val="200"/>
              </a:spcAft>
            </a:pPr>
            <a:endParaRPr lang="en-GB" sz="2400" baseline="30000" dirty="0"/>
          </a:p>
          <a:p>
            <a:pPr>
              <a:spcAft>
                <a:spcPts val="200"/>
              </a:spcAft>
            </a:pPr>
            <a:r>
              <a:rPr lang="en-GB" sz="2400" dirty="0"/>
              <a:t>e.g.</a:t>
            </a:r>
          </a:p>
          <a:p>
            <a:pPr>
              <a:spcAft>
                <a:spcPts val="200"/>
              </a:spcAft>
            </a:pPr>
            <a:endParaRPr lang="en-GB" sz="2400" dirty="0"/>
          </a:p>
          <a:p>
            <a:pPr>
              <a:spcAft>
                <a:spcPts val="200"/>
              </a:spcAft>
            </a:pPr>
            <a:r>
              <a:rPr lang="en-GB" sz="2400" dirty="0"/>
              <a:t>H</a:t>
            </a:r>
            <a:r>
              <a:rPr lang="en-GB" sz="2400" baseline="-25000" dirty="0"/>
              <a:t>2(g)</a:t>
            </a:r>
            <a:r>
              <a:rPr lang="en-GB" sz="2400" dirty="0"/>
              <a:t> + I</a:t>
            </a:r>
            <a:r>
              <a:rPr lang="en-GB" sz="2400" baseline="-25000" dirty="0"/>
              <a:t>2(g)</a:t>
            </a:r>
            <a:r>
              <a:rPr lang="en-GB" sz="2400" dirty="0"/>
              <a:t> 	    2HI</a:t>
            </a:r>
            <a:r>
              <a:rPr lang="en-GB" sz="2400" baseline="-25000" dirty="0"/>
              <a:t>(g)</a:t>
            </a:r>
            <a:r>
              <a:rPr lang="en-GB" sz="2400" dirty="0"/>
              <a:t>		</a:t>
            </a:r>
            <a:r>
              <a:rPr lang="en-GB" sz="2400" i="1" dirty="0"/>
              <a:t>K</a:t>
            </a:r>
            <a:r>
              <a:rPr lang="en-GB" sz="2400" i="1" baseline="-25000" dirty="0"/>
              <a:t>c</a:t>
            </a:r>
            <a:r>
              <a:rPr lang="en-GB" sz="2400" dirty="0"/>
              <a:t> = 	    [HI</a:t>
            </a:r>
            <a:r>
              <a:rPr lang="en-GB" sz="2400" baseline="-25000" dirty="0"/>
              <a:t>(g)</a:t>
            </a:r>
            <a:r>
              <a:rPr lang="en-GB" sz="2400" dirty="0"/>
              <a:t>]</a:t>
            </a:r>
            <a:r>
              <a:rPr lang="en-GB" sz="2400" baseline="30000" dirty="0"/>
              <a:t>2</a:t>
            </a:r>
            <a:r>
              <a:rPr lang="en-GB" sz="2400" dirty="0"/>
              <a:t>       =          (moldm</a:t>
            </a:r>
            <a:r>
              <a:rPr lang="en-GB" sz="2400" baseline="30000" dirty="0"/>
              <a:t>-3</a:t>
            </a:r>
            <a:r>
              <a:rPr lang="en-GB" sz="2400" dirty="0"/>
              <a:t>)</a:t>
            </a:r>
            <a:r>
              <a:rPr lang="en-GB" sz="2400" baseline="30000" dirty="0"/>
              <a:t>2</a:t>
            </a:r>
            <a:r>
              <a:rPr lang="en-GB" sz="2400" dirty="0"/>
              <a:t> 	= </a:t>
            </a:r>
            <a:r>
              <a:rPr lang="en-GB" sz="2400" dirty="0">
                <a:solidFill>
                  <a:srgbClr val="FF0000"/>
                </a:solidFill>
              </a:rPr>
              <a:t>NO UNITS</a:t>
            </a:r>
            <a:r>
              <a:rPr lang="en-GB" sz="2400" dirty="0"/>
              <a:t>						[H</a:t>
            </a:r>
            <a:r>
              <a:rPr lang="en-GB" sz="2400" baseline="-25000" dirty="0"/>
              <a:t>2(g)</a:t>
            </a:r>
            <a:r>
              <a:rPr lang="en-GB" sz="2400" dirty="0"/>
              <a:t>][I</a:t>
            </a:r>
            <a:r>
              <a:rPr lang="en-GB" sz="2400" baseline="-25000" dirty="0"/>
              <a:t>2(g)</a:t>
            </a:r>
            <a:r>
              <a:rPr lang="en-GB" sz="2400" dirty="0"/>
              <a:t>]	 (moldm</a:t>
            </a:r>
            <a:r>
              <a:rPr lang="en-GB" sz="2400" baseline="30000" dirty="0"/>
              <a:t>-3</a:t>
            </a:r>
            <a:r>
              <a:rPr lang="en-GB" sz="2400" dirty="0"/>
              <a:t>) (moldm</a:t>
            </a:r>
            <a:r>
              <a:rPr lang="en-GB" sz="2400" baseline="30000" dirty="0"/>
              <a:t>-3</a:t>
            </a:r>
            <a:r>
              <a:rPr lang="en-GB" sz="2400" dirty="0"/>
              <a:t>) </a:t>
            </a:r>
          </a:p>
          <a:p>
            <a:pPr>
              <a:spcAft>
                <a:spcPts val="200"/>
              </a:spcAft>
            </a:pPr>
            <a:endParaRPr lang="en-GB" sz="2400" dirty="0"/>
          </a:p>
          <a:p>
            <a:pPr>
              <a:spcAft>
                <a:spcPts val="200"/>
              </a:spcAft>
            </a:pPr>
            <a:r>
              <a:rPr lang="en-GB" sz="2400" dirty="0"/>
              <a:t>Find the units of </a:t>
            </a:r>
            <a:r>
              <a:rPr lang="en-GB" sz="2400" i="1" dirty="0"/>
              <a:t>K</a:t>
            </a:r>
            <a:r>
              <a:rPr lang="en-GB" sz="2400" i="1" baseline="-25000" dirty="0"/>
              <a:t>c</a:t>
            </a:r>
            <a:r>
              <a:rPr lang="en-GB" sz="2400" dirty="0"/>
              <a:t> for,</a:t>
            </a:r>
          </a:p>
          <a:p>
            <a:pPr>
              <a:spcAft>
                <a:spcPts val="200"/>
              </a:spcAft>
            </a:pPr>
            <a:endParaRPr lang="en-GB" sz="2400" dirty="0"/>
          </a:p>
          <a:p>
            <a:pPr marL="514350" indent="-514350">
              <a:spcAft>
                <a:spcPts val="200"/>
              </a:spcAft>
              <a:buAutoNum type="romanLcParenR"/>
            </a:pPr>
            <a:r>
              <a:rPr lang="en-GB" sz="2400" dirty="0"/>
              <a:t>N</a:t>
            </a:r>
            <a:r>
              <a:rPr lang="en-GB" sz="2400" baseline="-25000" dirty="0"/>
              <a:t>2</a:t>
            </a:r>
            <a:r>
              <a:rPr lang="en-GB" sz="2400" dirty="0"/>
              <a:t>O</a:t>
            </a:r>
            <a:r>
              <a:rPr lang="en-GB" sz="2400" baseline="-25000" dirty="0"/>
              <a:t>4(g)</a:t>
            </a:r>
            <a:r>
              <a:rPr lang="en-GB" sz="2400" dirty="0"/>
              <a:t>		2NO</a:t>
            </a:r>
            <a:r>
              <a:rPr lang="en-GB" sz="2400" baseline="-25000" dirty="0"/>
              <a:t>2(g)</a:t>
            </a:r>
            <a:r>
              <a:rPr lang="en-GB" sz="2400" dirty="0"/>
              <a:t>			</a:t>
            </a:r>
            <a:r>
              <a:rPr lang="en-GB" sz="2400" dirty="0">
                <a:solidFill>
                  <a:srgbClr val="FF0000"/>
                </a:solidFill>
              </a:rPr>
              <a:t>UNITS = moldm</a:t>
            </a:r>
            <a:r>
              <a:rPr lang="en-GB" sz="2400" baseline="30000" dirty="0">
                <a:solidFill>
                  <a:srgbClr val="FF0000"/>
                </a:solidFill>
              </a:rPr>
              <a:t>-3</a:t>
            </a:r>
            <a:endParaRPr lang="en-GB" sz="2400" dirty="0">
              <a:solidFill>
                <a:srgbClr val="FF0000"/>
              </a:solidFill>
            </a:endParaRPr>
          </a:p>
          <a:p>
            <a:pPr marL="514350" indent="-514350">
              <a:spcAft>
                <a:spcPts val="200"/>
              </a:spcAft>
              <a:buAutoNum type="romanLcParenR"/>
            </a:pPr>
            <a:endParaRPr lang="en-GB" sz="2400" dirty="0"/>
          </a:p>
          <a:p>
            <a:pPr marL="514350" indent="-514350">
              <a:spcAft>
                <a:spcPts val="200"/>
              </a:spcAft>
              <a:buFontTx/>
              <a:buAutoNum type="romanLcParenR"/>
            </a:pPr>
            <a:r>
              <a:rPr lang="en-GB" sz="2400" dirty="0"/>
              <a:t>2SO</a:t>
            </a:r>
            <a:r>
              <a:rPr lang="en-GB" sz="2400" baseline="-25000" dirty="0"/>
              <a:t>2(g)</a:t>
            </a:r>
            <a:r>
              <a:rPr lang="en-GB" sz="2400" dirty="0"/>
              <a:t> + O</a:t>
            </a:r>
            <a:r>
              <a:rPr lang="en-GB" sz="2400" baseline="-25000" dirty="0"/>
              <a:t>2(g)</a:t>
            </a:r>
            <a:r>
              <a:rPr lang="en-GB" sz="2400" dirty="0"/>
              <a:t>		2SO</a:t>
            </a:r>
            <a:r>
              <a:rPr lang="en-GB" sz="2400" baseline="-25000" dirty="0"/>
              <a:t>3(g)		</a:t>
            </a:r>
            <a:r>
              <a:rPr lang="en-GB" sz="2400" dirty="0">
                <a:solidFill>
                  <a:srgbClr val="FF0000"/>
                </a:solidFill>
              </a:rPr>
              <a:t>UNITS = dm</a:t>
            </a:r>
            <a:r>
              <a:rPr lang="en-GB" sz="2400" baseline="30000" dirty="0">
                <a:solidFill>
                  <a:srgbClr val="FF0000"/>
                </a:solidFill>
              </a:rPr>
              <a:t>3</a:t>
            </a:r>
            <a:r>
              <a:rPr lang="en-GB" sz="2400" dirty="0">
                <a:solidFill>
                  <a:srgbClr val="FF0000"/>
                </a:solidFill>
              </a:rPr>
              <a:t>mol</a:t>
            </a:r>
            <a:r>
              <a:rPr lang="en-GB" sz="2400" baseline="30000" dirty="0">
                <a:solidFill>
                  <a:srgbClr val="FF0000"/>
                </a:solidFill>
              </a:rPr>
              <a:t>-1</a:t>
            </a:r>
            <a:endParaRPr lang="en-GB" sz="2400" dirty="0"/>
          </a:p>
          <a:p>
            <a:pPr>
              <a:spcAft>
                <a:spcPts val="200"/>
              </a:spcAft>
            </a:pPr>
            <a:endParaRPr lang="en-GB" sz="2400" baseline="-25000" dirty="0"/>
          </a:p>
          <a:p>
            <a:pPr>
              <a:spcAft>
                <a:spcPts val="200"/>
              </a:spcAft>
            </a:pPr>
            <a:r>
              <a:rPr lang="en-GB" sz="3200" baseline="-25000" dirty="0"/>
              <a:t>Note: By convention, units have positive indices before negative ones</a:t>
            </a:r>
            <a:r>
              <a:rPr lang="en-GB" sz="2400" baseline="-25000" dirty="0"/>
              <a:t>	</a:t>
            </a:r>
            <a:endParaRPr lang="en-GB" sz="2400" dirty="0"/>
          </a:p>
        </p:txBody>
      </p:sp>
      <p:sp>
        <p:nvSpPr>
          <p:cNvPr id="2" name="Title 1">
            <a:extLst>
              <a:ext uri="{FF2B5EF4-FFF2-40B4-BE49-F238E27FC236}">
                <a16:creationId xmlns:a16="http://schemas.microsoft.com/office/drawing/2014/main" id="{FEAA485C-B55C-C18E-FCA6-03124CE46684}"/>
              </a:ext>
            </a:extLst>
          </p:cNvPr>
          <p:cNvSpPr txBox="1">
            <a:spLocks/>
          </p:cNvSpPr>
          <p:nvPr/>
        </p:nvSpPr>
        <p:spPr>
          <a:xfrm>
            <a:off x="0" y="0"/>
            <a:ext cx="12128500" cy="1671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92D050"/>
                </a:solidFill>
              </a:rPr>
              <a:t>Units of </a:t>
            </a:r>
            <a:r>
              <a:rPr lang="en-US" b="1" i="1" dirty="0">
                <a:solidFill>
                  <a:srgbClr val="92D050"/>
                </a:solidFill>
              </a:rPr>
              <a:t>K</a:t>
            </a:r>
            <a:r>
              <a:rPr lang="en-US" b="1" i="1" baseline="-25000" dirty="0">
                <a:solidFill>
                  <a:srgbClr val="92D050"/>
                </a:solidFill>
              </a:rPr>
              <a:t>c</a:t>
            </a:r>
            <a:endParaRPr lang="en-US" b="1" dirty="0">
              <a:solidFill>
                <a:srgbClr val="92D050"/>
              </a:solidFill>
            </a:endParaRPr>
          </a:p>
        </p:txBody>
      </p:sp>
      <p:grpSp>
        <p:nvGrpSpPr>
          <p:cNvPr id="3" name="Group 10">
            <a:extLst>
              <a:ext uri="{FF2B5EF4-FFF2-40B4-BE49-F238E27FC236}">
                <a16:creationId xmlns:a16="http://schemas.microsoft.com/office/drawing/2014/main" id="{7787D2EE-2656-DAFE-3AD3-778FECC7F7BB}"/>
              </a:ext>
            </a:extLst>
          </p:cNvPr>
          <p:cNvGrpSpPr>
            <a:grpSpLocks/>
          </p:cNvGrpSpPr>
          <p:nvPr/>
        </p:nvGrpSpPr>
        <p:grpSpPr bwMode="auto">
          <a:xfrm>
            <a:off x="1756931" y="2860669"/>
            <a:ext cx="479425" cy="123825"/>
            <a:chOff x="908" y="497"/>
            <a:chExt cx="302" cy="78"/>
          </a:xfrm>
        </p:grpSpPr>
        <p:grpSp>
          <p:nvGrpSpPr>
            <p:cNvPr id="4" name="Group 11">
              <a:extLst>
                <a:ext uri="{FF2B5EF4-FFF2-40B4-BE49-F238E27FC236}">
                  <a16:creationId xmlns:a16="http://schemas.microsoft.com/office/drawing/2014/main" id="{1812BF68-9BCF-1FF0-1B75-D5A76981AB48}"/>
                </a:ext>
              </a:extLst>
            </p:cNvPr>
            <p:cNvGrpSpPr>
              <a:grpSpLocks/>
            </p:cNvGrpSpPr>
            <p:nvPr/>
          </p:nvGrpSpPr>
          <p:grpSpPr bwMode="auto">
            <a:xfrm>
              <a:off x="912" y="497"/>
              <a:ext cx="298" cy="22"/>
              <a:chOff x="912" y="497"/>
              <a:chExt cx="298" cy="22"/>
            </a:xfrm>
          </p:grpSpPr>
          <p:sp>
            <p:nvSpPr>
              <p:cNvPr id="8" name="Line 12">
                <a:extLst>
                  <a:ext uri="{FF2B5EF4-FFF2-40B4-BE49-F238E27FC236}">
                    <a16:creationId xmlns:a16="http://schemas.microsoft.com/office/drawing/2014/main" id="{435F2916-A855-028B-E23B-489AFB1C3AC3}"/>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9" name="Line 13">
                <a:extLst>
                  <a:ext uri="{FF2B5EF4-FFF2-40B4-BE49-F238E27FC236}">
                    <a16:creationId xmlns:a16="http://schemas.microsoft.com/office/drawing/2014/main" id="{CC8A194D-BE58-3866-F7AF-487E074BE28C}"/>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nvGrpSpPr>
            <p:cNvPr id="5" name="Group 14">
              <a:extLst>
                <a:ext uri="{FF2B5EF4-FFF2-40B4-BE49-F238E27FC236}">
                  <a16:creationId xmlns:a16="http://schemas.microsoft.com/office/drawing/2014/main" id="{F155317D-6B3B-DA81-0F43-B83802F39476}"/>
                </a:ext>
              </a:extLst>
            </p:cNvPr>
            <p:cNvGrpSpPr>
              <a:grpSpLocks/>
            </p:cNvGrpSpPr>
            <p:nvPr/>
          </p:nvGrpSpPr>
          <p:grpSpPr bwMode="auto">
            <a:xfrm rot="-10800000">
              <a:off x="908" y="553"/>
              <a:ext cx="298" cy="22"/>
              <a:chOff x="912" y="497"/>
              <a:chExt cx="298" cy="22"/>
            </a:xfrm>
          </p:grpSpPr>
          <p:sp>
            <p:nvSpPr>
              <p:cNvPr id="6" name="Line 15">
                <a:extLst>
                  <a:ext uri="{FF2B5EF4-FFF2-40B4-BE49-F238E27FC236}">
                    <a16:creationId xmlns:a16="http://schemas.microsoft.com/office/drawing/2014/main" id="{3721A701-6F35-625C-5ACB-478FA1B6B4CE}"/>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7" name="Line 16">
                <a:extLst>
                  <a:ext uri="{FF2B5EF4-FFF2-40B4-BE49-F238E27FC236}">
                    <a16:creationId xmlns:a16="http://schemas.microsoft.com/office/drawing/2014/main" id="{E85BD5E3-A0B4-79AC-CC28-9F01E138E5EB}"/>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sp>
        <p:nvSpPr>
          <p:cNvPr id="11" name="Line 17">
            <a:extLst>
              <a:ext uri="{FF2B5EF4-FFF2-40B4-BE49-F238E27FC236}">
                <a16:creationId xmlns:a16="http://schemas.microsoft.com/office/drawing/2014/main" id="{839A5CA6-B66F-6C7C-4151-242931C41076}"/>
              </a:ext>
            </a:extLst>
          </p:cNvPr>
          <p:cNvSpPr>
            <a:spLocks noChangeShapeType="1"/>
          </p:cNvSpPr>
          <p:nvPr/>
        </p:nvSpPr>
        <p:spPr bwMode="auto">
          <a:xfrm>
            <a:off x="4878388" y="3098800"/>
            <a:ext cx="1217611" cy="0"/>
          </a:xfrm>
          <a:prstGeom prst="line">
            <a:avLst/>
          </a:prstGeom>
          <a:noFill/>
          <a:ln w="28575">
            <a:solidFill>
              <a:schemeClr val="tx1"/>
            </a:solidFill>
            <a:round/>
            <a:headEnd/>
            <a:tailEnd/>
          </a:ln>
          <a:effectLst/>
        </p:spPr>
        <p:txBody>
          <a:bodyPr wrap="none" anchor="ctr"/>
          <a:lstStyle/>
          <a:p>
            <a:endParaRPr lang="en-GB"/>
          </a:p>
        </p:txBody>
      </p:sp>
      <p:sp>
        <p:nvSpPr>
          <p:cNvPr id="13" name="Line 17">
            <a:extLst>
              <a:ext uri="{FF2B5EF4-FFF2-40B4-BE49-F238E27FC236}">
                <a16:creationId xmlns:a16="http://schemas.microsoft.com/office/drawing/2014/main" id="{9A4E2A47-4AED-A1E7-698A-CE7E75DA5D54}"/>
              </a:ext>
            </a:extLst>
          </p:cNvPr>
          <p:cNvSpPr>
            <a:spLocks noChangeShapeType="1"/>
          </p:cNvSpPr>
          <p:nvPr/>
        </p:nvSpPr>
        <p:spPr bwMode="auto">
          <a:xfrm flipV="1">
            <a:off x="6767225" y="3077413"/>
            <a:ext cx="2506085" cy="2915"/>
          </a:xfrm>
          <a:prstGeom prst="line">
            <a:avLst/>
          </a:prstGeom>
          <a:noFill/>
          <a:ln w="28575">
            <a:solidFill>
              <a:schemeClr val="tx1"/>
            </a:solidFill>
            <a:round/>
            <a:headEnd/>
            <a:tailEnd/>
          </a:ln>
          <a:effectLst/>
        </p:spPr>
        <p:txBody>
          <a:bodyPr wrap="none" anchor="ctr"/>
          <a:lstStyle/>
          <a:p>
            <a:endParaRPr lang="en-GB"/>
          </a:p>
        </p:txBody>
      </p:sp>
      <p:cxnSp>
        <p:nvCxnSpPr>
          <p:cNvPr id="15" name="Straight Connector 14">
            <a:extLst>
              <a:ext uri="{FF2B5EF4-FFF2-40B4-BE49-F238E27FC236}">
                <a16:creationId xmlns:a16="http://schemas.microsoft.com/office/drawing/2014/main" id="{C3FD1001-00E5-1B95-DC6B-2C8D1A1C1782}"/>
              </a:ext>
            </a:extLst>
          </p:cNvPr>
          <p:cNvCxnSpPr/>
          <p:nvPr/>
        </p:nvCxnSpPr>
        <p:spPr>
          <a:xfrm flipV="1">
            <a:off x="7130473" y="2826186"/>
            <a:ext cx="1505527" cy="1927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75C319-B6D5-F6B1-634E-CB95A7D0DAF1}"/>
              </a:ext>
            </a:extLst>
          </p:cNvPr>
          <p:cNvCxnSpPr>
            <a:cxnSpLocks/>
          </p:cNvCxnSpPr>
          <p:nvPr/>
        </p:nvCxnSpPr>
        <p:spPr>
          <a:xfrm flipV="1">
            <a:off x="6685072" y="3207436"/>
            <a:ext cx="1334040" cy="1427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4CE2E7-92AF-26DE-3BAA-68FCFD59ED6B}"/>
              </a:ext>
            </a:extLst>
          </p:cNvPr>
          <p:cNvCxnSpPr>
            <a:cxnSpLocks/>
          </p:cNvCxnSpPr>
          <p:nvPr/>
        </p:nvCxnSpPr>
        <p:spPr>
          <a:xfrm flipV="1">
            <a:off x="8020267" y="3207436"/>
            <a:ext cx="1253043" cy="1366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 name="Group 10">
            <a:extLst>
              <a:ext uri="{FF2B5EF4-FFF2-40B4-BE49-F238E27FC236}">
                <a16:creationId xmlns:a16="http://schemas.microsoft.com/office/drawing/2014/main" id="{6BD3303F-F64B-3C68-7740-03DF88A0C06F}"/>
              </a:ext>
            </a:extLst>
          </p:cNvPr>
          <p:cNvGrpSpPr>
            <a:grpSpLocks/>
          </p:cNvGrpSpPr>
          <p:nvPr/>
        </p:nvGrpSpPr>
        <p:grpSpPr bwMode="auto">
          <a:xfrm>
            <a:off x="2300543" y="4731033"/>
            <a:ext cx="479425" cy="123825"/>
            <a:chOff x="908" y="497"/>
            <a:chExt cx="302" cy="78"/>
          </a:xfrm>
        </p:grpSpPr>
        <p:grpSp>
          <p:nvGrpSpPr>
            <p:cNvPr id="21" name="Group 11">
              <a:extLst>
                <a:ext uri="{FF2B5EF4-FFF2-40B4-BE49-F238E27FC236}">
                  <a16:creationId xmlns:a16="http://schemas.microsoft.com/office/drawing/2014/main" id="{263EAB83-04D6-308E-FBDA-98B8251859AA}"/>
                </a:ext>
              </a:extLst>
            </p:cNvPr>
            <p:cNvGrpSpPr>
              <a:grpSpLocks/>
            </p:cNvGrpSpPr>
            <p:nvPr/>
          </p:nvGrpSpPr>
          <p:grpSpPr bwMode="auto">
            <a:xfrm>
              <a:off x="912" y="497"/>
              <a:ext cx="298" cy="22"/>
              <a:chOff x="912" y="497"/>
              <a:chExt cx="298" cy="22"/>
            </a:xfrm>
          </p:grpSpPr>
          <p:sp>
            <p:nvSpPr>
              <p:cNvPr id="25" name="Line 12">
                <a:extLst>
                  <a:ext uri="{FF2B5EF4-FFF2-40B4-BE49-F238E27FC236}">
                    <a16:creationId xmlns:a16="http://schemas.microsoft.com/office/drawing/2014/main" id="{84FA6659-8744-A725-9254-A8961C43CCD7}"/>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26" name="Line 13">
                <a:extLst>
                  <a:ext uri="{FF2B5EF4-FFF2-40B4-BE49-F238E27FC236}">
                    <a16:creationId xmlns:a16="http://schemas.microsoft.com/office/drawing/2014/main" id="{A62EC492-282C-15FB-2500-79278E748D31}"/>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nvGrpSpPr>
            <p:cNvPr id="22" name="Group 14">
              <a:extLst>
                <a:ext uri="{FF2B5EF4-FFF2-40B4-BE49-F238E27FC236}">
                  <a16:creationId xmlns:a16="http://schemas.microsoft.com/office/drawing/2014/main" id="{898D1FB2-AD48-EFD3-CF41-12A4ED52C803}"/>
                </a:ext>
              </a:extLst>
            </p:cNvPr>
            <p:cNvGrpSpPr>
              <a:grpSpLocks/>
            </p:cNvGrpSpPr>
            <p:nvPr/>
          </p:nvGrpSpPr>
          <p:grpSpPr bwMode="auto">
            <a:xfrm rot="-10800000">
              <a:off x="908" y="553"/>
              <a:ext cx="298" cy="22"/>
              <a:chOff x="912" y="497"/>
              <a:chExt cx="298" cy="22"/>
            </a:xfrm>
          </p:grpSpPr>
          <p:sp>
            <p:nvSpPr>
              <p:cNvPr id="23" name="Line 15">
                <a:extLst>
                  <a:ext uri="{FF2B5EF4-FFF2-40B4-BE49-F238E27FC236}">
                    <a16:creationId xmlns:a16="http://schemas.microsoft.com/office/drawing/2014/main" id="{9B71B17A-1260-CFD6-9D37-92A966CDE666}"/>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24" name="Line 16">
                <a:extLst>
                  <a:ext uri="{FF2B5EF4-FFF2-40B4-BE49-F238E27FC236}">
                    <a16:creationId xmlns:a16="http://schemas.microsoft.com/office/drawing/2014/main" id="{CC07475C-49B3-90E9-3646-BB2C98D39D38}"/>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grpSp>
        <p:nvGrpSpPr>
          <p:cNvPr id="27" name="Group 10">
            <a:extLst>
              <a:ext uri="{FF2B5EF4-FFF2-40B4-BE49-F238E27FC236}">
                <a16:creationId xmlns:a16="http://schemas.microsoft.com/office/drawing/2014/main" id="{058F3D49-0F2B-B149-8444-18C41CDC5742}"/>
              </a:ext>
            </a:extLst>
          </p:cNvPr>
          <p:cNvGrpSpPr>
            <a:grpSpLocks/>
          </p:cNvGrpSpPr>
          <p:nvPr/>
        </p:nvGrpSpPr>
        <p:grpSpPr bwMode="auto">
          <a:xfrm>
            <a:off x="2826038" y="5541071"/>
            <a:ext cx="479425" cy="123825"/>
            <a:chOff x="908" y="497"/>
            <a:chExt cx="302" cy="78"/>
          </a:xfrm>
        </p:grpSpPr>
        <p:grpSp>
          <p:nvGrpSpPr>
            <p:cNvPr id="28" name="Group 11">
              <a:extLst>
                <a:ext uri="{FF2B5EF4-FFF2-40B4-BE49-F238E27FC236}">
                  <a16:creationId xmlns:a16="http://schemas.microsoft.com/office/drawing/2014/main" id="{BF5DEC36-0F10-B79B-F8B1-B87456E716D8}"/>
                </a:ext>
              </a:extLst>
            </p:cNvPr>
            <p:cNvGrpSpPr>
              <a:grpSpLocks/>
            </p:cNvGrpSpPr>
            <p:nvPr/>
          </p:nvGrpSpPr>
          <p:grpSpPr bwMode="auto">
            <a:xfrm>
              <a:off x="912" y="497"/>
              <a:ext cx="298" cy="22"/>
              <a:chOff x="912" y="497"/>
              <a:chExt cx="298" cy="22"/>
            </a:xfrm>
          </p:grpSpPr>
          <p:sp>
            <p:nvSpPr>
              <p:cNvPr id="32" name="Line 12">
                <a:extLst>
                  <a:ext uri="{FF2B5EF4-FFF2-40B4-BE49-F238E27FC236}">
                    <a16:creationId xmlns:a16="http://schemas.microsoft.com/office/drawing/2014/main" id="{76D9783E-00E7-CCD6-5FFF-0445E4DE9FB9}"/>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33" name="Line 13">
                <a:extLst>
                  <a:ext uri="{FF2B5EF4-FFF2-40B4-BE49-F238E27FC236}">
                    <a16:creationId xmlns:a16="http://schemas.microsoft.com/office/drawing/2014/main" id="{7AB97D63-B682-7DBF-D718-C31223E69057}"/>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nvGrpSpPr>
            <p:cNvPr id="29" name="Group 14">
              <a:extLst>
                <a:ext uri="{FF2B5EF4-FFF2-40B4-BE49-F238E27FC236}">
                  <a16:creationId xmlns:a16="http://schemas.microsoft.com/office/drawing/2014/main" id="{2D30ED6B-1052-C117-911D-0675636F6E40}"/>
                </a:ext>
              </a:extLst>
            </p:cNvPr>
            <p:cNvGrpSpPr>
              <a:grpSpLocks/>
            </p:cNvGrpSpPr>
            <p:nvPr/>
          </p:nvGrpSpPr>
          <p:grpSpPr bwMode="auto">
            <a:xfrm rot="-10800000">
              <a:off x="908" y="553"/>
              <a:ext cx="298" cy="22"/>
              <a:chOff x="912" y="497"/>
              <a:chExt cx="298" cy="22"/>
            </a:xfrm>
          </p:grpSpPr>
          <p:sp>
            <p:nvSpPr>
              <p:cNvPr id="30" name="Line 15">
                <a:extLst>
                  <a:ext uri="{FF2B5EF4-FFF2-40B4-BE49-F238E27FC236}">
                    <a16:creationId xmlns:a16="http://schemas.microsoft.com/office/drawing/2014/main" id="{0D81D1BE-B367-2E86-422B-DF1A1EAA1655}"/>
                  </a:ext>
                </a:extLst>
              </p:cNvPr>
              <p:cNvSpPr>
                <a:spLocks noChangeShapeType="1"/>
              </p:cNvSpPr>
              <p:nvPr/>
            </p:nvSpPr>
            <p:spPr bwMode="auto">
              <a:xfrm>
                <a:off x="912" y="519"/>
                <a:ext cx="296" cy="0"/>
              </a:xfrm>
              <a:prstGeom prst="line">
                <a:avLst/>
              </a:prstGeom>
              <a:noFill/>
              <a:ln w="28575">
                <a:solidFill>
                  <a:schemeClr val="tx1"/>
                </a:solidFill>
                <a:round/>
                <a:headEnd/>
                <a:tailEnd/>
              </a:ln>
              <a:effectLst/>
            </p:spPr>
            <p:txBody>
              <a:bodyPr wrap="none" anchor="ctr"/>
              <a:lstStyle/>
              <a:p>
                <a:endParaRPr lang="en-GB"/>
              </a:p>
            </p:txBody>
          </p:sp>
          <p:sp>
            <p:nvSpPr>
              <p:cNvPr id="31" name="Line 16">
                <a:extLst>
                  <a:ext uri="{FF2B5EF4-FFF2-40B4-BE49-F238E27FC236}">
                    <a16:creationId xmlns:a16="http://schemas.microsoft.com/office/drawing/2014/main" id="{24EFEEE6-83FA-8D7C-A074-2C3A5B9562FD}"/>
                  </a:ext>
                </a:extLst>
              </p:cNvPr>
              <p:cNvSpPr>
                <a:spLocks noChangeShapeType="1"/>
              </p:cNvSpPr>
              <p:nvPr/>
            </p:nvSpPr>
            <p:spPr bwMode="auto">
              <a:xfrm rot="-2729471">
                <a:off x="1176" y="468"/>
                <a:ext cx="6" cy="63"/>
              </a:xfrm>
              <a:prstGeom prst="line">
                <a:avLst/>
              </a:prstGeom>
              <a:noFill/>
              <a:ln w="28575">
                <a:solidFill>
                  <a:schemeClr val="tx1"/>
                </a:solidFill>
                <a:round/>
                <a:headEnd/>
                <a:tailEnd/>
              </a:ln>
              <a:effectLst/>
            </p:spPr>
            <p:txBody>
              <a:bodyPr wrap="none" anchor="ctr"/>
              <a:lstStyle/>
              <a:p>
                <a:endParaRPr lang="en-GB"/>
              </a:p>
            </p:txBody>
          </p:sp>
        </p:grpSp>
      </p:grpSp>
    </p:spTree>
    <p:extLst>
      <p:ext uri="{BB962C8B-B14F-4D97-AF65-F5344CB8AC3E}">
        <p14:creationId xmlns:p14="http://schemas.microsoft.com/office/powerpoint/2010/main" val="3075260548"/>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A485C-B55C-C18E-FCA6-03124CE46684}"/>
              </a:ext>
            </a:extLst>
          </p:cNvPr>
          <p:cNvSpPr txBox="1">
            <a:spLocks/>
          </p:cNvSpPr>
          <p:nvPr/>
        </p:nvSpPr>
        <p:spPr>
          <a:xfrm>
            <a:off x="0" y="0"/>
            <a:ext cx="12128500" cy="1671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92D050"/>
                </a:solidFill>
              </a:rPr>
              <a:t>Calculating </a:t>
            </a:r>
            <a:r>
              <a:rPr lang="en-US" b="1" i="1" dirty="0">
                <a:solidFill>
                  <a:srgbClr val="92D050"/>
                </a:solidFill>
              </a:rPr>
              <a:t>K</a:t>
            </a:r>
            <a:r>
              <a:rPr lang="en-US" b="1" i="1" baseline="-25000" dirty="0">
                <a:solidFill>
                  <a:srgbClr val="92D050"/>
                </a:solidFill>
              </a:rPr>
              <a:t>c</a:t>
            </a:r>
            <a:endParaRPr lang="en-US" b="1" dirty="0">
              <a:solidFill>
                <a:srgbClr val="92D050"/>
              </a:solidFill>
            </a:endParaRPr>
          </a:p>
        </p:txBody>
      </p:sp>
      <p:sp>
        <p:nvSpPr>
          <p:cNvPr id="12" name="Rectangle 11">
            <a:extLst>
              <a:ext uri="{FF2B5EF4-FFF2-40B4-BE49-F238E27FC236}">
                <a16:creationId xmlns:a16="http://schemas.microsoft.com/office/drawing/2014/main" id="{2F1CEBA0-DE77-A3C5-9453-06C1C566BF1C}"/>
              </a:ext>
            </a:extLst>
          </p:cNvPr>
          <p:cNvSpPr>
            <a:spLocks noChangeArrowheads="1"/>
          </p:cNvSpPr>
          <p:nvPr/>
        </p:nvSpPr>
        <p:spPr bwMode="auto">
          <a:xfrm>
            <a:off x="1908094" y="3362654"/>
            <a:ext cx="4631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OH       +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COOH                </a:t>
            </a:r>
            <a:endParaRPr lang="en-GB" altLang="en-US" sz="3600" dirty="0">
              <a:latin typeface="Arial" panose="020B0604020202020204" pitchFamily="34" charset="0"/>
            </a:endParaRPr>
          </a:p>
        </p:txBody>
      </p:sp>
      <p:pic>
        <p:nvPicPr>
          <p:cNvPr id="18" name="Picture 11">
            <a:extLst>
              <a:ext uri="{FF2B5EF4-FFF2-40B4-BE49-F238E27FC236}">
                <a16:creationId xmlns:a16="http://schemas.microsoft.com/office/drawing/2014/main" id="{932E5C49-05D7-DE2D-D342-FEF10D948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928" y="3327400"/>
            <a:ext cx="707468" cy="43536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8354A7A1-E826-B5D0-3A92-166FFCE99644}"/>
              </a:ext>
            </a:extLst>
          </p:cNvPr>
          <p:cNvSpPr>
            <a:spLocks noChangeArrowheads="1"/>
          </p:cNvSpPr>
          <p:nvPr/>
        </p:nvSpPr>
        <p:spPr bwMode="auto">
          <a:xfrm>
            <a:off x="4079777" y="3362654"/>
            <a:ext cx="5386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     +    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O</a:t>
            </a:r>
            <a:endParaRPr lang="en-GB" altLang="en-US" sz="3600" dirty="0">
              <a:latin typeface="Arial" panose="020B0604020202020204" pitchFamily="34" charset="0"/>
            </a:endParaRPr>
          </a:p>
        </p:txBody>
      </p:sp>
      <p:sp>
        <p:nvSpPr>
          <p:cNvPr id="35" name="TextBox 34">
            <a:extLst>
              <a:ext uri="{FF2B5EF4-FFF2-40B4-BE49-F238E27FC236}">
                <a16:creationId xmlns:a16="http://schemas.microsoft.com/office/drawing/2014/main" id="{3233E929-823C-5530-E9E7-AD8338BCB4CF}"/>
              </a:ext>
            </a:extLst>
          </p:cNvPr>
          <p:cNvSpPr txBox="1"/>
          <p:nvPr/>
        </p:nvSpPr>
        <p:spPr>
          <a:xfrm>
            <a:off x="443345" y="2170544"/>
            <a:ext cx="11120582" cy="3539430"/>
          </a:xfrm>
          <a:prstGeom prst="rect">
            <a:avLst/>
          </a:prstGeom>
          <a:noFill/>
        </p:spPr>
        <p:txBody>
          <a:bodyPr wrap="square" rtlCol="0">
            <a:spAutoFit/>
          </a:bodyPr>
          <a:lstStyle/>
          <a:p>
            <a:r>
              <a:rPr lang="en-GB" sz="2800" dirty="0"/>
              <a:t>Consider the following esterification reaction;</a:t>
            </a:r>
          </a:p>
          <a:p>
            <a:endParaRPr lang="en-GB" sz="2800" dirty="0"/>
          </a:p>
          <a:p>
            <a:endParaRPr lang="en-GB" sz="2800" dirty="0"/>
          </a:p>
          <a:p>
            <a:endParaRPr lang="en-GB" sz="2800" dirty="0"/>
          </a:p>
          <a:p>
            <a:endParaRPr lang="en-GB" sz="2800" dirty="0"/>
          </a:p>
          <a:p>
            <a:r>
              <a:rPr lang="en-GB" sz="2800" dirty="0"/>
              <a:t>If we react together 1 mol of ethanol with 1 mol of ethanoic acid, and at equilibrium we have 0.33 mol ethanol, how do we find the other equilibrium amounts ?</a:t>
            </a:r>
          </a:p>
        </p:txBody>
      </p:sp>
      <p:sp>
        <p:nvSpPr>
          <p:cNvPr id="36" name="TextBox 35">
            <a:extLst>
              <a:ext uri="{FF2B5EF4-FFF2-40B4-BE49-F238E27FC236}">
                <a16:creationId xmlns:a16="http://schemas.microsoft.com/office/drawing/2014/main" id="{7EBF46C8-5065-0F63-D75C-EB8CC75C0FF0}"/>
              </a:ext>
            </a:extLst>
          </p:cNvPr>
          <p:cNvSpPr txBox="1"/>
          <p:nvPr/>
        </p:nvSpPr>
        <p:spPr>
          <a:xfrm>
            <a:off x="212436" y="803564"/>
            <a:ext cx="9494982" cy="523220"/>
          </a:xfrm>
          <a:prstGeom prst="rect">
            <a:avLst/>
          </a:prstGeom>
          <a:noFill/>
        </p:spPr>
        <p:txBody>
          <a:bodyPr wrap="square" rtlCol="0">
            <a:spAutoFit/>
          </a:bodyPr>
          <a:lstStyle/>
          <a:p>
            <a:r>
              <a:rPr lang="en-GB" sz="2800" dirty="0"/>
              <a:t>1. Finding the amounts (mol) at equilibrium</a:t>
            </a:r>
          </a:p>
        </p:txBody>
      </p:sp>
    </p:spTree>
    <p:extLst>
      <p:ext uri="{BB962C8B-B14F-4D97-AF65-F5344CB8AC3E}">
        <p14:creationId xmlns:p14="http://schemas.microsoft.com/office/powerpoint/2010/main" val="2052106451"/>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8858200"/>
              </p:ext>
            </p:extLst>
          </p:nvPr>
        </p:nvGraphicFramePr>
        <p:xfrm>
          <a:off x="1524000" y="3061964"/>
          <a:ext cx="9144000" cy="3240360"/>
        </p:xfrm>
        <a:graphic>
          <a:graphicData uri="http://schemas.openxmlformats.org/drawingml/2006/table">
            <a:tbl>
              <a:tblPr firstRow="1" firstCol="1" bandRow="1">
                <a:tableStyleId>{5C22544A-7EE6-4342-B048-85BDC9FD1C3A}</a:tableStyleId>
              </a:tblPr>
              <a:tblGrid>
                <a:gridCol w="3047430">
                  <a:extLst>
                    <a:ext uri="{9D8B030D-6E8A-4147-A177-3AD203B41FA5}">
                      <a16:colId xmlns:a16="http://schemas.microsoft.com/office/drawing/2014/main" val="20000"/>
                    </a:ext>
                  </a:extLst>
                </a:gridCol>
                <a:gridCol w="3048285">
                  <a:extLst>
                    <a:ext uri="{9D8B030D-6E8A-4147-A177-3AD203B41FA5}">
                      <a16:colId xmlns:a16="http://schemas.microsoft.com/office/drawing/2014/main" val="20001"/>
                    </a:ext>
                  </a:extLst>
                </a:gridCol>
                <a:gridCol w="3048285">
                  <a:extLst>
                    <a:ext uri="{9D8B030D-6E8A-4147-A177-3AD203B41FA5}">
                      <a16:colId xmlns:a16="http://schemas.microsoft.com/office/drawing/2014/main" val="20002"/>
                    </a:ext>
                  </a:extLst>
                </a:gridCol>
              </a:tblGrid>
              <a:tr h="1102352">
                <a:tc>
                  <a:txBody>
                    <a:bodyPr/>
                    <a:lstStyle/>
                    <a:p>
                      <a:pPr>
                        <a:lnSpc>
                          <a:spcPct val="115000"/>
                        </a:lnSpc>
                        <a:spcAft>
                          <a:spcPts val="1000"/>
                        </a:spcAft>
                      </a:pPr>
                      <a:r>
                        <a:rPr lang="en-GB" sz="2400" dirty="0">
                          <a:effectLst/>
                        </a:rPr>
                        <a:t>Reagent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Initial moles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Final moles (at equilibrium)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4502">
                <a:tc>
                  <a:txBody>
                    <a:bodyPr/>
                    <a:lstStyle/>
                    <a:p>
                      <a:pPr>
                        <a:lnSpc>
                          <a:spcPct val="115000"/>
                        </a:lnSpc>
                        <a:spcAft>
                          <a:spcPts val="1000"/>
                        </a:spcAft>
                      </a:pPr>
                      <a:r>
                        <a:rPr lang="en-GB" sz="2400">
                          <a:effectLst/>
                        </a:rPr>
                        <a:t>C</a:t>
                      </a:r>
                      <a:r>
                        <a:rPr lang="en-GB" sz="2400" baseline="-25000">
                          <a:effectLst/>
                        </a:rPr>
                        <a:t>2</a:t>
                      </a:r>
                      <a:r>
                        <a:rPr lang="en-GB" sz="2400">
                          <a:effectLst/>
                        </a:rPr>
                        <a:t>H</a:t>
                      </a:r>
                      <a:r>
                        <a:rPr lang="en-GB" sz="2400" baseline="-25000">
                          <a:effectLst/>
                        </a:rPr>
                        <a:t>5</a:t>
                      </a:r>
                      <a:r>
                        <a:rPr lang="en-GB" sz="2400">
                          <a:effectLst/>
                        </a:rPr>
                        <a:t>OH</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a:effectLst/>
                        </a:rPr>
                        <a:t>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a:effectLst/>
                        </a:rPr>
                        <a:t>0.33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34502">
                <a:tc>
                  <a:txBody>
                    <a:bodyPr/>
                    <a:lstStyle/>
                    <a:p>
                      <a:pPr>
                        <a:lnSpc>
                          <a:spcPct val="115000"/>
                        </a:lnSpc>
                        <a:spcAft>
                          <a:spcPts val="1000"/>
                        </a:spcAft>
                      </a:pPr>
                      <a:r>
                        <a:rPr lang="en-GB" sz="2400">
                          <a:effectLst/>
                        </a:rPr>
                        <a:t>CH</a:t>
                      </a:r>
                      <a:r>
                        <a:rPr lang="en-GB" sz="2400" baseline="-25000">
                          <a:effectLst/>
                        </a:rPr>
                        <a:t>3</a:t>
                      </a:r>
                      <a:r>
                        <a:rPr lang="en-GB" sz="2400">
                          <a:effectLst/>
                        </a:rPr>
                        <a:t>COOH</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a:effectLst/>
                        </a:rPr>
                        <a:t>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34502">
                <a:tc>
                  <a:txBody>
                    <a:bodyPr/>
                    <a:lstStyle/>
                    <a:p>
                      <a:pPr>
                        <a:lnSpc>
                          <a:spcPct val="115000"/>
                        </a:lnSpc>
                        <a:spcAft>
                          <a:spcPts val="1000"/>
                        </a:spcAft>
                      </a:pPr>
                      <a:r>
                        <a:rPr lang="en-GB" sz="2400">
                          <a:effectLst/>
                        </a:rPr>
                        <a:t>CH</a:t>
                      </a:r>
                      <a:r>
                        <a:rPr lang="en-GB" sz="2400" baseline="-25000">
                          <a:effectLst/>
                        </a:rPr>
                        <a:t>3</a:t>
                      </a:r>
                      <a:r>
                        <a:rPr lang="en-GB" sz="2400">
                          <a:effectLst/>
                        </a:rPr>
                        <a:t>COOC</a:t>
                      </a:r>
                      <a:r>
                        <a:rPr lang="en-GB" sz="2400" baseline="-25000">
                          <a:effectLst/>
                        </a:rPr>
                        <a:t>2</a:t>
                      </a:r>
                      <a:r>
                        <a:rPr lang="en-GB" sz="2400">
                          <a:effectLst/>
                        </a:rPr>
                        <a:t>H</a:t>
                      </a:r>
                      <a:r>
                        <a:rPr lang="en-GB" sz="2400" baseline="-25000">
                          <a:effectLst/>
                        </a:rPr>
                        <a:t>5</a:t>
                      </a: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a:effectLst/>
                        </a:rPr>
                        <a:t>0.0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34502">
                <a:tc>
                  <a:txBody>
                    <a:bodyPr/>
                    <a:lstStyle/>
                    <a:p>
                      <a:pPr>
                        <a:lnSpc>
                          <a:spcPct val="115000"/>
                        </a:lnSpc>
                        <a:spcAft>
                          <a:spcPts val="1000"/>
                        </a:spcAft>
                      </a:pPr>
                      <a:r>
                        <a:rPr lang="en-GB" sz="2400">
                          <a:effectLst/>
                        </a:rPr>
                        <a:t>H</a:t>
                      </a:r>
                      <a:r>
                        <a:rPr lang="en-GB" sz="2400" baseline="-25000">
                          <a:effectLst/>
                        </a:rPr>
                        <a:t>2</a:t>
                      </a:r>
                      <a:r>
                        <a:rPr lang="en-GB" sz="2400">
                          <a:effectLst/>
                        </a:rPr>
                        <a:t>O</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2400" dirty="0">
                          <a:effectLst/>
                        </a:rPr>
                        <a:t>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3" name="Rectangle 2"/>
          <p:cNvSpPr>
            <a:spLocks noChangeArrowheads="1"/>
          </p:cNvSpPr>
          <p:nvPr/>
        </p:nvSpPr>
        <p:spPr bwMode="auto">
          <a:xfrm>
            <a:off x="2815289" y="1221695"/>
            <a:ext cx="4631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OH       +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COOH                </a:t>
            </a:r>
            <a:endParaRPr lang="en-GB" altLang="en-US" sz="3600" dirty="0">
              <a:latin typeface="Arial" panose="020B0604020202020204" pitchFamily="34" charset="0"/>
            </a:endParaRPr>
          </a:p>
        </p:txBody>
      </p:sp>
      <p:pic>
        <p:nvPicPr>
          <p:cNvPr id="102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123" y="1186441"/>
            <a:ext cx="707468" cy="435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986972" y="1221695"/>
            <a:ext cx="5386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                                 CH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3</a:t>
            </a:r>
            <a:r>
              <a:rPr lang="en-GB" altLang="en-US" sz="2000" dirty="0">
                <a:latin typeface="Arial" panose="020B0604020202020204" pitchFamily="34" charset="0"/>
                <a:ea typeface="Calibri" panose="020F0502020204030204" pitchFamily="34" charset="0"/>
                <a:cs typeface="Arial" panose="020B0604020202020204" pitchFamily="34" charset="0"/>
              </a:rPr>
              <a:t>COOC</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5</a:t>
            </a:r>
            <a:r>
              <a:rPr lang="en-GB" altLang="en-US" sz="2000" dirty="0">
                <a:latin typeface="Arial" panose="020B0604020202020204" pitchFamily="34" charset="0"/>
                <a:ea typeface="Calibri" panose="020F0502020204030204" pitchFamily="34" charset="0"/>
                <a:cs typeface="Arial" panose="020B0604020202020204" pitchFamily="34" charset="0"/>
              </a:rPr>
              <a:t>     +    H</a:t>
            </a:r>
            <a:r>
              <a:rPr lang="en-GB" altLang="en-US" sz="2000" baseline="-30000" dirty="0">
                <a:latin typeface="Arial" panose="020B0604020202020204" pitchFamily="34" charset="0"/>
                <a:ea typeface="Calibri" panose="020F0502020204030204" pitchFamily="34" charset="0"/>
                <a:cs typeface="Arial" panose="020B0604020202020204" pitchFamily="34" charset="0"/>
              </a:rPr>
              <a:t>2</a:t>
            </a:r>
            <a:r>
              <a:rPr lang="en-GB" altLang="en-US" sz="2000" dirty="0">
                <a:latin typeface="Arial" panose="020B0604020202020204" pitchFamily="34" charset="0"/>
                <a:ea typeface="Calibri" panose="020F0502020204030204" pitchFamily="34" charset="0"/>
                <a:cs typeface="Arial" panose="020B0604020202020204" pitchFamily="34" charset="0"/>
              </a:rPr>
              <a:t>O</a:t>
            </a:r>
            <a:endParaRPr lang="en-GB" altLang="en-US" sz="3600" dirty="0">
              <a:latin typeface="Arial" panose="020B0604020202020204" pitchFamily="34" charset="0"/>
            </a:endParaRPr>
          </a:p>
        </p:txBody>
      </p:sp>
      <p:sp>
        <p:nvSpPr>
          <p:cNvPr id="5" name="TextBox 4"/>
          <p:cNvSpPr txBox="1"/>
          <p:nvPr/>
        </p:nvSpPr>
        <p:spPr>
          <a:xfrm>
            <a:off x="3044332" y="1624085"/>
            <a:ext cx="864096" cy="461665"/>
          </a:xfrm>
          <a:prstGeom prst="rect">
            <a:avLst/>
          </a:prstGeom>
          <a:noFill/>
        </p:spPr>
        <p:txBody>
          <a:bodyPr wrap="square" rtlCol="0">
            <a:spAutoFit/>
          </a:bodyPr>
          <a:lstStyle/>
          <a:p>
            <a:r>
              <a:rPr lang="en-GB" sz="2400" dirty="0">
                <a:solidFill>
                  <a:srgbClr val="FF0000"/>
                </a:solidFill>
              </a:rPr>
              <a:t>1mol</a:t>
            </a:r>
          </a:p>
        </p:txBody>
      </p:sp>
      <p:sp>
        <p:nvSpPr>
          <p:cNvPr id="7" name="TextBox 6"/>
          <p:cNvSpPr txBox="1"/>
          <p:nvPr/>
        </p:nvSpPr>
        <p:spPr>
          <a:xfrm>
            <a:off x="5130987" y="1621806"/>
            <a:ext cx="864096" cy="461665"/>
          </a:xfrm>
          <a:prstGeom prst="rect">
            <a:avLst/>
          </a:prstGeom>
          <a:noFill/>
        </p:spPr>
        <p:txBody>
          <a:bodyPr wrap="square" rtlCol="0">
            <a:spAutoFit/>
          </a:bodyPr>
          <a:lstStyle/>
          <a:p>
            <a:r>
              <a:rPr lang="en-GB" sz="2400" dirty="0">
                <a:solidFill>
                  <a:srgbClr val="FF0000"/>
                </a:solidFill>
              </a:rPr>
              <a:t>1mol</a:t>
            </a:r>
          </a:p>
        </p:txBody>
      </p:sp>
      <p:sp>
        <p:nvSpPr>
          <p:cNvPr id="8" name="TextBox 7"/>
          <p:cNvSpPr txBox="1"/>
          <p:nvPr/>
        </p:nvSpPr>
        <p:spPr>
          <a:xfrm>
            <a:off x="7752184" y="1621805"/>
            <a:ext cx="864096" cy="461665"/>
          </a:xfrm>
          <a:prstGeom prst="rect">
            <a:avLst/>
          </a:prstGeom>
          <a:noFill/>
        </p:spPr>
        <p:txBody>
          <a:bodyPr wrap="square" rtlCol="0">
            <a:spAutoFit/>
          </a:bodyPr>
          <a:lstStyle/>
          <a:p>
            <a:r>
              <a:rPr lang="en-GB" sz="2400" dirty="0">
                <a:solidFill>
                  <a:srgbClr val="FF0000"/>
                </a:solidFill>
              </a:rPr>
              <a:t>0mol</a:t>
            </a:r>
          </a:p>
        </p:txBody>
      </p:sp>
      <p:sp>
        <p:nvSpPr>
          <p:cNvPr id="9" name="TextBox 8"/>
          <p:cNvSpPr txBox="1"/>
          <p:nvPr/>
        </p:nvSpPr>
        <p:spPr>
          <a:xfrm>
            <a:off x="9618367" y="1621804"/>
            <a:ext cx="864096" cy="461665"/>
          </a:xfrm>
          <a:prstGeom prst="rect">
            <a:avLst/>
          </a:prstGeom>
          <a:noFill/>
        </p:spPr>
        <p:txBody>
          <a:bodyPr wrap="square" rtlCol="0">
            <a:spAutoFit/>
          </a:bodyPr>
          <a:lstStyle/>
          <a:p>
            <a:r>
              <a:rPr lang="en-GB" sz="2400" dirty="0">
                <a:solidFill>
                  <a:srgbClr val="FF0000"/>
                </a:solidFill>
              </a:rPr>
              <a:t>0mol</a:t>
            </a:r>
          </a:p>
        </p:txBody>
      </p:sp>
      <p:sp>
        <p:nvSpPr>
          <p:cNvPr id="10" name="TextBox 9"/>
          <p:cNvSpPr txBox="1"/>
          <p:nvPr/>
        </p:nvSpPr>
        <p:spPr>
          <a:xfrm>
            <a:off x="1498181" y="1685197"/>
            <a:ext cx="1869744" cy="400110"/>
          </a:xfrm>
          <a:prstGeom prst="rect">
            <a:avLst/>
          </a:prstGeom>
          <a:noFill/>
        </p:spPr>
        <p:txBody>
          <a:bodyPr wrap="square" rtlCol="0">
            <a:spAutoFit/>
          </a:bodyPr>
          <a:lstStyle/>
          <a:p>
            <a:r>
              <a:rPr lang="en-GB" sz="2000" dirty="0"/>
              <a:t>Initial moles</a:t>
            </a:r>
          </a:p>
        </p:txBody>
      </p:sp>
      <p:sp>
        <p:nvSpPr>
          <p:cNvPr id="12" name="TextBox 11"/>
          <p:cNvSpPr txBox="1"/>
          <p:nvPr/>
        </p:nvSpPr>
        <p:spPr>
          <a:xfrm>
            <a:off x="1490131" y="2269876"/>
            <a:ext cx="1869744" cy="707886"/>
          </a:xfrm>
          <a:prstGeom prst="rect">
            <a:avLst/>
          </a:prstGeom>
          <a:noFill/>
        </p:spPr>
        <p:txBody>
          <a:bodyPr wrap="square" rtlCol="0">
            <a:spAutoFit/>
          </a:bodyPr>
          <a:lstStyle/>
          <a:p>
            <a:r>
              <a:rPr lang="en-GB" sz="2000" dirty="0"/>
              <a:t>Equilibrium moles</a:t>
            </a:r>
          </a:p>
        </p:txBody>
      </p:sp>
      <p:sp>
        <p:nvSpPr>
          <p:cNvPr id="13" name="TextBox 12"/>
          <p:cNvSpPr txBox="1"/>
          <p:nvPr/>
        </p:nvSpPr>
        <p:spPr>
          <a:xfrm>
            <a:off x="7752184" y="2269877"/>
            <a:ext cx="1224136" cy="461665"/>
          </a:xfrm>
          <a:prstGeom prst="rect">
            <a:avLst/>
          </a:prstGeom>
          <a:noFill/>
        </p:spPr>
        <p:txBody>
          <a:bodyPr wrap="square" rtlCol="0">
            <a:spAutoFit/>
          </a:bodyPr>
          <a:lstStyle/>
          <a:p>
            <a:r>
              <a:rPr lang="en-GB" sz="2400" dirty="0">
                <a:solidFill>
                  <a:srgbClr val="FF0000"/>
                </a:solidFill>
              </a:rPr>
              <a:t>?mol</a:t>
            </a:r>
          </a:p>
        </p:txBody>
      </p:sp>
      <p:sp>
        <p:nvSpPr>
          <p:cNvPr id="14" name="TextBox 13"/>
          <p:cNvSpPr txBox="1"/>
          <p:nvPr/>
        </p:nvSpPr>
        <p:spPr>
          <a:xfrm>
            <a:off x="9258452" y="2242618"/>
            <a:ext cx="1224136" cy="461665"/>
          </a:xfrm>
          <a:prstGeom prst="rect">
            <a:avLst/>
          </a:prstGeom>
          <a:noFill/>
        </p:spPr>
        <p:txBody>
          <a:bodyPr wrap="square" rtlCol="0">
            <a:spAutoFit/>
          </a:bodyPr>
          <a:lstStyle/>
          <a:p>
            <a:r>
              <a:rPr lang="en-GB" sz="2400" dirty="0">
                <a:solidFill>
                  <a:srgbClr val="FF0000"/>
                </a:solidFill>
              </a:rPr>
              <a:t>?</a:t>
            </a:r>
            <a:r>
              <a:rPr lang="en-GB" sz="2400" dirty="0" err="1">
                <a:solidFill>
                  <a:srgbClr val="FF0000"/>
                </a:solidFill>
              </a:rPr>
              <a:t>mol</a:t>
            </a:r>
            <a:endParaRPr lang="en-GB" sz="2400" dirty="0">
              <a:solidFill>
                <a:srgbClr val="FF0000"/>
              </a:solidFill>
            </a:endParaRPr>
          </a:p>
        </p:txBody>
      </p:sp>
      <p:sp>
        <p:nvSpPr>
          <p:cNvPr id="15" name="TextBox 14"/>
          <p:cNvSpPr txBox="1"/>
          <p:nvPr/>
        </p:nvSpPr>
        <p:spPr>
          <a:xfrm>
            <a:off x="3029939" y="2242617"/>
            <a:ext cx="1224136" cy="461665"/>
          </a:xfrm>
          <a:prstGeom prst="rect">
            <a:avLst/>
          </a:prstGeom>
          <a:noFill/>
        </p:spPr>
        <p:txBody>
          <a:bodyPr wrap="square" rtlCol="0">
            <a:spAutoFit/>
          </a:bodyPr>
          <a:lstStyle/>
          <a:p>
            <a:r>
              <a:rPr lang="en-GB" sz="2400" dirty="0">
                <a:solidFill>
                  <a:srgbClr val="FF0000"/>
                </a:solidFill>
              </a:rPr>
              <a:t>0.33mol</a:t>
            </a:r>
          </a:p>
        </p:txBody>
      </p:sp>
      <p:sp>
        <p:nvSpPr>
          <p:cNvPr id="16" name="TextBox 15"/>
          <p:cNvSpPr txBox="1"/>
          <p:nvPr/>
        </p:nvSpPr>
        <p:spPr>
          <a:xfrm>
            <a:off x="5113409" y="2197869"/>
            <a:ext cx="1224136" cy="461665"/>
          </a:xfrm>
          <a:prstGeom prst="rect">
            <a:avLst/>
          </a:prstGeom>
          <a:noFill/>
        </p:spPr>
        <p:txBody>
          <a:bodyPr wrap="square" rtlCol="0">
            <a:spAutoFit/>
          </a:bodyPr>
          <a:lstStyle/>
          <a:p>
            <a:r>
              <a:rPr lang="en-GB" sz="2400" dirty="0">
                <a:solidFill>
                  <a:srgbClr val="FF0000"/>
                </a:solidFill>
              </a:rPr>
              <a:t>?</a:t>
            </a:r>
            <a:r>
              <a:rPr lang="en-GB" sz="2400" dirty="0" err="1">
                <a:solidFill>
                  <a:srgbClr val="FF0000"/>
                </a:solidFill>
              </a:rPr>
              <a:t>mol</a:t>
            </a:r>
            <a:endParaRPr lang="en-GB" sz="2400" dirty="0">
              <a:solidFill>
                <a:srgbClr val="FF0000"/>
              </a:solidFill>
            </a:endParaRPr>
          </a:p>
        </p:txBody>
      </p:sp>
    </p:spTree>
    <p:extLst>
      <p:ext uri="{BB962C8B-B14F-4D97-AF65-F5344CB8AC3E}">
        <p14:creationId xmlns:p14="http://schemas.microsoft.com/office/powerpoint/2010/main" val="17920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2"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6468</TotalTime>
  <Words>2050</Words>
  <Application>Microsoft Macintosh PowerPoint</Application>
  <PresentationFormat>Widescreen</PresentationFormat>
  <Paragraphs>250</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Garamond</vt:lpstr>
      <vt:lpstr>Office Theme</vt:lpstr>
      <vt:lpstr>Physical Chemistry Year 2 – A2   5.1.2 The equilibrium constant, Kc (Part 2) and Kp </vt:lpstr>
      <vt:lpstr>OCR Specification 5.1.2 How far?</vt:lpstr>
      <vt:lpstr>PowerPoint Presentation</vt:lpstr>
      <vt:lpstr>Equilibrium constant, Kc, in homogeneous systems - A recap from 3.2.3</vt:lpstr>
      <vt:lpstr>Homogeneous versus heterogeneous systems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151</cp:revision>
  <dcterms:created xsi:type="dcterms:W3CDTF">2021-10-29T07:59:38Z</dcterms:created>
  <dcterms:modified xsi:type="dcterms:W3CDTF">2023-11-22T12:55:32Z</dcterms:modified>
</cp:coreProperties>
</file>