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</p:sldMasterIdLst>
  <p:notesMasterIdLst>
    <p:notesMasterId r:id="rId19"/>
  </p:notesMasterIdLst>
  <p:sldIdLst>
    <p:sldId id="268" r:id="rId3"/>
    <p:sldId id="262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4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590"/>
  </p:normalViewPr>
  <p:slideViewPr>
    <p:cSldViewPr snapToGrid="0" showGuides="1">
      <p:cViewPr varScale="1">
        <p:scale>
          <a:sx n="105" d="100"/>
          <a:sy n="105" d="100"/>
        </p:scale>
        <p:origin x="6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45737-5C97-1E4A-B8A7-92E716815C56}" type="datetimeFigureOut">
              <a:rPr lang="en-US" smtClean="0"/>
              <a:t>11/1/23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085B8-C78B-3446-A7CF-8BB016A5F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2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8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504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CFC05-FF43-804E-9E8A-EF7897D2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05574A-CE07-BC4F-A773-65B0CC8CB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CA264-8451-934C-A2D8-0B7383CB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B5153-485D-C84B-A6CF-B016828F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329B0-6796-D144-AC42-CEC564121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1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EA7F6-6825-3046-9685-A303BF855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FC9DE-9E52-1A44-BE37-75FDDB0E2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7AC82-8C06-9A4E-9856-25D64055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FA127-EBBD-EA48-9CA2-E0B84D3D4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349C4-D761-AD40-9B92-EBFD7C26C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97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5D1BC-CF63-A74A-820D-A86F7F088A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015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F69F1-FBA8-4A7A-B234-5E736F3E2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106C69-24F1-4741-939E-577D55105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8566F-B3A9-4F26-BDD9-C5D79544F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01B71-D859-4062-9EAD-639E31B60872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C37BB-F649-4B39-85B4-AB600DFBE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DCBC4-90F8-457E-B3E7-111BE66A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ED1E-6D4F-4193-933B-66D05FB617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864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3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97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59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28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94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3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8B3D2-10E1-B546-8123-AB02B8F5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49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35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30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02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56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37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C3EA2-A704-437B-86EF-779EA2550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99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8B3D2-10E1-B546-8123-AB02B8F5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82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8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10972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CBB5D-CDAF-4DB0-A755-0B42D9D1B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317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8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5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7A2F2-E8B6-4EE4-B6BA-69999B478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543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96333" y="53975"/>
            <a:ext cx="11286067" cy="6072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134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D1121-0937-8F40-AC67-A8FCC4482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FD173-6510-E04B-A299-E6565CAB5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EF5DD-4A8B-FF43-A8C0-3F1B40BA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0A19C-73FB-2646-BFBF-BEAADEB3F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50B34-6F97-AF47-A81C-2098A1AE4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12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45618-5BD0-D147-BC30-B6E09398D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BE557-3CC1-2843-A34F-EA2659384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C2247-028B-5446-9148-B5372D5B7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74A35-C5BA-5F45-BA0D-169343CD10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7EA83-25E7-B24D-947B-C68764AB2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780B5-807F-4246-9120-27F6757D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0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FBB4-1E04-434D-A874-26CA3F23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70618-A1C3-9E45-A379-E1C787A1E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3E68F-41EF-8840-8B5D-356ABF60A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3FC27-B3BD-384C-BEFB-7AE900993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9072C1-5271-0746-8E19-9EBF1B4842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EAC5BB-B1DD-414E-8FBB-7D79606BC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5D71F4-E8CB-AF44-9DC6-A1CC1B6CB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CEA225-EFE0-D043-8000-26CB8303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9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66DD12-74CC-8E44-976F-F1ACACC86FE4}"/>
              </a:ext>
            </a:extLst>
          </p:cNvPr>
          <p:cNvGrpSpPr/>
          <p:nvPr userDrawn="1"/>
        </p:nvGrpSpPr>
        <p:grpSpPr>
          <a:xfrm>
            <a:off x="-76200" y="5292725"/>
            <a:ext cx="2016224" cy="1428750"/>
            <a:chOff x="-76200" y="5292725"/>
            <a:chExt cx="2016224" cy="14287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88DBE6-08B2-514B-90F5-55FEB2BA40A1}"/>
                </a:ext>
              </a:extLst>
            </p:cNvPr>
            <p:cNvGrpSpPr/>
            <p:nvPr userDrawn="1"/>
          </p:nvGrpSpPr>
          <p:grpSpPr>
            <a:xfrm>
              <a:off x="217537" y="5292725"/>
              <a:ext cx="1428750" cy="1428750"/>
              <a:chOff x="2135560" y="1916832"/>
              <a:chExt cx="1428750" cy="1428750"/>
            </a:xfrm>
          </p:grpSpPr>
          <p:pic>
            <p:nvPicPr>
              <p:cNvPr id="9" name="Picture 2" descr="Triphenylene (CAS 217-59-4) - Chemical &amp; Physical Properties by Cheméo">
                <a:extLst>
                  <a:ext uri="{FF2B5EF4-FFF2-40B4-BE49-F238E27FC236}">
                    <a16:creationId xmlns:a16="http://schemas.microsoft.com/office/drawing/2014/main" id="{81D14BE6-CC4A-3B40-8D50-E72DE8C656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5560" y="1916832"/>
                <a:ext cx="1428750" cy="1428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AE1AE00-879F-7C4D-86C1-1F76A7FE19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1925" y="2614159"/>
                <a:ext cx="216019" cy="16556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8E97A2-5B82-EC49-BCF5-7540D5F62304}"/>
                  </a:ext>
                </a:extLst>
              </p:cNvPr>
              <p:cNvSpPr txBox="1"/>
              <p:nvPr/>
            </p:nvSpPr>
            <p:spPr>
              <a:xfrm>
                <a:off x="2700808" y="2218028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ea typeface="Arial" charset="0"/>
                    <a:cs typeface="Arial" charset="0"/>
                  </a:rPr>
                  <a:t>S</a:t>
                </a:r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FF48CB-CA7F-AE47-856F-79417902B973}"/>
                  </a:ext>
                </a:extLst>
              </p:cNvPr>
              <p:cNvSpPr txBox="1"/>
              <p:nvPr/>
            </p:nvSpPr>
            <p:spPr>
              <a:xfrm>
                <a:off x="2409614" y="2684611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cs typeface="Arial" charset="0"/>
                  </a:rPr>
                  <a:t>E</a:t>
                </a:r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A3CA51-D99D-BB4D-B73D-02B6CFCB4143}"/>
                  </a:ext>
                </a:extLst>
              </p:cNvPr>
              <p:cNvSpPr txBox="1"/>
              <p:nvPr/>
            </p:nvSpPr>
            <p:spPr>
              <a:xfrm>
                <a:off x="2957944" y="2671122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cs typeface="Arial" charset="0"/>
                  </a:rPr>
                  <a:t>T</a:t>
                </a:r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1E655F-7C6D-8748-A725-87F9C8949967}"/>
                </a:ext>
              </a:extLst>
            </p:cNvPr>
            <p:cNvSpPr txBox="1"/>
            <p:nvPr userDrawn="1"/>
          </p:nvSpPr>
          <p:spPr>
            <a:xfrm>
              <a:off x="-76200" y="6352143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>
                  <a:solidFill>
                    <a:srgbClr val="00B0F0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Garamond" panose="02020404030301010803" pitchFamily="18" charset="0"/>
                  <a:ea typeface="Arial" charset="0"/>
                  <a:cs typeface="Arial" charset="0"/>
                </a:rPr>
                <a:t>Sci-Excel Tuition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769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83F4D-03F3-8B43-8F6D-C5F2D7F54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954614-FFFD-AB43-8F7D-B2BCBECC0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34E2A-25EC-7646-A3BA-A9D1654BB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0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2CB8-15DD-6944-86E8-FFCC20CC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36547-1DFE-3C48-99EB-F90B6C640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EAD05-6102-FB4E-A547-B2DC207E5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111DA-D516-B24F-B356-1F7752560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80B38-AB2B-3A47-AF41-70E2B1077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0CBE6-9577-2F41-ABFE-A9C9B13AE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0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27CBD-C096-5043-A32F-6108CACB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B60640-C183-7A44-A9D6-AD099D60A9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52704-487C-D543-9436-6A2262E46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D9364-4E91-B949-AEE4-7E324A9CC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68828-0CA4-9642-9EDF-3F23E2914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3C3C7-B67D-2F41-B243-B3CD2E6E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9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2F578B-0237-8445-B9B0-F52A64A26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CADCD-F447-CB4C-9EB8-D66F1E57B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34B491-91A0-4C0E-8307-0F87E984B022}"/>
              </a:ext>
            </a:extLst>
          </p:cNvPr>
          <p:cNvGrpSpPr/>
          <p:nvPr userDrawn="1"/>
        </p:nvGrpSpPr>
        <p:grpSpPr>
          <a:xfrm>
            <a:off x="52428" y="5990641"/>
            <a:ext cx="797647" cy="797647"/>
            <a:chOff x="40553" y="5532437"/>
            <a:chExt cx="1255852" cy="125585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4D29FDE-7C76-8E35-916C-B4003B2D54EE}"/>
                </a:ext>
              </a:extLst>
            </p:cNvPr>
            <p:cNvSpPr/>
            <p:nvPr userDrawn="1"/>
          </p:nvSpPr>
          <p:spPr>
            <a:xfrm>
              <a:off x="40553" y="5532437"/>
              <a:ext cx="1255852" cy="125585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70A417-CFD8-45AA-CE3D-D29F09221ADB}"/>
                </a:ext>
              </a:extLst>
            </p:cNvPr>
            <p:cNvGrpSpPr/>
            <p:nvPr userDrawn="1"/>
          </p:nvGrpSpPr>
          <p:grpSpPr>
            <a:xfrm>
              <a:off x="80857" y="5784209"/>
              <a:ext cx="1175893" cy="976209"/>
              <a:chOff x="2538285" y="2210574"/>
              <a:chExt cx="1265984" cy="1051002"/>
            </a:xfrm>
          </p:grpSpPr>
          <p:pic>
            <p:nvPicPr>
              <p:cNvPr id="11" name="Picture 10" descr="Application&#10;&#10;Description automatically generated with low confidence">
                <a:extLst>
                  <a:ext uri="{FF2B5EF4-FFF2-40B4-BE49-F238E27FC236}">
                    <a16:creationId xmlns:a16="http://schemas.microsoft.com/office/drawing/2014/main" id="{C34D6486-5CD9-AC2E-3F65-1894F8AD0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07988" y="2273337"/>
                <a:ext cx="1152343" cy="981818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B356D7-22B4-ADD2-7D39-9AF7B639DCB8}"/>
                  </a:ext>
                </a:extLst>
              </p:cNvPr>
              <p:cNvSpPr/>
              <p:nvPr/>
            </p:nvSpPr>
            <p:spPr>
              <a:xfrm>
                <a:off x="2538285" y="2210574"/>
                <a:ext cx="1265984" cy="105100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401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9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1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80" r:id="rId11"/>
    <p:sldLayoutId id="2147483691" r:id="rId12"/>
    <p:sldLayoutId id="2147483690" r:id="rId13"/>
    <p:sldLayoutId id="2147483693" r:id="rId14"/>
    <p:sldLayoutId id="2147483694" r:id="rId15"/>
    <p:sldLayoutId id="214748369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E9F414-BA03-4A4A-A8BA-79FBE18902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0382" y="614502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b="1" dirty="0"/>
              <a:t>OCR Past paper questions </a:t>
            </a:r>
            <a:br>
              <a:rPr lang="en-US" sz="5400" b="1" dirty="0"/>
            </a:br>
            <a:r>
              <a:rPr lang="en-US" sz="5400" b="1" dirty="0"/>
              <a:t>5.2.1 Lattice enthalpy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8A4AB01-86FE-964C-A8A4-F8CBB4CDF7B4}"/>
              </a:ext>
            </a:extLst>
          </p:cNvPr>
          <p:cNvSpPr txBox="1">
            <a:spLocks/>
          </p:cNvSpPr>
          <p:nvPr/>
        </p:nvSpPr>
        <p:spPr>
          <a:xfrm>
            <a:off x="630379" y="3108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Dr John R Griffiths</a:t>
            </a:r>
            <a:endParaRPr lang="en-US" b="1">
              <a:latin typeface="Garamond" panose="02020404030301010803" pitchFamily="18" charset="0"/>
            </a:endParaRPr>
          </a:p>
          <a:p>
            <a:pPr algn="ctr"/>
            <a:r>
              <a:rPr lang="en-US" b="1" err="1">
                <a:solidFill>
                  <a:srgbClr val="00B0F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SciExcel</a:t>
            </a:r>
            <a:r>
              <a:rPr lang="en-US" b="1">
                <a:solidFill>
                  <a:srgbClr val="00B0F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 Tuition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652ED9-23CE-62CD-EBEF-C5263065D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797" y="485268"/>
            <a:ext cx="14605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49BB861-8D6B-E749-A0D3-C53540C02B67}"/>
              </a:ext>
            </a:extLst>
          </p:cNvPr>
          <p:cNvSpPr/>
          <p:nvPr/>
        </p:nvSpPr>
        <p:spPr>
          <a:xfrm>
            <a:off x="10511797" y="435020"/>
            <a:ext cx="1460500" cy="735496"/>
          </a:xfrm>
          <a:prstGeom prst="rect">
            <a:avLst/>
          </a:prstGeom>
          <a:solidFill>
            <a:schemeClr val="accent6">
              <a:lumMod val="40000"/>
              <a:lumOff val="60000"/>
              <a:alpha val="289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84B1D7-7385-7584-314E-B07FFF4B3547}"/>
              </a:ext>
            </a:extLst>
          </p:cNvPr>
          <p:cNvSpPr/>
          <p:nvPr/>
        </p:nvSpPr>
        <p:spPr>
          <a:xfrm>
            <a:off x="40553" y="5532437"/>
            <a:ext cx="1255852" cy="12558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46F7C7-C31B-1C61-7C24-1357B38A48FD}"/>
              </a:ext>
            </a:extLst>
          </p:cNvPr>
          <p:cNvGrpSpPr/>
          <p:nvPr/>
        </p:nvGrpSpPr>
        <p:grpSpPr>
          <a:xfrm>
            <a:off x="80857" y="5784209"/>
            <a:ext cx="1175893" cy="976209"/>
            <a:chOff x="2538285" y="2210574"/>
            <a:chExt cx="1265984" cy="1051002"/>
          </a:xfrm>
        </p:grpSpPr>
        <p:pic>
          <p:nvPicPr>
            <p:cNvPr id="11" name="Picture 10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6057A0F3-80EE-0A32-272A-34904513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7988" y="2273337"/>
              <a:ext cx="1152343" cy="981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AED71A-2900-C562-421A-71894B8366E0}"/>
                </a:ext>
              </a:extLst>
            </p:cNvPr>
            <p:cNvSpPr/>
            <p:nvPr/>
          </p:nvSpPr>
          <p:spPr>
            <a:xfrm>
              <a:off x="2538285" y="2210574"/>
              <a:ext cx="1265984" cy="1051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E7B73-85A3-B487-2595-4E31A77BF997}"/>
              </a:ext>
            </a:extLst>
          </p:cNvPr>
          <p:cNvSpPr/>
          <p:nvPr/>
        </p:nvSpPr>
        <p:spPr>
          <a:xfrm>
            <a:off x="3938867" y="5707153"/>
            <a:ext cx="989252" cy="821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35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4310A5-D45C-344F-8ACE-2003AD31D7E4}"/>
              </a:ext>
            </a:extLst>
          </p:cNvPr>
          <p:cNvSpPr txBox="1"/>
          <p:nvPr/>
        </p:nvSpPr>
        <p:spPr>
          <a:xfrm>
            <a:off x="0" y="0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 Paper 1 2022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32D3F24-870C-E026-F25E-A4EDA5124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16" t="23090" r="15764" b="25961"/>
          <a:stretch/>
        </p:blipFill>
        <p:spPr>
          <a:xfrm>
            <a:off x="268224" y="658368"/>
            <a:ext cx="6429388" cy="454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4310A5-D45C-344F-8ACE-2003AD31D7E4}"/>
              </a:ext>
            </a:extLst>
          </p:cNvPr>
          <p:cNvSpPr txBox="1"/>
          <p:nvPr/>
        </p:nvSpPr>
        <p:spPr>
          <a:xfrm>
            <a:off x="0" y="0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 Paper 3 2017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9DA5256-E2EE-AA00-5FCD-BDA791EFB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93" t="20078" r="15608" b="16173"/>
          <a:stretch/>
        </p:blipFill>
        <p:spPr>
          <a:xfrm>
            <a:off x="280416" y="560832"/>
            <a:ext cx="6066144" cy="5035296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5E12A72-EE20-71AD-8FD6-64A5D9901D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19" t="58730" r="17490" b="33239"/>
          <a:stretch/>
        </p:blipFill>
        <p:spPr>
          <a:xfrm>
            <a:off x="895421" y="5596128"/>
            <a:ext cx="6795135" cy="749808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7587526F-690D-A903-27E4-9B48C19DA4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46" t="32879" r="15451" b="48549"/>
          <a:stretch/>
        </p:blipFill>
        <p:spPr>
          <a:xfrm>
            <a:off x="6888480" y="369332"/>
            <a:ext cx="5277892" cy="1337548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8CFFAEF0-6F63-5DC5-8620-6A49CFC7CD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01" t="30870" r="15765" b="53695"/>
          <a:stretch/>
        </p:blipFill>
        <p:spPr>
          <a:xfrm>
            <a:off x="6967078" y="2441448"/>
            <a:ext cx="5199293" cy="110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79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4310A5-D45C-344F-8ACE-2003AD31D7E4}"/>
              </a:ext>
            </a:extLst>
          </p:cNvPr>
          <p:cNvSpPr txBox="1"/>
          <p:nvPr/>
        </p:nvSpPr>
        <p:spPr>
          <a:xfrm>
            <a:off x="0" y="0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 Paper 3 2018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3A1502E-816E-FF60-116F-43BB69A7BE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35" t="20078" r="15451" b="17679"/>
          <a:stretch/>
        </p:blipFill>
        <p:spPr>
          <a:xfrm>
            <a:off x="-1" y="548640"/>
            <a:ext cx="6707763" cy="540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23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4310A5-D45C-344F-8ACE-2003AD31D7E4}"/>
              </a:ext>
            </a:extLst>
          </p:cNvPr>
          <p:cNvSpPr txBox="1"/>
          <p:nvPr/>
        </p:nvSpPr>
        <p:spPr>
          <a:xfrm>
            <a:off x="0" y="0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 Paper 3 2019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BE870A1-2473-896F-8A36-1BCF57F37E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73" t="20077" r="17960" b="10150"/>
          <a:stretch/>
        </p:blipFill>
        <p:spPr>
          <a:xfrm>
            <a:off x="121919" y="475488"/>
            <a:ext cx="5344131" cy="5462016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3FF9A09-2AE7-96E5-7CB1-644A89E244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71" t="51200" r="17490" b="39012"/>
          <a:stretch/>
        </p:blipFill>
        <p:spPr>
          <a:xfrm>
            <a:off x="5913120" y="475488"/>
            <a:ext cx="4859294" cy="707136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F4E87E16-954E-224B-5E66-E638C6E31B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667" t="31624" r="16392" b="55827"/>
          <a:stretch/>
        </p:blipFill>
        <p:spPr>
          <a:xfrm>
            <a:off x="6095999" y="1536192"/>
            <a:ext cx="5600517" cy="1072896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BF5C9C2B-5195-E6A9-4A9C-5E79A6E4C0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882" t="22337" r="17177" b="52314"/>
          <a:stretch/>
        </p:blipFill>
        <p:spPr>
          <a:xfrm>
            <a:off x="6100033" y="3633216"/>
            <a:ext cx="5671088" cy="219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01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4310A5-D45C-344F-8ACE-2003AD31D7E4}"/>
              </a:ext>
            </a:extLst>
          </p:cNvPr>
          <p:cNvSpPr txBox="1"/>
          <p:nvPr/>
        </p:nvSpPr>
        <p:spPr>
          <a:xfrm>
            <a:off x="0" y="0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 Paper 3 2020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7452F38-1C64-50DA-7054-6D80330337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36" t="20329" r="16078" b="8894"/>
          <a:stretch/>
        </p:blipFill>
        <p:spPr>
          <a:xfrm>
            <a:off x="121919" y="512064"/>
            <a:ext cx="5730413" cy="5315712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EF723E1-0618-AEB9-CCF5-079A6FF3FC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14" t="34384" r="14509" b="31734"/>
          <a:stretch/>
        </p:blipFill>
        <p:spPr>
          <a:xfrm>
            <a:off x="6644640" y="512064"/>
            <a:ext cx="5175910" cy="242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08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4310A5-D45C-344F-8ACE-2003AD31D7E4}"/>
              </a:ext>
            </a:extLst>
          </p:cNvPr>
          <p:cNvSpPr txBox="1"/>
          <p:nvPr/>
        </p:nvSpPr>
        <p:spPr>
          <a:xfrm>
            <a:off x="0" y="0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 Paper 3 2020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F4A54D5-0489-E7D3-A99D-D00EDCE98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15" t="25098" r="14980" b="15922"/>
          <a:stretch/>
        </p:blipFill>
        <p:spPr>
          <a:xfrm>
            <a:off x="146304" y="563880"/>
            <a:ext cx="5904404" cy="4751832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15E2447F-D116-FF1B-D1D5-5037C8485E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14" t="37145" r="14667" b="12910"/>
          <a:stretch/>
        </p:blipFill>
        <p:spPr>
          <a:xfrm>
            <a:off x="6547104" y="563880"/>
            <a:ext cx="5622304" cy="389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73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4310A5-D45C-344F-8ACE-2003AD31D7E4}"/>
              </a:ext>
            </a:extLst>
          </p:cNvPr>
          <p:cNvSpPr txBox="1"/>
          <p:nvPr/>
        </p:nvSpPr>
        <p:spPr>
          <a:xfrm>
            <a:off x="0" y="0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 Paper 3 2022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7DE2D9E-1882-3023-5435-1AFE024F6D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6" t="18572" r="17019" b="17929"/>
          <a:stretch/>
        </p:blipFill>
        <p:spPr>
          <a:xfrm>
            <a:off x="219455" y="548640"/>
            <a:ext cx="4932941" cy="4230624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6A0410B-4A7C-531E-E4B9-EF2DE8F0C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00" t="75043" r="30666" b="12910"/>
          <a:stretch/>
        </p:blipFill>
        <p:spPr>
          <a:xfrm>
            <a:off x="512064" y="4924148"/>
            <a:ext cx="3235398" cy="830476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9E50B00D-B075-CD1A-3F94-A35D5C679D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372" t="27608" r="15608" b="48800"/>
          <a:stretch/>
        </p:blipFill>
        <p:spPr>
          <a:xfrm>
            <a:off x="5830727" y="369332"/>
            <a:ext cx="5521868" cy="1849612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04DF3D42-DB6E-FDB1-56A1-2451CC62DF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118" t="30369" r="15451" b="31556"/>
          <a:stretch/>
        </p:blipFill>
        <p:spPr>
          <a:xfrm>
            <a:off x="5830727" y="2663952"/>
            <a:ext cx="6030300" cy="309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28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1B8F8E-A1A2-4975-BB3C-87D2E2D88FAA}"/>
              </a:ext>
            </a:extLst>
          </p:cNvPr>
          <p:cNvSpPr txBox="1"/>
          <p:nvPr/>
        </p:nvSpPr>
        <p:spPr>
          <a:xfrm>
            <a:off x="1440611" y="115945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 Paper 1 2017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77C5BAD-30E4-0910-243B-54F3D549B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35" t="33380" r="29474" b="19184"/>
          <a:stretch/>
        </p:blipFill>
        <p:spPr>
          <a:xfrm>
            <a:off x="841248" y="853440"/>
            <a:ext cx="4279392" cy="36998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4310A5-D45C-344F-8ACE-2003AD31D7E4}"/>
              </a:ext>
            </a:extLst>
          </p:cNvPr>
          <p:cNvSpPr txBox="1"/>
          <p:nvPr/>
        </p:nvSpPr>
        <p:spPr>
          <a:xfrm>
            <a:off x="7176947" y="119638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 Paper 1 2018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AA3BF93-229C-6993-0E6B-3A8054A350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49" t="34635" r="27843" b="25710"/>
          <a:stretch/>
        </p:blipFill>
        <p:spPr>
          <a:xfrm>
            <a:off x="6734642" y="853440"/>
            <a:ext cx="4852030" cy="337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450DBDE-7006-EFC8-D57C-2EB6B40CB7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25" t="19075" r="20627" b="7890"/>
          <a:stretch/>
        </p:blipFill>
        <p:spPr>
          <a:xfrm>
            <a:off x="257474" y="369331"/>
            <a:ext cx="4622474" cy="56047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4310A5-D45C-344F-8ACE-2003AD31D7E4}"/>
              </a:ext>
            </a:extLst>
          </p:cNvPr>
          <p:cNvSpPr txBox="1"/>
          <p:nvPr/>
        </p:nvSpPr>
        <p:spPr>
          <a:xfrm>
            <a:off x="0" y="0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 Paper 1 2018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857BC101-4F39-2037-F7E9-7FD1090BBB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35" t="51702" r="20314" b="10902"/>
          <a:stretch/>
        </p:blipFill>
        <p:spPr>
          <a:xfrm>
            <a:off x="6217920" y="184666"/>
            <a:ext cx="4920936" cy="3244334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C8DF0D0E-0404-5B3C-52FE-DB20CE3E81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81" t="30118" r="20941" b="20941"/>
          <a:stretch/>
        </p:blipFill>
        <p:spPr>
          <a:xfrm>
            <a:off x="6447310" y="3257050"/>
            <a:ext cx="4133088" cy="350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62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4310A5-D45C-344F-8ACE-2003AD31D7E4}"/>
              </a:ext>
            </a:extLst>
          </p:cNvPr>
          <p:cNvSpPr txBox="1"/>
          <p:nvPr/>
        </p:nvSpPr>
        <p:spPr>
          <a:xfrm>
            <a:off x="0" y="0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 Paper 1 2019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A6FEF2F-AD75-DC21-DF51-A5D76394C1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04" t="19074" r="23764" b="52536"/>
          <a:stretch/>
        </p:blipFill>
        <p:spPr>
          <a:xfrm>
            <a:off x="146303" y="1341119"/>
            <a:ext cx="5812867" cy="3389377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7F6ECCA-9611-0DFA-165F-D1DB89AFB8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04" t="47464" r="23764" b="8894"/>
          <a:stretch/>
        </p:blipFill>
        <p:spPr>
          <a:xfrm>
            <a:off x="6096000" y="471177"/>
            <a:ext cx="5722706" cy="512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2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4310A5-D45C-344F-8ACE-2003AD31D7E4}"/>
              </a:ext>
            </a:extLst>
          </p:cNvPr>
          <p:cNvSpPr txBox="1"/>
          <p:nvPr/>
        </p:nvSpPr>
        <p:spPr>
          <a:xfrm>
            <a:off x="0" y="0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 Paper 1 2019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7F6ECCA-9611-0DFA-165F-D1DB89AFB8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04" t="47464" r="23764" b="8894"/>
          <a:stretch/>
        </p:blipFill>
        <p:spPr>
          <a:xfrm>
            <a:off x="207264" y="864370"/>
            <a:ext cx="5722706" cy="512926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0F2CC3A-9123-7D60-987E-95A80AAA8A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20" t="35639" r="23137" b="8643"/>
          <a:stretch/>
        </p:blipFill>
        <p:spPr>
          <a:xfrm>
            <a:off x="6096000" y="369332"/>
            <a:ext cx="5571004" cy="609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59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4310A5-D45C-344F-8ACE-2003AD31D7E4}"/>
              </a:ext>
            </a:extLst>
          </p:cNvPr>
          <p:cNvSpPr txBox="1"/>
          <p:nvPr/>
        </p:nvSpPr>
        <p:spPr>
          <a:xfrm>
            <a:off x="0" y="0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 Paper 1 2020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3A611DF-E37F-57AD-91A4-251B7ACB4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6" t="35890" r="15921" b="17427"/>
          <a:stretch/>
        </p:blipFill>
        <p:spPr>
          <a:xfrm>
            <a:off x="280416" y="536448"/>
            <a:ext cx="5107268" cy="3145536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357F642C-F321-11D8-6607-CF58C8EBEA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59" t="19577" r="15608" b="39263"/>
          <a:stretch/>
        </p:blipFill>
        <p:spPr>
          <a:xfrm>
            <a:off x="1047100" y="3849100"/>
            <a:ext cx="5048900" cy="2865120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AF31421A-E665-65A4-C672-A46BC94DF8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71" t="20580" r="14824" b="17678"/>
          <a:stretch/>
        </p:blipFill>
        <p:spPr>
          <a:xfrm>
            <a:off x="6804317" y="184666"/>
            <a:ext cx="5111137" cy="4411718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638E69ED-B6E5-8453-8854-043BF6E6AB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314" t="31875" r="15294" b="60042"/>
          <a:stretch/>
        </p:blipFill>
        <p:spPr>
          <a:xfrm>
            <a:off x="6615028" y="4767072"/>
            <a:ext cx="5035107" cy="573024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21844797-917B-FD9F-3F2D-F290CCBBAA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314" t="66259" r="15294" b="16926"/>
          <a:stretch/>
        </p:blipFill>
        <p:spPr>
          <a:xfrm>
            <a:off x="6621436" y="5462016"/>
            <a:ext cx="5116463" cy="12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85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4310A5-D45C-344F-8ACE-2003AD31D7E4}"/>
              </a:ext>
            </a:extLst>
          </p:cNvPr>
          <p:cNvSpPr txBox="1"/>
          <p:nvPr/>
        </p:nvSpPr>
        <p:spPr>
          <a:xfrm>
            <a:off x="0" y="0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 Paper 1 2021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EB93526-84DE-DD95-B819-573F912AEA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35" t="25349" r="15765" b="31231"/>
          <a:stretch/>
        </p:blipFill>
        <p:spPr>
          <a:xfrm>
            <a:off x="158495" y="670560"/>
            <a:ext cx="5412825" cy="3060192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E84B193-9D6B-310A-A9DE-C6892B4F03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00" t="19827" r="16235" b="7890"/>
          <a:stretch/>
        </p:blipFill>
        <p:spPr>
          <a:xfrm>
            <a:off x="4742264" y="472964"/>
            <a:ext cx="6185504" cy="63850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C9D4A4-C664-524D-9C53-D4AE8687D13F}"/>
              </a:ext>
            </a:extLst>
          </p:cNvPr>
          <p:cNvSpPr txBox="1"/>
          <p:nvPr/>
        </p:nvSpPr>
        <p:spPr>
          <a:xfrm>
            <a:off x="4625750" y="344948"/>
            <a:ext cx="56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428550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4310A5-D45C-344F-8ACE-2003AD31D7E4}"/>
              </a:ext>
            </a:extLst>
          </p:cNvPr>
          <p:cNvSpPr txBox="1"/>
          <p:nvPr/>
        </p:nvSpPr>
        <p:spPr>
          <a:xfrm>
            <a:off x="0" y="0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 Paper 1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C9D4A4-C664-524D-9C53-D4AE8687D13F}"/>
              </a:ext>
            </a:extLst>
          </p:cNvPr>
          <p:cNvSpPr txBox="1"/>
          <p:nvPr/>
        </p:nvSpPr>
        <p:spPr>
          <a:xfrm>
            <a:off x="0" y="503444"/>
            <a:ext cx="56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51B1A71-DF08-194C-8F2D-6EE56A674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5" t="20580" r="17176" b="40016"/>
          <a:stretch/>
        </p:blipFill>
        <p:spPr>
          <a:xfrm>
            <a:off x="280416" y="780288"/>
            <a:ext cx="7573018" cy="44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27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4310A5-D45C-344F-8ACE-2003AD31D7E4}"/>
              </a:ext>
            </a:extLst>
          </p:cNvPr>
          <p:cNvSpPr txBox="1"/>
          <p:nvPr/>
        </p:nvSpPr>
        <p:spPr>
          <a:xfrm>
            <a:off x="0" y="0"/>
            <a:ext cx="465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A2 Paper 1 2022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BB4D9CB-0667-0209-7FF2-1A888EFA08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6" t="40659" r="15921" b="13914"/>
          <a:stretch/>
        </p:blipFill>
        <p:spPr>
          <a:xfrm>
            <a:off x="134112" y="536448"/>
            <a:ext cx="5472120" cy="327964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AB995B8-3544-CE35-416F-9B89233C3F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35" t="25349" r="16706" b="44282"/>
          <a:stretch/>
        </p:blipFill>
        <p:spPr>
          <a:xfrm>
            <a:off x="5913120" y="369332"/>
            <a:ext cx="6278588" cy="2532364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E7919066-DE1C-12FE-E1CF-AC3AA19419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28" t="35639" r="15608" b="29412"/>
          <a:stretch/>
        </p:blipFill>
        <p:spPr>
          <a:xfrm>
            <a:off x="6585769" y="2967228"/>
            <a:ext cx="5487089" cy="273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21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6975</TotalTime>
  <Words>81</Words>
  <Application>Microsoft Macintosh PowerPoint</Application>
  <PresentationFormat>Widescreen</PresentationFormat>
  <Paragraphs>22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Garamond</vt:lpstr>
      <vt:lpstr>Office Theme</vt:lpstr>
      <vt:lpstr>Office Theme</vt:lpstr>
      <vt:lpstr>OCR Past paper questions  5.2.1 Lattice enthalpy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Griffiths</dc:creator>
  <cp:lastModifiedBy>John Griffiths</cp:lastModifiedBy>
  <cp:revision>97</cp:revision>
  <dcterms:created xsi:type="dcterms:W3CDTF">2021-10-29T07:59:38Z</dcterms:created>
  <dcterms:modified xsi:type="dcterms:W3CDTF">2023-11-01T11:32:26Z</dcterms:modified>
</cp:coreProperties>
</file>